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92DED9-2A29-4ADC-88F6-FFF4E214E7EF}" v="70" dt="2021-06-25T12:48:51.6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 snapToGrid="0">
      <p:cViewPr>
        <p:scale>
          <a:sx n="100" d="100"/>
          <a:sy n="100" d="100"/>
        </p:scale>
        <p:origin x="72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de-DE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01.07.2021</a:t>
            </a:fld>
            <a:endParaRPr lang="de-DE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7683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01.07.2021</a:t>
            </a:fld>
            <a:endParaRPr lang="de-DE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6588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01.07.2021</a:t>
            </a:fld>
            <a:endParaRPr lang="de-DE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6397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01.07.2021</a:t>
            </a:fld>
            <a:endParaRPr lang="de-DE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005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01.07.2021</a:t>
            </a:fld>
            <a:endParaRPr lang="de-DE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1375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01.07.2021</a:t>
            </a:fld>
            <a:endParaRPr lang="de-DE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4613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01.07.2021</a:t>
            </a:fld>
            <a:endParaRPr lang="de-DE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4421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01.07.2021</a:t>
            </a:fld>
            <a:endParaRPr lang="de-DE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8533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01.07.2021</a:t>
            </a:fld>
            <a:endParaRPr lang="de-DE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78281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01.07.2021</a:t>
            </a:fld>
            <a:endParaRPr lang="de-DE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7836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01.07.2021</a:t>
            </a:fld>
            <a:endParaRPr lang="de-DE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5566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E51C7C-CEA3-4CAA-BE4B-344879E7C377}" type="datetimeFigureOut">
              <a:rPr lang="de-DE" smtClean="0"/>
              <a:t>01.07.2021</a:t>
            </a:fld>
            <a:endParaRPr lang="de-DE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4FE2FE-B55E-4328-8F5C-2CEB8781A47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5746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20D4CA8-596F-4731-94A7-8AC774E1B0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880" y="2692241"/>
            <a:ext cx="4248909" cy="1622321"/>
          </a:xfrm>
        </p:spPr>
        <p:txBody>
          <a:bodyPr>
            <a:normAutofit fontScale="90000"/>
          </a:bodyPr>
          <a:lstStyle/>
          <a:p>
            <a:pPr algn="ctr"/>
            <a:r>
              <a:rPr lang="pt-BR" dirty="0">
                <a:cs typeface="Calibri Light"/>
              </a:rPr>
              <a:t>Regras previstas para EH amarelo - 2020</a:t>
            </a:r>
            <a:endParaRPr lang="pt-B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E39A796-BE83-48B1-B33F-35C4A32AAB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9">
            <a:extLst>
              <a:ext uri="{FF2B5EF4-FFF2-40B4-BE49-F238E27FC236}">
                <a16:creationId xmlns:a16="http://schemas.microsoft.com/office/drawing/2014/main" id="{72F84B47-E267-4194-8194-831DB7B55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m 4" descr="Texto, Tabela&#10;&#10;Descrição gerada automaticamente">
            <a:extLst>
              <a:ext uri="{FF2B5EF4-FFF2-40B4-BE49-F238E27FC236}">
                <a16:creationId xmlns:a16="http://schemas.microsoft.com/office/drawing/2014/main" id="{FA0BAF0A-5132-4E77-9ED0-914E0337F7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3688" y="875876"/>
            <a:ext cx="6584098" cy="510267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7510262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13CEAA-80E2-49A6-90B6-70018644C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graphicFrame>
        <p:nvGraphicFramePr>
          <p:cNvPr id="4" name="Espaço Reservado para Conteúdo 3">
            <a:extLst>
              <a:ext uri="{FF2B5EF4-FFF2-40B4-BE49-F238E27FC236}">
                <a16:creationId xmlns:a16="http://schemas.microsoft.com/office/drawing/2014/main" id="{11C8C06C-330E-424E-9594-168CFEF31C1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2831762"/>
              </p:ext>
            </p:extLst>
          </p:nvPr>
        </p:nvGraphicFramePr>
        <p:xfrm>
          <a:off x="1747157" y="767444"/>
          <a:ext cx="9394371" cy="55517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72933">
                  <a:extLst>
                    <a:ext uri="{9D8B030D-6E8A-4147-A177-3AD203B41FA5}">
                      <a16:colId xmlns:a16="http://schemas.microsoft.com/office/drawing/2014/main" val="2814036369"/>
                    </a:ext>
                  </a:extLst>
                </a:gridCol>
                <a:gridCol w="3172933">
                  <a:extLst>
                    <a:ext uri="{9D8B030D-6E8A-4147-A177-3AD203B41FA5}">
                      <a16:colId xmlns:a16="http://schemas.microsoft.com/office/drawing/2014/main" val="151411706"/>
                    </a:ext>
                  </a:extLst>
                </a:gridCol>
                <a:gridCol w="3048505">
                  <a:extLst>
                    <a:ext uri="{9D8B030D-6E8A-4147-A177-3AD203B41FA5}">
                      <a16:colId xmlns:a16="http://schemas.microsoft.com/office/drawing/2014/main" val="290392543"/>
                    </a:ext>
                  </a:extLst>
                </a:gridCol>
              </a:tblGrid>
              <a:tr h="440273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600">
                          <a:effectLst/>
                        </a:rPr>
                        <a:t>Estado Hidrológico  </a:t>
                      </a:r>
                      <a:endParaRPr lang="pt-B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600">
                          <a:effectLst/>
                        </a:rPr>
                        <a:t>Finalidade </a:t>
                      </a:r>
                      <a:endParaRPr lang="pt-B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600">
                          <a:effectLst/>
                        </a:rPr>
                        <a:t>Condição de uso </a:t>
                      </a:r>
                      <a:endParaRPr lang="pt-B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979570172"/>
                  </a:ext>
                </a:extLst>
              </a:tr>
              <a:tr h="332575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600">
                          <a:effectLst/>
                        </a:rPr>
                        <a:t>Verde  </a:t>
                      </a:r>
                      <a:endParaRPr lang="pt-B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600">
                          <a:effectLst/>
                        </a:rPr>
                        <a:t>Todas </a:t>
                      </a:r>
                      <a:endParaRPr lang="pt-B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600">
                          <a:effectLst/>
                        </a:rPr>
                        <a:t>100% do valor outorgado </a:t>
                      </a:r>
                      <a:endParaRPr lang="pt-B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413366720"/>
                  </a:ext>
                </a:extLst>
              </a:tr>
              <a:tr h="680502">
                <a:tc rowSpan="3"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600" dirty="0">
                          <a:effectLst/>
                        </a:rPr>
                        <a:t>Amarelo  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600">
                          <a:effectLst/>
                        </a:rPr>
                        <a:t>Abastecimento público de 2020 a 2022 </a:t>
                      </a:r>
                      <a:endParaRPr lang="pt-B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600">
                          <a:effectLst/>
                        </a:rPr>
                        <a:t>Entre 60% e 100% do valor outorgado </a:t>
                      </a:r>
                      <a:endParaRPr lang="pt-B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57578651"/>
                  </a:ext>
                </a:extLst>
              </a:tr>
              <a:tr h="680502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600">
                          <a:effectLst/>
                        </a:rPr>
                        <a:t>Abastecimento público a partir de 2023 </a:t>
                      </a:r>
                      <a:endParaRPr lang="pt-B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600">
                          <a:effectLst/>
                        </a:rPr>
                        <a:t>Entre 50% e 100% do valor outorgado </a:t>
                      </a:r>
                      <a:endParaRPr lang="pt-B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197158813"/>
                  </a:ext>
                </a:extLst>
              </a:tr>
              <a:tr h="680502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600">
                          <a:effectLst/>
                        </a:rPr>
                        <a:t>Demais finalidades </a:t>
                      </a:r>
                      <a:endParaRPr lang="pt-B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600">
                          <a:effectLst/>
                        </a:rPr>
                        <a:t>Entre 35% e 100% do valor outorgado </a:t>
                      </a:r>
                      <a:endParaRPr lang="pt-B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27095279"/>
                  </a:ext>
                </a:extLst>
              </a:tr>
              <a:tr h="680502">
                <a:tc rowSpan="3"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600">
                          <a:effectLst/>
                        </a:rPr>
                        <a:t>Vermelho  </a:t>
                      </a:r>
                      <a:endParaRPr lang="pt-B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600">
                          <a:effectLst/>
                        </a:rPr>
                        <a:t>Abastecimento público de 2020 a 2022 </a:t>
                      </a:r>
                      <a:endParaRPr lang="pt-B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600">
                          <a:effectLst/>
                        </a:rPr>
                        <a:t>Entre 0 e 60% do valor outorgado </a:t>
                      </a:r>
                      <a:endParaRPr lang="pt-B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45942728"/>
                  </a:ext>
                </a:extLst>
              </a:tr>
              <a:tr h="1724284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600">
                          <a:effectLst/>
                        </a:rPr>
                        <a:t>Abastecimento público a partir de 2023</a:t>
                      </a:r>
                      <a:r>
                        <a:rPr lang="pt-BR" sz="1600" baseline="30000">
                          <a:effectLst/>
                        </a:rPr>
                        <a:t>1</a:t>
                      </a:r>
                      <a:r>
                        <a:rPr lang="pt-BR" sz="1600">
                          <a:effectLst/>
                        </a:rPr>
                        <a:t> </a:t>
                      </a:r>
                      <a:endParaRPr lang="pt-B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600">
                          <a:effectLst/>
                        </a:rPr>
                        <a:t>Entre 0 e 50% do valor outorgado, somente permitido em situação de colapso dos mananciais externos à Bacia Hidrográfica do Ribeirão Pipiripau. </a:t>
                      </a:r>
                      <a:endParaRPr lang="pt-B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628831494"/>
                  </a:ext>
                </a:extLst>
              </a:tr>
              <a:tr h="332575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600">
                          <a:effectLst/>
                        </a:rPr>
                        <a:t>Demais finalidades </a:t>
                      </a:r>
                      <a:endParaRPr lang="pt-B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600" dirty="0">
                          <a:effectLst/>
                        </a:rPr>
                        <a:t>Entre 0 e 35% do valor outorgado 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694860209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8FAB0920-AC25-4474-AF8B-C0BFA3E5EE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9172" y="6262042"/>
            <a:ext cx="1534554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altLang="pt-BR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Condições de uso por Estado Hidrológico no PC1 – Montante Canal </a:t>
            </a:r>
            <a:endParaRPr kumimoji="0" lang="pt-BR" altLang="pt-B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altLang="pt-BR" sz="1200" b="0" i="0" u="none" strike="noStrike" cap="none" normalizeH="0" baseline="3000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kumimoji="0" lang="pt-BR" altLang="pt-BR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kumimoji="0" lang="pt-BR" altLang="pt-BR" sz="12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 demanda deverá ser suprida por meio da interligação com outros sistemas de abastecimento público.</a:t>
            </a:r>
            <a:r>
              <a:rPr kumimoji="0" lang="pt-BR" altLang="pt-BR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kumimoji="0" lang="pt-BR" altLang="pt-B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438864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147</Words>
  <Application>Microsoft Office PowerPoint</Application>
  <PresentationFormat>Widescreen</PresentationFormat>
  <Paragraphs>23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Tema do Office</vt:lpstr>
      <vt:lpstr>Regras previstas para EH amarelo - 2020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/>
  <cp:lastModifiedBy>Vitor Rodrigues Lima dos Santos</cp:lastModifiedBy>
  <cp:revision>19</cp:revision>
  <dcterms:created xsi:type="dcterms:W3CDTF">2021-06-25T12:43:51Z</dcterms:created>
  <dcterms:modified xsi:type="dcterms:W3CDTF">2021-07-01T18:49:36Z</dcterms:modified>
</cp:coreProperties>
</file>