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30"/>
  </p:notesMasterIdLst>
  <p:sldIdLst>
    <p:sldId id="522" r:id="rId5"/>
    <p:sldId id="480" r:id="rId6"/>
    <p:sldId id="647" r:id="rId7"/>
    <p:sldId id="502" r:id="rId8"/>
    <p:sldId id="603" r:id="rId9"/>
    <p:sldId id="650" r:id="rId10"/>
    <p:sldId id="605" r:id="rId11"/>
    <p:sldId id="636" r:id="rId12"/>
    <p:sldId id="606" r:id="rId13"/>
    <p:sldId id="637" r:id="rId14"/>
    <p:sldId id="607" r:id="rId15"/>
    <p:sldId id="638" r:id="rId16"/>
    <p:sldId id="649" r:id="rId17"/>
    <p:sldId id="639" r:id="rId18"/>
    <p:sldId id="551" r:id="rId19"/>
    <p:sldId id="612" r:id="rId20"/>
    <p:sldId id="623" r:id="rId21"/>
    <p:sldId id="642" r:id="rId22"/>
    <p:sldId id="643" r:id="rId23"/>
    <p:sldId id="641" r:id="rId24"/>
    <p:sldId id="608" r:id="rId25"/>
    <p:sldId id="644" r:id="rId26"/>
    <p:sldId id="648" r:id="rId27"/>
    <p:sldId id="629" r:id="rId28"/>
    <p:sldId id="645" r:id="rId29"/>
  </p:sldIdLst>
  <p:sldSz cx="9144000" cy="6858000" type="screen4x3"/>
  <p:notesSz cx="6718300" cy="985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B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75336-0BCE-4CFE-8A47-DFF0DC683245}" v="1" dt="2024-09-10T14:03:46.81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snapToGrid="0">
      <p:cViewPr varScale="1">
        <p:scale>
          <a:sx n="78" d="100"/>
          <a:sy n="78" d="100"/>
        </p:scale>
        <p:origin x="85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ésar Augusto Cunha Campos" userId="11dd6bca-6bf5-4f67-a783-65d295c97a9e" providerId="ADAL" clId="{A0E75336-0BCE-4CFE-8A47-DFF0DC683245}"/>
    <pc:docChg chg="delSld">
      <pc:chgData name="César Augusto Cunha Campos" userId="11dd6bca-6bf5-4f67-a783-65d295c97a9e" providerId="ADAL" clId="{A0E75336-0BCE-4CFE-8A47-DFF0DC683245}" dt="2024-09-10T14:02:57.382" v="0" actId="47"/>
      <pc:docMkLst>
        <pc:docMk/>
      </pc:docMkLst>
      <pc:sldChg chg="del">
        <pc:chgData name="César Augusto Cunha Campos" userId="11dd6bca-6bf5-4f67-a783-65d295c97a9e" providerId="ADAL" clId="{A0E75336-0BCE-4CFE-8A47-DFF0DC683245}" dt="2024-09-10T14:02:57.382" v="0" actId="47"/>
        <pc:sldMkLst>
          <pc:docMk/>
          <pc:sldMk cId="3147691181" sldId="640"/>
        </pc:sldMkLst>
      </pc:sldChg>
      <pc:sldMasterChg chg="delSldLayout">
        <pc:chgData name="César Augusto Cunha Campos" userId="11dd6bca-6bf5-4f67-a783-65d295c97a9e" providerId="ADAL" clId="{A0E75336-0BCE-4CFE-8A47-DFF0DC683245}" dt="2024-09-10T14:02:57.382" v="0" actId="47"/>
        <pc:sldMasterMkLst>
          <pc:docMk/>
          <pc:sldMasterMk cId="0" sldId="2147483660"/>
        </pc:sldMasterMkLst>
        <pc:sldLayoutChg chg="del">
          <pc:chgData name="César Augusto Cunha Campos" userId="11dd6bca-6bf5-4f67-a783-65d295c97a9e" providerId="ADAL" clId="{A0E75336-0BCE-4CFE-8A47-DFF0DC683245}" dt="2024-09-10T14:02:57.382" v="0" actId="47"/>
          <pc:sldLayoutMkLst>
            <pc:docMk/>
            <pc:sldMasterMk cId="0" sldId="2147483660"/>
            <pc:sldLayoutMk cId="0" sldId="21474836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1263" cy="49276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05482" y="0"/>
            <a:ext cx="2911263" cy="49276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95350" y="739775"/>
            <a:ext cx="4927600" cy="3695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1830" y="4681220"/>
            <a:ext cx="5374640" cy="443484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60730"/>
            <a:ext cx="2911263" cy="4927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05482" y="9360730"/>
            <a:ext cx="2911263" cy="49276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71830" y="4681220"/>
            <a:ext cx="5374640" cy="443484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8" name="Google Shape;88;p1:notes"/>
          <p:cNvSpPr>
            <a:spLocks noGrp="1" noRot="1" noChangeAspect="1"/>
          </p:cNvSpPr>
          <p:nvPr>
            <p:ph type="sldImg" idx="2"/>
          </p:nvPr>
        </p:nvSpPr>
        <p:spPr>
          <a:xfrm>
            <a:off x="895350" y="739775"/>
            <a:ext cx="4927600" cy="3695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1" name="Google Shape;4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6" r:id="rId4"/>
    <p:sldLayoutId id="2147483657"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gis.adasa.df.gov.br/portal/hom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dasa.df.gov.br/regulacao/estudos?show_menu=1&amp;menu_name=recursos-hidricos" TargetMode="External"/><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3" name="Imagem 2">
            <a:extLst>
              <a:ext uri="{FF2B5EF4-FFF2-40B4-BE49-F238E27FC236}">
                <a16:creationId xmlns:a16="http://schemas.microsoft.com/office/drawing/2014/main" id="{367F4F6E-8967-4A01-B4FD-0CCACCA7889E}"/>
              </a:ext>
            </a:extLst>
          </p:cNvPr>
          <p:cNvPicPr>
            <a:picLocks noChangeAspect="1"/>
          </p:cNvPicPr>
          <p:nvPr/>
        </p:nvPicPr>
        <p:blipFill>
          <a:blip r:embed="rId3"/>
          <a:stretch>
            <a:fillRect/>
          </a:stretch>
        </p:blipFill>
        <p:spPr>
          <a:xfrm>
            <a:off x="-1673" y="10885"/>
            <a:ext cx="9144000" cy="6861173"/>
          </a:xfrm>
          <a:prstGeom prst="rect">
            <a:avLst/>
          </a:prstGeom>
        </p:spPr>
      </p:pic>
      <p:sp>
        <p:nvSpPr>
          <p:cNvPr id="5" name="Retângulo 4">
            <a:extLst>
              <a:ext uri="{FF2B5EF4-FFF2-40B4-BE49-F238E27FC236}">
                <a16:creationId xmlns:a16="http://schemas.microsoft.com/office/drawing/2014/main" id="{3642CFFB-11A7-4DAF-B6A5-5DDCB2BC05FE}"/>
              </a:ext>
            </a:extLst>
          </p:cNvPr>
          <p:cNvSpPr/>
          <p:nvPr/>
        </p:nvSpPr>
        <p:spPr>
          <a:xfrm>
            <a:off x="1483085" y="360707"/>
            <a:ext cx="6502013" cy="707886"/>
          </a:xfrm>
          <a:prstGeom prst="rect">
            <a:avLst/>
          </a:prstGeom>
        </p:spPr>
        <p:txBody>
          <a:bodyPr wrap="square" anchor="t">
            <a:spAutoFit/>
          </a:bodyPr>
          <a:lstStyle/>
          <a:p>
            <a:pPr algn="ctr"/>
            <a:r>
              <a:rPr lang="pt-BR" sz="4000" b="1" dirty="0">
                <a:solidFill>
                  <a:schemeClr val="lt1"/>
                </a:solidFill>
                <a:effectLst>
                  <a:outerShdw blurRad="38100" dist="38100" dir="2700000" algn="tl">
                    <a:srgbClr val="000000">
                      <a:alpha val="43137"/>
                    </a:srgbClr>
                  </a:outerShdw>
                </a:effectLst>
                <a:latin typeface="Calibri" panose="020F0502020204030204" pitchFamily="34" charset="0"/>
              </a:rPr>
              <a:t>Marco Regulatório - MR</a:t>
            </a:r>
            <a:endParaRPr lang="pt-BR" sz="4000" dirty="0">
              <a:solidFill>
                <a:schemeClr val="lt1"/>
              </a:solidFill>
              <a:effectLst>
                <a:outerShdw blurRad="38100" dist="38100" dir="2700000" algn="tl">
                  <a:srgbClr val="000000">
                    <a:alpha val="43137"/>
                  </a:srgbClr>
                </a:outerShdw>
              </a:effectLst>
              <a:latin typeface="Calibri" panose="020F0502020204030204" pitchFamily="34" charset="0"/>
            </a:endParaRPr>
          </a:p>
        </p:txBody>
      </p:sp>
      <p:sp>
        <p:nvSpPr>
          <p:cNvPr id="9" name="Retângulo 4">
            <a:extLst>
              <a:ext uri="{FF2B5EF4-FFF2-40B4-BE49-F238E27FC236}">
                <a16:creationId xmlns:a16="http://schemas.microsoft.com/office/drawing/2014/main" id="{43D9408A-4BD3-4872-88EF-C6066F2C6AD0}"/>
              </a:ext>
            </a:extLst>
          </p:cNvPr>
          <p:cNvSpPr/>
          <p:nvPr/>
        </p:nvSpPr>
        <p:spPr>
          <a:xfrm>
            <a:off x="912107" y="1293840"/>
            <a:ext cx="7953398" cy="1131848"/>
          </a:xfrm>
          <a:prstGeom prst="rect">
            <a:avLst/>
          </a:prstGeom>
        </p:spPr>
        <p:txBody>
          <a:bodyPr wrap="square" lIns="91440" tIns="45720" rIns="91440" bIns="45720" anchor="t">
            <a:spAutoFit/>
          </a:bodyPr>
          <a:lstStyle/>
          <a:p>
            <a:pPr>
              <a:lnSpc>
                <a:spcPct val="150000"/>
              </a:lnSpc>
            </a:pPr>
            <a:r>
              <a:rPr lang="pt-BR" sz="2400" b="1" spc="10" dirty="0">
                <a:solidFill>
                  <a:schemeClr val="lt1"/>
                </a:solidFill>
              </a:rPr>
              <a:t>Superintendência de Recursos Hídricos </a:t>
            </a:r>
            <a:r>
              <a:rPr lang="pt-BR" sz="2400" b="1" dirty="0">
                <a:solidFill>
                  <a:schemeClr val="lt1"/>
                </a:solidFill>
              </a:rPr>
              <a:t>- SRH</a:t>
            </a:r>
          </a:p>
          <a:p>
            <a:pPr algn="ctr">
              <a:lnSpc>
                <a:spcPct val="150000"/>
              </a:lnSpc>
            </a:pPr>
            <a:r>
              <a:rPr lang="pt-BR" sz="2400" b="1">
                <a:solidFill>
                  <a:schemeClr val="lt1"/>
                </a:solidFill>
              </a:rPr>
              <a:t>Coordenação de Regulação - CORH</a:t>
            </a:r>
            <a:endParaRPr lang="pt-BR" sz="2400" b="1" dirty="0">
              <a:solidFill>
                <a:schemeClr val="lt1"/>
              </a:solidFill>
            </a:endParaRPr>
          </a:p>
        </p:txBody>
      </p:sp>
      <p:sp>
        <p:nvSpPr>
          <p:cNvPr id="8" name="Google Shape;92;p14">
            <a:extLst>
              <a:ext uri="{FF2B5EF4-FFF2-40B4-BE49-F238E27FC236}">
                <a16:creationId xmlns:a16="http://schemas.microsoft.com/office/drawing/2014/main" id="{B95686DE-6C68-4232-BDDA-5853E57FA66D}"/>
              </a:ext>
            </a:extLst>
          </p:cNvPr>
          <p:cNvSpPr txBox="1">
            <a:spLocks noGrp="1"/>
          </p:cNvSpPr>
          <p:nvPr>
            <p:ph type="subTitle" idx="1"/>
          </p:nvPr>
        </p:nvSpPr>
        <p:spPr>
          <a:xfrm>
            <a:off x="844552" y="3235695"/>
            <a:ext cx="7080425" cy="1821324"/>
          </a:xfrm>
          <a:prstGeom prst="rect">
            <a:avLst/>
          </a:prstGeom>
          <a:noFill/>
          <a:ln>
            <a:noFill/>
          </a:ln>
        </p:spPr>
        <p:txBody>
          <a:bodyPr spcFirstLastPara="1" wrap="square" lIns="91425" tIns="45700" rIns="91425" bIns="45700" anchor="t" anchorCtr="0">
            <a:noAutofit/>
          </a:bodyPr>
          <a:lstStyle/>
          <a:p>
            <a:pPr marL="0" indent="0">
              <a:spcBef>
                <a:spcPts val="0"/>
              </a:spcBef>
              <a:buClr>
                <a:schemeClr val="lt1"/>
              </a:buClr>
              <a:buSzPts val="6000"/>
            </a:pPr>
            <a:r>
              <a:rPr lang="pt-BR" sz="4000" b="1" dirty="0">
                <a:solidFill>
                  <a:schemeClr val="bg1"/>
                </a:solidFill>
                <a:effectLst>
                  <a:outerShdw blurRad="38100" dist="38100" dir="2700000" algn="tl">
                    <a:srgbClr val="000000">
                      <a:alpha val="43137"/>
                    </a:srgbClr>
                  </a:outerShdw>
                </a:effectLst>
              </a:rPr>
              <a:t>Regras para o Uso dos Recursos Hídricos na Bacia hidrográfica do Rio Jardim</a:t>
            </a:r>
          </a:p>
          <a:p>
            <a:pPr marL="0" marR="0" lvl="0" indent="0" algn="ctr" rtl="0">
              <a:spcBef>
                <a:spcPts val="0"/>
              </a:spcBef>
              <a:spcAft>
                <a:spcPts val="0"/>
              </a:spcAft>
              <a:buClr>
                <a:schemeClr val="lt1"/>
              </a:buClr>
              <a:buSzPts val="6000"/>
              <a:buFont typeface="Arial"/>
              <a:buNone/>
            </a:pPr>
            <a:endParaRPr sz="4000" dirty="0"/>
          </a:p>
        </p:txBody>
      </p:sp>
      <p:pic>
        <p:nvPicPr>
          <p:cNvPr id="7" name="Google Shape;91;p14">
            <a:extLst>
              <a:ext uri="{FF2B5EF4-FFF2-40B4-BE49-F238E27FC236}">
                <a16:creationId xmlns:a16="http://schemas.microsoft.com/office/drawing/2014/main" id="{A2641F31-21A1-4310-8A01-2A1C3891733E}"/>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54247" y="6112455"/>
            <a:ext cx="1470878" cy="7345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1125913" y="-59234"/>
            <a:ext cx="6702654"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Comissão de Acompanhamento</a:t>
            </a:r>
          </a:p>
        </p:txBody>
      </p:sp>
      <p:sp>
        <p:nvSpPr>
          <p:cNvPr id="3" name="Título 2">
            <a:extLst>
              <a:ext uri="{FF2B5EF4-FFF2-40B4-BE49-F238E27FC236}">
                <a16:creationId xmlns:a16="http://schemas.microsoft.com/office/drawing/2014/main" id="{0242D6A8-A51F-4AD6-8505-CFB539A7D829}"/>
              </a:ext>
            </a:extLst>
          </p:cNvPr>
          <p:cNvSpPr>
            <a:spLocks noGrp="1"/>
          </p:cNvSpPr>
          <p:nvPr>
            <p:ph type="title"/>
          </p:nvPr>
        </p:nvSpPr>
        <p:spPr>
          <a:xfrm>
            <a:off x="317241" y="912108"/>
            <a:ext cx="8324869" cy="5321473"/>
          </a:xfrm>
          <a:noFill/>
          <a:ln>
            <a:noFill/>
          </a:ln>
        </p:spPr>
        <p:txBody>
          <a:bodyPr spcFirstLastPara="1" wrap="square" lIns="91425" tIns="45700" rIns="91425" bIns="45700" anchor="t" anchorCtr="0"/>
          <a:lstStyle/>
          <a:p>
            <a:r>
              <a:rPr lang="pt-BR" sz="2400" b="0" i="0" dirty="0">
                <a:solidFill>
                  <a:srgbClr val="000000"/>
                </a:solidFill>
                <a:effectLst/>
                <a:highlight>
                  <a:srgbClr val="FFFFFF"/>
                </a:highlight>
              </a:rPr>
              <a:t>§3º A Comissão de Acompanhamento poderá comunicar a </a:t>
            </a:r>
            <a:r>
              <a:rPr lang="pt-BR" sz="2400" b="0" i="0" dirty="0" err="1">
                <a:solidFill>
                  <a:srgbClr val="000000"/>
                </a:solidFill>
                <a:effectLst/>
                <a:highlight>
                  <a:srgbClr val="FFFFFF"/>
                </a:highlight>
              </a:rPr>
              <a:t>Adasa</a:t>
            </a:r>
            <a:r>
              <a:rPr lang="pt-BR" sz="2400" b="0" i="0" dirty="0">
                <a:solidFill>
                  <a:srgbClr val="000000"/>
                </a:solidFill>
                <a:effectLst/>
                <a:highlight>
                  <a:srgbClr val="FFFFFF"/>
                </a:highlight>
              </a:rPr>
              <a:t> sobre eventuais descumprimentos dos Termos de Alocação e dos comandos desta Resolução. </a:t>
            </a:r>
            <a:br>
              <a:rPr lang="pt-BR" sz="2400" b="0" i="0" dirty="0">
                <a:effectLst/>
                <a:highlight>
                  <a:srgbClr val="FFFFFF"/>
                </a:highlight>
                <a:latin typeface="Calibri" panose="020F0502020204030204" pitchFamily="34" charset="0"/>
              </a:rPr>
            </a:br>
            <a:br>
              <a:rPr lang="pt-BR" sz="2400" b="0" i="0" dirty="0">
                <a:effectLst/>
                <a:highlight>
                  <a:srgbClr val="FFFFFF"/>
                </a:highlight>
                <a:latin typeface="Calibri" panose="020F0502020204030204" pitchFamily="34" charset="0"/>
              </a:rPr>
            </a:br>
            <a:r>
              <a:rPr lang="pt-BR" sz="2400" b="0" i="0" dirty="0">
                <a:solidFill>
                  <a:srgbClr val="000000"/>
                </a:solidFill>
                <a:effectLst/>
                <a:highlight>
                  <a:srgbClr val="FFFFFF"/>
                </a:highlight>
              </a:rPr>
              <a:t>§4º Os nomes dos representantes da Comissão de Acompanhamento serão registrados nos Termos de Alocação Negociada de Água.</a:t>
            </a:r>
            <a:r>
              <a:rPr lang="pt-BR" sz="2400" b="0" i="1" dirty="0">
                <a:solidFill>
                  <a:srgbClr val="000000"/>
                </a:solidFill>
                <a:effectLst/>
                <a:highlight>
                  <a:srgbClr val="FFFFFF"/>
                </a:highlight>
              </a:rPr>
              <a:t> </a:t>
            </a:r>
            <a:r>
              <a:rPr lang="pt-BR" sz="2400" b="0" i="0" dirty="0">
                <a:solidFill>
                  <a:srgbClr val="000000"/>
                </a:solidFill>
                <a:effectLst/>
                <a:highlight>
                  <a:srgbClr val="FFFFFF"/>
                </a:highlight>
              </a:rPr>
              <a:t> </a:t>
            </a:r>
            <a:br>
              <a:rPr lang="pt-BR" sz="2400" b="0" i="0" dirty="0">
                <a:effectLst/>
                <a:highlight>
                  <a:srgbClr val="FFFFFF"/>
                </a:highlight>
                <a:latin typeface="Calibri" panose="020F0502020204030204" pitchFamily="34" charset="0"/>
              </a:rPr>
            </a:br>
            <a:br>
              <a:rPr lang="pt-BR" sz="2400" b="0" dirty="0">
                <a:latin typeface="+mn-lt"/>
              </a:rPr>
            </a:br>
            <a:r>
              <a:rPr lang="pt-BR" sz="2400" b="0" i="0" dirty="0">
                <a:solidFill>
                  <a:srgbClr val="000000"/>
                </a:solidFill>
                <a:effectLst/>
                <a:highlight>
                  <a:srgbClr val="FFFFFF"/>
                </a:highlight>
              </a:rPr>
              <a:t>§5º Os Termos de Alocação Negociada de Água serão aprovados pela Comissão de Acompanhamento, homologados pela </a:t>
            </a:r>
            <a:r>
              <a:rPr lang="pt-BR" sz="2400" b="0" i="0" dirty="0" err="1">
                <a:solidFill>
                  <a:srgbClr val="000000"/>
                </a:solidFill>
                <a:effectLst/>
                <a:highlight>
                  <a:srgbClr val="FFFFFF"/>
                </a:highlight>
              </a:rPr>
              <a:t>Adasa</a:t>
            </a:r>
            <a:r>
              <a:rPr lang="pt-BR" sz="2400" b="0" i="0" dirty="0">
                <a:solidFill>
                  <a:srgbClr val="000000"/>
                </a:solidFill>
                <a:effectLst/>
                <a:highlight>
                  <a:srgbClr val="FFFFFF"/>
                </a:highlight>
              </a:rPr>
              <a:t> e observados pelos usuários de recursos hídricos. </a:t>
            </a:r>
            <a:r>
              <a:rPr lang="pt-BR" sz="2400" b="0" dirty="0">
                <a:latin typeface="+mn-lt"/>
              </a:rPr>
              <a:t>	</a:t>
            </a:r>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457200" y="3767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pic>
        <p:nvPicPr>
          <p:cNvPr id="2" name="Imagem 1" descr="Uma imagem contendo segurando, mesa, homem, pequeno&#10;&#10;Descrição gerada automaticamente">
            <a:extLst>
              <a:ext uri="{FF2B5EF4-FFF2-40B4-BE49-F238E27FC236}">
                <a16:creationId xmlns:a16="http://schemas.microsoft.com/office/drawing/2014/main" id="{A262BA80-C5C0-FE4B-C0EB-F2CE7F5EBE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7868" y="5000891"/>
            <a:ext cx="1876425" cy="1743075"/>
          </a:xfrm>
          <a:prstGeom prst="rect">
            <a:avLst/>
          </a:prstGeom>
        </p:spPr>
      </p:pic>
    </p:spTree>
    <p:extLst>
      <p:ext uri="{BB962C8B-B14F-4D97-AF65-F5344CB8AC3E}">
        <p14:creationId xmlns:p14="http://schemas.microsoft.com/office/powerpoint/2010/main" val="63531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1651048" y="-62937"/>
            <a:ext cx="5642998"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Reuniões de Planejamento</a:t>
            </a:r>
          </a:p>
        </p:txBody>
      </p:sp>
      <p:sp>
        <p:nvSpPr>
          <p:cNvPr id="3" name="Título 2">
            <a:extLst>
              <a:ext uri="{FF2B5EF4-FFF2-40B4-BE49-F238E27FC236}">
                <a16:creationId xmlns:a16="http://schemas.microsoft.com/office/drawing/2014/main" id="{0242D6A8-A51F-4AD6-8505-CFB539A7D829}"/>
              </a:ext>
            </a:extLst>
          </p:cNvPr>
          <p:cNvSpPr>
            <a:spLocks noGrp="1"/>
          </p:cNvSpPr>
          <p:nvPr>
            <p:ph type="title"/>
          </p:nvPr>
        </p:nvSpPr>
        <p:spPr>
          <a:xfrm>
            <a:off x="308729" y="928959"/>
            <a:ext cx="8528825" cy="3530763"/>
          </a:xfrm>
          <a:noFill/>
          <a:ln>
            <a:noFill/>
          </a:ln>
        </p:spPr>
        <p:txBody>
          <a:bodyPr spcFirstLastPara="1" wrap="square" lIns="91425" tIns="45700" rIns="91425" bIns="45700" anchor="t" anchorCtr="0"/>
          <a:lstStyle/>
          <a:p>
            <a:pPr rtl="0" fontAlgn="base"/>
            <a:r>
              <a:rPr lang="pt-BR" sz="2400" b="0" i="0" dirty="0">
                <a:solidFill>
                  <a:srgbClr val="000000"/>
                </a:solidFill>
                <a:effectLst/>
                <a:highlight>
                  <a:srgbClr val="FFFFFF"/>
                </a:highlight>
              </a:rPr>
              <a:t>Art. 3º Nos meses de setembro e outubro serão realizadas as reuniões de planejamento dos plantios irrigados da safra de verão e, até dezembro, serão realizadas as reuniões de planejamento dos plantios irrigados da safrinha e da safra de inverno. </a:t>
            </a:r>
            <a:br>
              <a:rPr lang="pt-BR" sz="2400" b="0" dirty="0">
                <a:latin typeface="+mj-lt"/>
              </a:rPr>
            </a:br>
            <a:br>
              <a:rPr lang="pt-BR" sz="2400" b="0" dirty="0">
                <a:latin typeface="+mj-lt"/>
              </a:rPr>
            </a:br>
            <a:r>
              <a:rPr lang="pt-BR" sz="2400" b="0" i="0" dirty="0">
                <a:solidFill>
                  <a:srgbClr val="000000"/>
                </a:solidFill>
                <a:effectLst/>
                <a:highlight>
                  <a:srgbClr val="FFFFFF"/>
                </a:highlight>
              </a:rPr>
              <a:t>§1º Somente usuários em situação regular perante a Adasa poderão participar das reuniões de planejamento.</a:t>
            </a:r>
            <a:br>
              <a:rPr lang="pt-BR" sz="2400" b="0" i="0" dirty="0">
                <a:effectLst/>
                <a:highlight>
                  <a:srgbClr val="FFFFFF"/>
                </a:highlight>
                <a:latin typeface="Calibri" panose="020F0502020204030204" pitchFamily="34" charset="0"/>
              </a:rPr>
            </a:br>
            <a:r>
              <a:rPr lang="pt-BR" sz="2400" b="0" i="0" dirty="0">
                <a:solidFill>
                  <a:srgbClr val="000000"/>
                </a:solidFill>
                <a:effectLst/>
                <a:highlight>
                  <a:srgbClr val="FFFFFF"/>
                </a:highlight>
              </a:rPr>
              <a:t> </a:t>
            </a:r>
            <a:br>
              <a:rPr lang="pt-BR" sz="2400" b="0" i="0" dirty="0">
                <a:effectLst/>
                <a:highlight>
                  <a:srgbClr val="FFFFFF"/>
                </a:highlight>
                <a:latin typeface="Segoe UI" panose="020B0502040204020203" pitchFamily="34" charset="0"/>
              </a:rPr>
            </a:br>
            <a:r>
              <a:rPr lang="pt-BR" sz="2400" b="0" i="0" dirty="0">
                <a:solidFill>
                  <a:srgbClr val="000000"/>
                </a:solidFill>
                <a:effectLst/>
                <a:highlight>
                  <a:srgbClr val="FFFFFF"/>
                </a:highlight>
              </a:rPr>
              <a:t>§2º Os usuários em situação regular e com áreas a partir de 5 ha (cinco hectares) de área irrigada e os usuários que captam água dos canais de irrigação deverão participar das reuniões de planejamento. </a:t>
            </a:r>
            <a:endParaRPr lang="pt-BR" sz="2400" b="0">
              <a:highlight>
                <a:srgbClr val="FFFFFF"/>
              </a:highlight>
              <a:latin typeface="Segoe UI"/>
            </a:endParaRPr>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457200" y="3767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pic>
        <p:nvPicPr>
          <p:cNvPr id="7" name="Imagem 6" descr="Quebras de safra intensificam o interesse público pela irrigação - Revista  RPAnews">
            <a:extLst>
              <a:ext uri="{FF2B5EF4-FFF2-40B4-BE49-F238E27FC236}">
                <a16:creationId xmlns:a16="http://schemas.microsoft.com/office/drawing/2014/main" id="{42497C3E-7676-23AD-C1CB-52263E38825A}"/>
              </a:ext>
            </a:extLst>
          </p:cNvPr>
          <p:cNvPicPr>
            <a:picLocks noChangeAspect="1"/>
          </p:cNvPicPr>
          <p:nvPr/>
        </p:nvPicPr>
        <p:blipFill>
          <a:blip r:embed="rId3"/>
          <a:stretch>
            <a:fillRect/>
          </a:stretch>
        </p:blipFill>
        <p:spPr>
          <a:xfrm>
            <a:off x="6011395" y="5097721"/>
            <a:ext cx="2877230" cy="1576922"/>
          </a:xfrm>
          <a:prstGeom prst="rect">
            <a:avLst/>
          </a:prstGeom>
        </p:spPr>
      </p:pic>
    </p:spTree>
    <p:extLst>
      <p:ext uri="{BB962C8B-B14F-4D97-AF65-F5344CB8AC3E}">
        <p14:creationId xmlns:p14="http://schemas.microsoft.com/office/powerpoint/2010/main" val="3808720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1746298" y="-62937"/>
            <a:ext cx="5642998"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Reuniões de Planejamento</a:t>
            </a:r>
          </a:p>
        </p:txBody>
      </p:sp>
      <p:sp>
        <p:nvSpPr>
          <p:cNvPr id="3" name="Título 2">
            <a:extLst>
              <a:ext uri="{FF2B5EF4-FFF2-40B4-BE49-F238E27FC236}">
                <a16:creationId xmlns:a16="http://schemas.microsoft.com/office/drawing/2014/main" id="{0242D6A8-A51F-4AD6-8505-CFB539A7D829}"/>
              </a:ext>
            </a:extLst>
          </p:cNvPr>
          <p:cNvSpPr>
            <a:spLocks noGrp="1"/>
          </p:cNvSpPr>
          <p:nvPr>
            <p:ph type="title"/>
          </p:nvPr>
        </p:nvSpPr>
        <p:spPr>
          <a:xfrm>
            <a:off x="320909" y="883759"/>
            <a:ext cx="8713554" cy="3114628"/>
          </a:xfrm>
          <a:noFill/>
          <a:ln>
            <a:noFill/>
          </a:ln>
        </p:spPr>
        <p:txBody>
          <a:bodyPr spcFirstLastPara="1" wrap="square" lIns="91425" tIns="45700" rIns="91425" bIns="45700" anchor="t" anchorCtr="0"/>
          <a:lstStyle/>
          <a:p>
            <a:pPr fontAlgn="base"/>
            <a:r>
              <a:rPr lang="pt-BR" sz="2200" b="0" i="0" dirty="0">
                <a:solidFill>
                  <a:srgbClr val="000000"/>
                </a:solidFill>
                <a:effectLst/>
                <a:highlight>
                  <a:srgbClr val="FFFFFF"/>
                </a:highlight>
              </a:rPr>
              <a:t>§3º Nas reuniões de planejamento deverão ser abordados os seguintes assuntos:</a:t>
            </a:r>
            <a:br>
              <a:rPr lang="pt-BR" sz="2200" b="0" i="0" dirty="0">
                <a:effectLst/>
                <a:highlight>
                  <a:srgbClr val="FFFFFF"/>
                </a:highlight>
                <a:latin typeface="Calibri" panose="020F0502020204030204" pitchFamily="34" charset="0"/>
              </a:rPr>
            </a:br>
            <a:r>
              <a:rPr lang="pt-BR" sz="2200" b="0" i="0" dirty="0">
                <a:solidFill>
                  <a:srgbClr val="000000"/>
                </a:solidFill>
                <a:effectLst/>
                <a:highlight>
                  <a:srgbClr val="FFFFFF"/>
                </a:highlight>
              </a:rPr>
              <a:t> </a:t>
            </a:r>
            <a:br>
              <a:rPr lang="pt-BR" sz="2200" b="0" i="0" dirty="0">
                <a:effectLst/>
                <a:highlight>
                  <a:srgbClr val="FFFFFF"/>
                </a:highlight>
                <a:latin typeface="Segoe UI" panose="020B0502040204020203" pitchFamily="34" charset="0"/>
              </a:rPr>
            </a:br>
            <a:r>
              <a:rPr lang="pt-BR" sz="2200" b="0" i="0" dirty="0">
                <a:solidFill>
                  <a:srgbClr val="000000"/>
                </a:solidFill>
                <a:effectLst/>
                <a:highlight>
                  <a:srgbClr val="FFFFFF"/>
                </a:highlight>
              </a:rPr>
              <a:t>I - a disponibilidade hídrica da bacia; </a:t>
            </a:r>
            <a:br>
              <a:rPr lang="pt-BR" sz="2200" b="0" i="0" dirty="0">
                <a:effectLst/>
                <a:highlight>
                  <a:srgbClr val="FFFFFF"/>
                </a:highlight>
              </a:rPr>
            </a:br>
            <a:br>
              <a:rPr lang="pt-BR" sz="2200" b="0" dirty="0">
                <a:highlight>
                  <a:srgbClr val="FFFFFF"/>
                </a:highlight>
                <a:latin typeface="Segoe UI"/>
              </a:rPr>
            </a:br>
            <a:r>
              <a:rPr lang="pt-BR" sz="2200" b="0" i="0" dirty="0">
                <a:solidFill>
                  <a:srgbClr val="000000"/>
                </a:solidFill>
                <a:effectLst/>
                <a:highlight>
                  <a:srgbClr val="FFFFFF"/>
                </a:highlight>
              </a:rPr>
              <a:t>II - o planejamento do início dos plantios irrigados por área e por tipo de cultura nas três safras; </a:t>
            </a:r>
            <a:br>
              <a:rPr lang="pt-BR" sz="2200" b="0" i="0" dirty="0">
                <a:effectLst/>
                <a:highlight>
                  <a:srgbClr val="FFFFFF"/>
                </a:highlight>
              </a:rPr>
            </a:br>
            <a:br>
              <a:rPr lang="pt-BR" sz="2200" b="0" dirty="0">
                <a:highlight>
                  <a:srgbClr val="FFFFFF"/>
                </a:highlight>
                <a:latin typeface="Segoe UI"/>
              </a:rPr>
            </a:br>
            <a:r>
              <a:rPr lang="pt-BR" sz="2200" b="0" i="0" dirty="0">
                <a:solidFill>
                  <a:srgbClr val="000000"/>
                </a:solidFill>
                <a:effectLst/>
                <a:highlight>
                  <a:srgbClr val="FFFFFF"/>
                </a:highlight>
              </a:rPr>
              <a:t>III - o planejamento do revezamento dos plantios irrigados das safras; </a:t>
            </a:r>
            <a:br>
              <a:rPr lang="pt-BR" sz="2200" b="0" i="0" dirty="0">
                <a:effectLst/>
                <a:highlight>
                  <a:srgbClr val="FFFFFF"/>
                </a:highlight>
              </a:rPr>
            </a:br>
            <a:br>
              <a:rPr lang="pt-BR" sz="2200" b="0" dirty="0">
                <a:highlight>
                  <a:srgbClr val="FFFFFF"/>
                </a:highlight>
                <a:latin typeface="Segoe UI"/>
              </a:rPr>
            </a:br>
            <a:r>
              <a:rPr lang="pt-BR" sz="2200" b="0" i="0" dirty="0">
                <a:solidFill>
                  <a:srgbClr val="000000"/>
                </a:solidFill>
                <a:effectLst/>
                <a:highlight>
                  <a:srgbClr val="FFFFFF"/>
                </a:highlight>
              </a:rPr>
              <a:t>IV - a definição das tabelas de planejamento da demanda hídrica. </a:t>
            </a:r>
            <a:br>
              <a:rPr lang="pt-BR" sz="2200" b="0" i="0" dirty="0">
                <a:effectLst/>
                <a:highlight>
                  <a:srgbClr val="FFFFFF"/>
                </a:highlight>
                <a:latin typeface="Calibri" panose="020F0502020204030204" pitchFamily="34" charset="0"/>
              </a:rPr>
            </a:br>
            <a:br>
              <a:rPr lang="pt-BR" sz="2200" b="0" i="0" dirty="0">
                <a:effectLst/>
                <a:highlight>
                  <a:srgbClr val="FFFFFF"/>
                </a:highlight>
                <a:latin typeface="Segoe UI" panose="020B0502040204020203" pitchFamily="34" charset="0"/>
              </a:rPr>
            </a:br>
            <a:endParaRPr lang="pt-BR" sz="1100" b="0">
              <a:highlight>
                <a:srgbClr val="FFFFFF"/>
              </a:highlight>
              <a:latin typeface="Segoe UI"/>
            </a:endParaRPr>
          </a:p>
        </p:txBody>
      </p:sp>
      <p:pic>
        <p:nvPicPr>
          <p:cNvPr id="2" name="Imagem 1" descr="Planejamento agrícola: o que é e como fazer?">
            <a:extLst>
              <a:ext uri="{FF2B5EF4-FFF2-40B4-BE49-F238E27FC236}">
                <a16:creationId xmlns:a16="http://schemas.microsoft.com/office/drawing/2014/main" id="{A94EEC86-7C53-D46F-12CF-8157BD459812}"/>
              </a:ext>
            </a:extLst>
          </p:cNvPr>
          <p:cNvPicPr>
            <a:picLocks noChangeAspect="1"/>
          </p:cNvPicPr>
          <p:nvPr/>
        </p:nvPicPr>
        <p:blipFill>
          <a:blip r:embed="rId3"/>
          <a:stretch>
            <a:fillRect/>
          </a:stretch>
        </p:blipFill>
        <p:spPr>
          <a:xfrm>
            <a:off x="4873011" y="4906153"/>
            <a:ext cx="3447466" cy="1860290"/>
          </a:xfrm>
          <a:prstGeom prst="rect">
            <a:avLst/>
          </a:prstGeom>
        </p:spPr>
      </p:pic>
      <p:pic>
        <p:nvPicPr>
          <p:cNvPr id="4" name="Imagem 3" descr="Agricultores americanos aceleram o plantio de grãos e preços caem | Exame">
            <a:extLst>
              <a:ext uri="{FF2B5EF4-FFF2-40B4-BE49-F238E27FC236}">
                <a16:creationId xmlns:a16="http://schemas.microsoft.com/office/drawing/2014/main" id="{32CAE747-1F00-F001-8C2E-F7AC59219B2B}"/>
              </a:ext>
            </a:extLst>
          </p:cNvPr>
          <p:cNvPicPr>
            <a:picLocks noChangeAspect="1"/>
          </p:cNvPicPr>
          <p:nvPr/>
        </p:nvPicPr>
        <p:blipFill>
          <a:blip r:embed="rId4"/>
          <a:stretch>
            <a:fillRect/>
          </a:stretch>
        </p:blipFill>
        <p:spPr>
          <a:xfrm>
            <a:off x="1428750" y="4904209"/>
            <a:ext cx="2834173" cy="1864178"/>
          </a:xfrm>
          <a:prstGeom prst="rect">
            <a:avLst/>
          </a:prstGeom>
        </p:spPr>
      </p:pic>
    </p:spTree>
    <p:extLst>
      <p:ext uri="{BB962C8B-B14F-4D97-AF65-F5344CB8AC3E}">
        <p14:creationId xmlns:p14="http://schemas.microsoft.com/office/powerpoint/2010/main" val="311329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1746298" y="-62937"/>
            <a:ext cx="5642998"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Reuniões de Planejamento</a:t>
            </a:r>
          </a:p>
        </p:txBody>
      </p:sp>
      <p:sp>
        <p:nvSpPr>
          <p:cNvPr id="3" name="Título 2">
            <a:extLst>
              <a:ext uri="{FF2B5EF4-FFF2-40B4-BE49-F238E27FC236}">
                <a16:creationId xmlns:a16="http://schemas.microsoft.com/office/drawing/2014/main" id="{0242D6A8-A51F-4AD6-8505-CFB539A7D829}"/>
              </a:ext>
            </a:extLst>
          </p:cNvPr>
          <p:cNvSpPr>
            <a:spLocks noGrp="1"/>
          </p:cNvSpPr>
          <p:nvPr>
            <p:ph type="title"/>
          </p:nvPr>
        </p:nvSpPr>
        <p:spPr>
          <a:xfrm>
            <a:off x="320909" y="883759"/>
            <a:ext cx="8713554" cy="3674464"/>
          </a:xfrm>
          <a:noFill/>
          <a:ln>
            <a:noFill/>
          </a:ln>
        </p:spPr>
        <p:txBody>
          <a:bodyPr spcFirstLastPara="1" wrap="square" lIns="91425" tIns="45700" rIns="91425" bIns="45700" anchor="t" anchorCtr="0"/>
          <a:lstStyle/>
          <a:p>
            <a:pPr rtl="0" fontAlgn="base"/>
            <a:br>
              <a:rPr lang="pt-BR" sz="2200" b="0" i="0" dirty="0">
                <a:effectLst/>
                <a:highlight>
                  <a:srgbClr val="FFFFFF"/>
                </a:highlight>
                <a:latin typeface="Segoe UI" panose="020B0502040204020203" pitchFamily="34" charset="0"/>
              </a:rPr>
            </a:br>
            <a:r>
              <a:rPr lang="pt-BR" sz="2000" b="0" i="0" dirty="0">
                <a:solidFill>
                  <a:srgbClr val="000000"/>
                </a:solidFill>
                <a:effectLst/>
                <a:highlight>
                  <a:srgbClr val="FFFFFF"/>
                </a:highlight>
              </a:rPr>
              <a:t>§4º O período de duração de cada safra é estabelecido da seguinte forma:  </a:t>
            </a:r>
            <a:br>
              <a:rPr lang="pt-BR" sz="2000" b="0" i="0" dirty="0">
                <a:effectLst/>
                <a:highlight>
                  <a:srgbClr val="FFFFFF"/>
                </a:highlight>
                <a:latin typeface="Calibri" panose="020F0502020204030204" pitchFamily="34" charset="0"/>
              </a:rPr>
            </a:br>
            <a:br>
              <a:rPr lang="pt-BR" sz="2000" b="0" i="0" dirty="0">
                <a:effectLst/>
                <a:highlight>
                  <a:srgbClr val="FFFFFF"/>
                </a:highlight>
                <a:latin typeface="Segoe UI" panose="020B0502040204020203" pitchFamily="34" charset="0"/>
              </a:rPr>
            </a:br>
            <a:r>
              <a:rPr lang="pt-BR" sz="2000" b="0" i="0" dirty="0">
                <a:solidFill>
                  <a:srgbClr val="000000"/>
                </a:solidFill>
                <a:effectLst/>
                <a:highlight>
                  <a:srgbClr val="FFFFFF"/>
                </a:highlight>
              </a:rPr>
              <a:t>I - </a:t>
            </a:r>
            <a:r>
              <a:rPr lang="pt-BR" sz="2000" b="0" i="0" dirty="0">
                <a:solidFill>
                  <a:srgbClr val="0070C0"/>
                </a:solidFill>
                <a:effectLst/>
                <a:highlight>
                  <a:srgbClr val="FFFFFF"/>
                </a:highlight>
              </a:rPr>
              <a:t>safra de verão</a:t>
            </a:r>
            <a:r>
              <a:rPr lang="pt-BR" sz="2000" b="0" i="0" dirty="0">
                <a:solidFill>
                  <a:srgbClr val="000000"/>
                </a:solidFill>
                <a:effectLst/>
                <a:highlight>
                  <a:srgbClr val="FFFFFF"/>
                </a:highlight>
              </a:rPr>
              <a:t>: plantio entre os meses de outubro e dezembro e colheita entre os meses de fevereiro e abril;</a:t>
            </a:r>
            <a:br>
              <a:rPr lang="pt-BR" sz="2000" b="0" i="0" dirty="0">
                <a:solidFill>
                  <a:srgbClr val="000000"/>
                </a:solidFill>
                <a:effectLst/>
                <a:highlight>
                  <a:srgbClr val="FFFFFF"/>
                </a:highlight>
              </a:rPr>
            </a:br>
            <a:r>
              <a:rPr lang="pt-BR" sz="2000" b="0" i="0" dirty="0">
                <a:solidFill>
                  <a:srgbClr val="000000"/>
                </a:solidFill>
                <a:effectLst/>
                <a:highlight>
                  <a:srgbClr val="FFFFFF"/>
                </a:highlight>
              </a:rPr>
              <a:t>  </a:t>
            </a:r>
            <a:br>
              <a:rPr lang="pt-BR" sz="2000" b="0" i="0" dirty="0">
                <a:effectLst/>
                <a:highlight>
                  <a:srgbClr val="FFFFFF"/>
                </a:highlight>
                <a:latin typeface="Segoe UI" panose="020B0502040204020203" pitchFamily="34" charset="0"/>
              </a:rPr>
            </a:br>
            <a:r>
              <a:rPr lang="pt-BR" sz="2000" b="0" i="0" dirty="0">
                <a:solidFill>
                  <a:srgbClr val="000000"/>
                </a:solidFill>
                <a:effectLst/>
                <a:highlight>
                  <a:srgbClr val="FFFFFF"/>
                </a:highlight>
              </a:rPr>
              <a:t>II - </a:t>
            </a:r>
            <a:r>
              <a:rPr lang="pt-BR" sz="2000" b="0" i="0" dirty="0">
                <a:solidFill>
                  <a:srgbClr val="0070C0"/>
                </a:solidFill>
                <a:effectLst/>
                <a:highlight>
                  <a:srgbClr val="FFFFFF"/>
                </a:highlight>
              </a:rPr>
              <a:t>safrinha</a:t>
            </a:r>
            <a:r>
              <a:rPr lang="pt-BR" sz="2000" b="0" i="0" dirty="0">
                <a:solidFill>
                  <a:srgbClr val="000000"/>
                </a:solidFill>
                <a:effectLst/>
                <a:highlight>
                  <a:srgbClr val="FFFFFF"/>
                </a:highlight>
              </a:rPr>
              <a:t>: plantio entre os meses de janeiro e março e colheita entre os meses de abril e junho;  </a:t>
            </a:r>
            <a:br>
              <a:rPr lang="pt-BR" sz="2000" b="0" i="0" dirty="0">
                <a:solidFill>
                  <a:srgbClr val="000000"/>
                </a:solidFill>
                <a:effectLst/>
                <a:highlight>
                  <a:srgbClr val="FFFFFF"/>
                </a:highlight>
              </a:rPr>
            </a:br>
            <a:br>
              <a:rPr lang="pt-BR" sz="2000" b="0" i="0" dirty="0">
                <a:effectLst/>
                <a:highlight>
                  <a:srgbClr val="FFFFFF"/>
                </a:highlight>
                <a:latin typeface="Segoe UI" panose="020B0502040204020203" pitchFamily="34" charset="0"/>
              </a:rPr>
            </a:br>
            <a:r>
              <a:rPr lang="pt-BR" sz="2000" b="0" i="0" dirty="0">
                <a:solidFill>
                  <a:srgbClr val="000000"/>
                </a:solidFill>
                <a:effectLst/>
                <a:highlight>
                  <a:srgbClr val="FFFFFF"/>
                </a:highlight>
              </a:rPr>
              <a:t>III - </a:t>
            </a:r>
            <a:r>
              <a:rPr lang="pt-BR" sz="2000" b="0" i="0" dirty="0">
                <a:solidFill>
                  <a:srgbClr val="0070C0"/>
                </a:solidFill>
                <a:effectLst/>
                <a:highlight>
                  <a:srgbClr val="FFFFFF"/>
                </a:highlight>
              </a:rPr>
              <a:t>safra de inverno</a:t>
            </a:r>
            <a:r>
              <a:rPr lang="pt-BR" sz="2000" b="0" i="0" dirty="0">
                <a:solidFill>
                  <a:srgbClr val="000000"/>
                </a:solidFill>
                <a:effectLst/>
                <a:highlight>
                  <a:srgbClr val="FFFFFF"/>
                </a:highlight>
              </a:rPr>
              <a:t>:  plantio entre os meses de abril e junho e colheita entre os meses de agosto e outubro. </a:t>
            </a:r>
            <a:endParaRPr lang="pt-BR" sz="2000" b="0" dirty="0">
              <a:highlight>
                <a:srgbClr val="FFFFFF"/>
              </a:highlight>
              <a:latin typeface="Segoe UI"/>
            </a:endParaRPr>
          </a:p>
        </p:txBody>
      </p:sp>
      <p:pic>
        <p:nvPicPr>
          <p:cNvPr id="2" name="Imagem 1" descr="SEEDNews | News - MAPA publica calendário de semeadura de soja para a safra  2023/2024">
            <a:extLst>
              <a:ext uri="{FF2B5EF4-FFF2-40B4-BE49-F238E27FC236}">
                <a16:creationId xmlns:a16="http://schemas.microsoft.com/office/drawing/2014/main" id="{7B8F2705-CB4E-B20D-ABB1-824048A98975}"/>
              </a:ext>
            </a:extLst>
          </p:cNvPr>
          <p:cNvPicPr>
            <a:picLocks noChangeAspect="1"/>
          </p:cNvPicPr>
          <p:nvPr/>
        </p:nvPicPr>
        <p:blipFill>
          <a:blip r:embed="rId3"/>
          <a:stretch>
            <a:fillRect/>
          </a:stretch>
        </p:blipFill>
        <p:spPr>
          <a:xfrm>
            <a:off x="5602450" y="4719151"/>
            <a:ext cx="2809680" cy="1907721"/>
          </a:xfrm>
          <a:prstGeom prst="rect">
            <a:avLst/>
          </a:prstGeom>
        </p:spPr>
      </p:pic>
      <p:pic>
        <p:nvPicPr>
          <p:cNvPr id="4" name="Imagem 3" descr="Blog Broto">
            <a:extLst>
              <a:ext uri="{FF2B5EF4-FFF2-40B4-BE49-F238E27FC236}">
                <a16:creationId xmlns:a16="http://schemas.microsoft.com/office/drawing/2014/main" id="{200BB51B-E59E-A6A1-252E-C0C810675D3E}"/>
              </a:ext>
            </a:extLst>
          </p:cNvPr>
          <p:cNvPicPr>
            <a:picLocks noChangeAspect="1"/>
          </p:cNvPicPr>
          <p:nvPr/>
        </p:nvPicPr>
        <p:blipFill>
          <a:blip r:embed="rId4"/>
          <a:stretch>
            <a:fillRect/>
          </a:stretch>
        </p:blipFill>
        <p:spPr>
          <a:xfrm>
            <a:off x="668404" y="4880689"/>
            <a:ext cx="4018966" cy="1584648"/>
          </a:xfrm>
          <a:prstGeom prst="rect">
            <a:avLst/>
          </a:prstGeom>
        </p:spPr>
      </p:pic>
    </p:spTree>
    <p:extLst>
      <p:ext uri="{BB962C8B-B14F-4D97-AF65-F5344CB8AC3E}">
        <p14:creationId xmlns:p14="http://schemas.microsoft.com/office/powerpoint/2010/main" val="775244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1746298" y="-62937"/>
            <a:ext cx="5642998"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Reuniões de Planejamento</a:t>
            </a:r>
          </a:p>
        </p:txBody>
      </p:sp>
      <p:sp>
        <p:nvSpPr>
          <p:cNvPr id="3" name="Título 2">
            <a:extLst>
              <a:ext uri="{FF2B5EF4-FFF2-40B4-BE49-F238E27FC236}">
                <a16:creationId xmlns:a16="http://schemas.microsoft.com/office/drawing/2014/main" id="{0242D6A8-A51F-4AD6-8505-CFB539A7D829}"/>
              </a:ext>
            </a:extLst>
          </p:cNvPr>
          <p:cNvSpPr>
            <a:spLocks noGrp="1"/>
          </p:cNvSpPr>
          <p:nvPr>
            <p:ph type="title"/>
          </p:nvPr>
        </p:nvSpPr>
        <p:spPr>
          <a:xfrm>
            <a:off x="410538" y="996098"/>
            <a:ext cx="8112723" cy="3299677"/>
          </a:xfrm>
          <a:noFill/>
          <a:ln>
            <a:noFill/>
          </a:ln>
        </p:spPr>
        <p:txBody>
          <a:bodyPr spcFirstLastPara="1" wrap="square" lIns="91425" tIns="45700" rIns="91425" bIns="45700" anchor="t" anchorCtr="0"/>
          <a:lstStyle/>
          <a:p>
            <a:pPr algn="just" rtl="0" fontAlgn="base"/>
            <a:r>
              <a:rPr lang="pt-BR" sz="2000" b="0" i="0" dirty="0">
                <a:solidFill>
                  <a:srgbClr val="000000"/>
                </a:solidFill>
                <a:effectLst/>
                <a:highlight>
                  <a:srgbClr val="FFFFFF"/>
                </a:highlight>
              </a:rPr>
              <a:t>§5º Os plantios de hortaliças e o de culturas perenes acontecem durante todo o ano e devem ser considerados nos planejamentos das diferentes safras.  </a:t>
            </a:r>
            <a:br>
              <a:rPr lang="pt-BR" sz="2000" b="0" i="0" dirty="0">
                <a:effectLst/>
                <a:highlight>
                  <a:srgbClr val="FFFFFF"/>
                </a:highlight>
                <a:latin typeface="Calibri" panose="020F0502020204030204" pitchFamily="34" charset="0"/>
              </a:rPr>
            </a:br>
            <a:br>
              <a:rPr lang="pt-BR" sz="2000" b="0" i="0" dirty="0">
                <a:effectLst/>
                <a:highlight>
                  <a:srgbClr val="FFFFFF"/>
                </a:highlight>
                <a:latin typeface="Segoe UI" panose="020B0502040204020203" pitchFamily="34" charset="0"/>
              </a:rPr>
            </a:br>
            <a:r>
              <a:rPr lang="pt-BR" sz="2000" b="0" i="0" dirty="0">
                <a:solidFill>
                  <a:srgbClr val="000000"/>
                </a:solidFill>
                <a:effectLst/>
                <a:highlight>
                  <a:srgbClr val="FFFFFF"/>
                </a:highlight>
              </a:rPr>
              <a:t>§6º Os plantios poderão prever revezamento anual entre os usuários, sendo que cada um deles poderá realizar o plantio de no máximo duas safras. </a:t>
            </a:r>
            <a:br>
              <a:rPr lang="pt-BR" sz="2000" b="0" i="0" dirty="0">
                <a:effectLst/>
                <a:highlight>
                  <a:srgbClr val="FFFFFF"/>
                </a:highlight>
                <a:latin typeface="Calibri" panose="020F0502020204030204" pitchFamily="34" charset="0"/>
              </a:rPr>
            </a:br>
            <a:br>
              <a:rPr lang="pt-BR" sz="2000" b="0" i="0" dirty="0">
                <a:effectLst/>
                <a:highlight>
                  <a:srgbClr val="FFFFFF"/>
                </a:highlight>
                <a:latin typeface="Segoe UI" panose="020B0502040204020203" pitchFamily="34" charset="0"/>
              </a:rPr>
            </a:br>
            <a:r>
              <a:rPr lang="pt-BR" sz="2000" b="0" i="0" dirty="0">
                <a:solidFill>
                  <a:srgbClr val="000000"/>
                </a:solidFill>
                <a:effectLst/>
                <a:highlight>
                  <a:srgbClr val="FFFFFF"/>
                </a:highlight>
              </a:rPr>
              <a:t>§7º A ausência de representantes dos produtores rurais nas reuniões de planejamento não inviabilizará as deliberações, a tomada de decisões e nem isentará o usuário de recursos hídricos do cumprimento das regras estabelecidas nos Termos de Alocação Negociada de Água.</a:t>
            </a:r>
            <a:br>
              <a:rPr lang="pt-BR" sz="2000" b="0" i="0" dirty="0">
                <a:solidFill>
                  <a:srgbClr val="000000"/>
                </a:solidFill>
                <a:effectLst/>
                <a:highlight>
                  <a:srgbClr val="FFFFFF"/>
                </a:highlight>
              </a:rPr>
            </a:br>
            <a:br>
              <a:rPr lang="pt-BR" sz="2000" b="0" i="0" dirty="0">
                <a:solidFill>
                  <a:srgbClr val="000000"/>
                </a:solidFill>
                <a:effectLst/>
                <a:highlight>
                  <a:srgbClr val="FFFFFF"/>
                </a:highlight>
              </a:rPr>
            </a:br>
            <a:r>
              <a:rPr lang="pt-BR" sz="2000" b="0" i="0" dirty="0">
                <a:solidFill>
                  <a:srgbClr val="000000"/>
                </a:solidFill>
                <a:effectLst/>
                <a:highlight>
                  <a:srgbClr val="FFFFFF"/>
                </a:highlight>
              </a:rPr>
              <a:t> </a:t>
            </a:r>
            <a:br>
              <a:rPr lang="pt-BR" sz="2100" b="0" i="0" dirty="0">
                <a:effectLst/>
                <a:highlight>
                  <a:srgbClr val="FFFFFF"/>
                </a:highlight>
                <a:latin typeface="Segoe UI" panose="020B0502040204020203" pitchFamily="34" charset="0"/>
              </a:rPr>
            </a:br>
            <a:br>
              <a:rPr lang="pt-BR" sz="2000" b="0" i="0" dirty="0">
                <a:effectLst/>
                <a:highlight>
                  <a:srgbClr val="FFFFFF"/>
                </a:highlight>
                <a:latin typeface="Calibri" panose="020F0502020204030204" pitchFamily="34" charset="0"/>
              </a:rPr>
            </a:br>
            <a:br>
              <a:rPr lang="pt-BR" sz="1800" b="0" i="0" dirty="0">
                <a:effectLst/>
                <a:highlight>
                  <a:srgbClr val="FFFFFF"/>
                </a:highlight>
                <a:latin typeface="Calibri" panose="020F0502020204030204" pitchFamily="34" charset="0"/>
              </a:rPr>
            </a:br>
            <a:br>
              <a:rPr lang="pt-BR" sz="1100" b="0" i="0" dirty="0">
                <a:effectLst/>
                <a:highlight>
                  <a:srgbClr val="FFFFFF"/>
                </a:highlight>
                <a:latin typeface="Segoe UI" panose="020B0502040204020203" pitchFamily="34" charset="0"/>
              </a:rPr>
            </a:br>
            <a:endParaRPr lang="pt-BR" sz="2400" b="0" dirty="0">
              <a:latin typeface="+mn-lt"/>
            </a:endParaRPr>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647700" y="3838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pic>
        <p:nvPicPr>
          <p:cNvPr id="2" name="Imagem 1">
            <a:extLst>
              <a:ext uri="{FF2B5EF4-FFF2-40B4-BE49-F238E27FC236}">
                <a16:creationId xmlns:a16="http://schemas.microsoft.com/office/drawing/2014/main" id="{8A873B23-C80E-8014-A5E7-A006A83536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18"/>
          <a:stretch/>
        </p:blipFill>
        <p:spPr>
          <a:xfrm>
            <a:off x="3346914" y="5084834"/>
            <a:ext cx="2128332" cy="1506671"/>
          </a:xfrm>
          <a:prstGeom prst="rect">
            <a:avLst/>
          </a:prstGeom>
        </p:spPr>
      </p:pic>
      <p:pic>
        <p:nvPicPr>
          <p:cNvPr id="4" name="Imagem 3" descr="Aprenda como plantar hortaliças em sua casa | Blog Plantei">
            <a:extLst>
              <a:ext uri="{FF2B5EF4-FFF2-40B4-BE49-F238E27FC236}">
                <a16:creationId xmlns:a16="http://schemas.microsoft.com/office/drawing/2014/main" id="{256FF32D-3225-98B6-CFF8-585EC1DC0E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577" y="5152732"/>
            <a:ext cx="2314380" cy="1433416"/>
          </a:xfrm>
          <a:prstGeom prst="rect">
            <a:avLst/>
          </a:prstGeom>
        </p:spPr>
      </p:pic>
      <p:pic>
        <p:nvPicPr>
          <p:cNvPr id="7" name="Imagem 6" descr="COMO REALIZAR UMA CORRETA ASSOCIAÇÃO DE HORTALIÇAS?">
            <a:extLst>
              <a:ext uri="{FF2B5EF4-FFF2-40B4-BE49-F238E27FC236}">
                <a16:creationId xmlns:a16="http://schemas.microsoft.com/office/drawing/2014/main" id="{C4D4FC9F-7A7B-9132-5A08-62A010D8B5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66757" y="5092181"/>
            <a:ext cx="2451424" cy="1559671"/>
          </a:xfrm>
          <a:prstGeom prst="rect">
            <a:avLst/>
          </a:prstGeom>
        </p:spPr>
      </p:pic>
    </p:spTree>
    <p:extLst>
      <p:ext uri="{BB962C8B-B14F-4D97-AF65-F5344CB8AC3E}">
        <p14:creationId xmlns:p14="http://schemas.microsoft.com/office/powerpoint/2010/main" val="681835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tângulo 16">
            <a:extLst>
              <a:ext uri="{FF2B5EF4-FFF2-40B4-BE49-F238E27FC236}">
                <a16:creationId xmlns:a16="http://schemas.microsoft.com/office/drawing/2014/main" id="{4ED6E2B8-9CE8-4C90-88E8-23ECF5842DD7}"/>
              </a:ext>
            </a:extLst>
          </p:cNvPr>
          <p:cNvSpPr/>
          <p:nvPr/>
        </p:nvSpPr>
        <p:spPr>
          <a:xfrm>
            <a:off x="4447607" y="3244334"/>
            <a:ext cx="248786" cy="369332"/>
          </a:xfrm>
          <a:prstGeom prst="rect">
            <a:avLst/>
          </a:prstGeom>
        </p:spPr>
        <p:txBody>
          <a:bodyPr wrap="none">
            <a:spAutoFit/>
          </a:bodyPr>
          <a:lstStyle/>
          <a:p>
            <a:r>
              <a:rPr lang="pt-BR" dirty="0"/>
              <a:t> </a:t>
            </a:r>
          </a:p>
        </p:txBody>
      </p:sp>
      <p:sp>
        <p:nvSpPr>
          <p:cNvPr id="18" name="Retângulo 17">
            <a:extLst>
              <a:ext uri="{FF2B5EF4-FFF2-40B4-BE49-F238E27FC236}">
                <a16:creationId xmlns:a16="http://schemas.microsoft.com/office/drawing/2014/main" id="{9A3F541F-AD84-42BA-8736-AAC8F14BD92D}"/>
              </a:ext>
            </a:extLst>
          </p:cNvPr>
          <p:cNvSpPr/>
          <p:nvPr/>
        </p:nvSpPr>
        <p:spPr>
          <a:xfrm>
            <a:off x="4447607" y="3244334"/>
            <a:ext cx="248786" cy="369332"/>
          </a:xfrm>
          <a:prstGeom prst="rect">
            <a:avLst/>
          </a:prstGeom>
        </p:spPr>
        <p:txBody>
          <a:bodyPr wrap="none">
            <a:spAutoFit/>
          </a:bodyPr>
          <a:lstStyle/>
          <a:p>
            <a:r>
              <a:rPr lang="pt-BR" dirty="0"/>
              <a:t> </a:t>
            </a:r>
          </a:p>
        </p:txBody>
      </p:sp>
      <p:sp>
        <p:nvSpPr>
          <p:cNvPr id="10" name="CaixaDeTexto 9">
            <a:extLst>
              <a:ext uri="{FF2B5EF4-FFF2-40B4-BE49-F238E27FC236}">
                <a16:creationId xmlns:a16="http://schemas.microsoft.com/office/drawing/2014/main" id="{D8F8B79E-235B-462A-9BBE-758971D894FC}"/>
              </a:ext>
            </a:extLst>
          </p:cNvPr>
          <p:cNvSpPr txBox="1"/>
          <p:nvPr/>
        </p:nvSpPr>
        <p:spPr>
          <a:xfrm>
            <a:off x="3754924" y="1248467"/>
            <a:ext cx="5189720" cy="1708160"/>
          </a:xfrm>
          <a:prstGeom prst="rect">
            <a:avLst/>
          </a:prstGeom>
          <a:solidFill>
            <a:schemeClr val="bg1"/>
          </a:solidFill>
          <a:ln>
            <a:solidFill>
              <a:srgbClr val="002060"/>
            </a:solidFill>
          </a:ln>
        </p:spPr>
        <p:txBody>
          <a:bodyPr wrap="square" lIns="91440" tIns="45720" rIns="91440" bIns="45720" rtlCol="0" anchor="t">
            <a:spAutoFit/>
          </a:bodyPr>
          <a:lstStyle/>
          <a:p>
            <a:pPr algn="ctr"/>
            <a:r>
              <a:rPr lang="pt-BR" sz="2100" b="1" dirty="0"/>
              <a:t>realizará reunião para a apresentação da previsão do estado hidrológico do rio Jardim e para o estabelecimento das regras de alocação de água para o período de estiagem. </a:t>
            </a:r>
            <a:endParaRPr lang="pt-BR" sz="2100" b="1">
              <a:solidFill>
                <a:srgbClr val="CC9B00"/>
              </a:solidFill>
            </a:endParaRPr>
          </a:p>
        </p:txBody>
      </p:sp>
      <p:sp>
        <p:nvSpPr>
          <p:cNvPr id="13" name="CaixaDeTexto 12">
            <a:extLst>
              <a:ext uri="{FF2B5EF4-FFF2-40B4-BE49-F238E27FC236}">
                <a16:creationId xmlns:a16="http://schemas.microsoft.com/office/drawing/2014/main" id="{4FD7B4F7-8D2E-4C52-87A2-67DD8B686919}"/>
              </a:ext>
            </a:extLst>
          </p:cNvPr>
          <p:cNvSpPr txBox="1"/>
          <p:nvPr/>
        </p:nvSpPr>
        <p:spPr>
          <a:xfrm>
            <a:off x="281201" y="3292921"/>
            <a:ext cx="8638263" cy="1061829"/>
          </a:xfrm>
          <a:prstGeom prst="rect">
            <a:avLst/>
          </a:prstGeom>
          <a:solidFill>
            <a:schemeClr val="bg1"/>
          </a:solidFill>
          <a:ln>
            <a:solidFill>
              <a:srgbClr val="002060"/>
            </a:solidFill>
          </a:ln>
        </p:spPr>
        <p:txBody>
          <a:bodyPr wrap="square" lIns="91440" tIns="45720" rIns="91440" bIns="45720" rtlCol="0" anchor="t">
            <a:spAutoFit/>
          </a:bodyPr>
          <a:lstStyle/>
          <a:p>
            <a:pPr algn="just"/>
            <a:r>
              <a:rPr lang="pt-BR" sz="2100" b="1" dirty="0">
                <a:solidFill>
                  <a:srgbClr val="0070C0"/>
                </a:solidFill>
              </a:rPr>
              <a:t>A reunião será realizada pela Adasa, em articulação com os produtores rurais da Bacia e com os representantes da Emater/DF.</a:t>
            </a:r>
          </a:p>
        </p:txBody>
      </p:sp>
      <p:pic>
        <p:nvPicPr>
          <p:cNvPr id="21" name="Google Shape;91;p14">
            <a:extLst>
              <a:ext uri="{FF2B5EF4-FFF2-40B4-BE49-F238E27FC236}">
                <a16:creationId xmlns:a16="http://schemas.microsoft.com/office/drawing/2014/main" id="{D4BC2A44-4254-47F7-8EB6-CB0ACB4CDA5B}"/>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83020" y="-14065"/>
            <a:ext cx="1160980" cy="656263"/>
          </a:xfrm>
          <a:prstGeom prst="rect">
            <a:avLst/>
          </a:prstGeom>
          <a:noFill/>
          <a:ln>
            <a:noFill/>
          </a:ln>
        </p:spPr>
      </p:pic>
      <p:sp>
        <p:nvSpPr>
          <p:cNvPr id="22" name="Retângulo 21">
            <a:extLst>
              <a:ext uri="{FF2B5EF4-FFF2-40B4-BE49-F238E27FC236}">
                <a16:creationId xmlns:a16="http://schemas.microsoft.com/office/drawing/2014/main" id="{BB382E7A-0D96-4415-B929-1EA8AAF1A035}"/>
              </a:ext>
            </a:extLst>
          </p:cNvPr>
          <p:cNvSpPr/>
          <p:nvPr/>
        </p:nvSpPr>
        <p:spPr>
          <a:xfrm>
            <a:off x="2461528" y="-96616"/>
            <a:ext cx="3976700"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Estado Hidrológico</a:t>
            </a:r>
          </a:p>
        </p:txBody>
      </p:sp>
      <p:sp>
        <p:nvSpPr>
          <p:cNvPr id="11" name="Seta: para a Direita 10">
            <a:extLst>
              <a:ext uri="{FF2B5EF4-FFF2-40B4-BE49-F238E27FC236}">
                <a16:creationId xmlns:a16="http://schemas.microsoft.com/office/drawing/2014/main" id="{C4B55207-A29A-4E5A-8055-3C3FDEE4CA97}"/>
              </a:ext>
            </a:extLst>
          </p:cNvPr>
          <p:cNvSpPr/>
          <p:nvPr/>
        </p:nvSpPr>
        <p:spPr>
          <a:xfrm>
            <a:off x="2246535" y="1872272"/>
            <a:ext cx="1262898" cy="319885"/>
          </a:xfrm>
          <a:prstGeom prst="rightArrow">
            <a:avLst/>
          </a:prstGeom>
          <a:solidFill>
            <a:srgbClr val="CC9B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F0B9CA7B-F795-F717-E4AA-DFB1C0C39B6C}"/>
              </a:ext>
            </a:extLst>
          </p:cNvPr>
          <p:cNvSpPr txBox="1"/>
          <p:nvPr/>
        </p:nvSpPr>
        <p:spPr>
          <a:xfrm>
            <a:off x="471700" y="2168454"/>
            <a:ext cx="1529345" cy="400110"/>
          </a:xfrm>
          <a:prstGeom prst="rect">
            <a:avLst/>
          </a:prstGeom>
          <a:solidFill>
            <a:schemeClr val="bg1"/>
          </a:solidFill>
          <a:ln>
            <a:solidFill>
              <a:srgbClr val="002060"/>
            </a:solidFill>
          </a:ln>
        </p:spPr>
        <p:txBody>
          <a:bodyPr wrap="square" lIns="91440" tIns="45720" rIns="91440" bIns="45720" rtlCol="0" anchor="t">
            <a:spAutoFit/>
          </a:bodyPr>
          <a:lstStyle/>
          <a:p>
            <a:pPr algn="ctr"/>
            <a:r>
              <a:rPr lang="pt-BR" sz="2000" b="1" dirty="0">
                <a:solidFill>
                  <a:srgbClr val="0070C0"/>
                </a:solidFill>
              </a:rPr>
              <a:t>Adasa</a:t>
            </a:r>
          </a:p>
        </p:txBody>
      </p:sp>
      <p:sp>
        <p:nvSpPr>
          <p:cNvPr id="7" name="CaixaDeTexto 6">
            <a:extLst>
              <a:ext uri="{FF2B5EF4-FFF2-40B4-BE49-F238E27FC236}">
                <a16:creationId xmlns:a16="http://schemas.microsoft.com/office/drawing/2014/main" id="{CF9518EF-CD37-558D-F3F3-B387D2D28918}"/>
              </a:ext>
            </a:extLst>
          </p:cNvPr>
          <p:cNvSpPr txBox="1"/>
          <p:nvPr/>
        </p:nvSpPr>
        <p:spPr>
          <a:xfrm>
            <a:off x="471701" y="1632105"/>
            <a:ext cx="1529345" cy="400110"/>
          </a:xfrm>
          <a:prstGeom prst="rect">
            <a:avLst/>
          </a:prstGeom>
          <a:solidFill>
            <a:schemeClr val="bg1"/>
          </a:solidFill>
          <a:ln>
            <a:solidFill>
              <a:srgbClr val="002060"/>
            </a:solidFill>
          </a:ln>
        </p:spPr>
        <p:txBody>
          <a:bodyPr wrap="square" lIns="91440" tIns="45720" rIns="91440" bIns="45720" rtlCol="0" anchor="t">
            <a:spAutoFit/>
          </a:bodyPr>
          <a:lstStyle/>
          <a:p>
            <a:pPr algn="ctr"/>
            <a:r>
              <a:rPr lang="pt-BR" sz="2000" b="1" dirty="0">
                <a:solidFill>
                  <a:srgbClr val="0070C0"/>
                </a:solidFill>
              </a:rPr>
              <a:t>Até março</a:t>
            </a:r>
          </a:p>
        </p:txBody>
      </p:sp>
      <p:sp>
        <p:nvSpPr>
          <p:cNvPr id="8" name="CaixaDeTexto 7">
            <a:extLst>
              <a:ext uri="{FF2B5EF4-FFF2-40B4-BE49-F238E27FC236}">
                <a16:creationId xmlns:a16="http://schemas.microsoft.com/office/drawing/2014/main" id="{557278BD-7438-8891-C5D8-846E7F4FE46B}"/>
              </a:ext>
            </a:extLst>
          </p:cNvPr>
          <p:cNvSpPr txBox="1"/>
          <p:nvPr/>
        </p:nvSpPr>
        <p:spPr>
          <a:xfrm>
            <a:off x="199356" y="964483"/>
            <a:ext cx="1051679" cy="400110"/>
          </a:xfrm>
          <a:prstGeom prst="rect">
            <a:avLst/>
          </a:prstGeom>
          <a:solidFill>
            <a:schemeClr val="bg1"/>
          </a:solidFill>
          <a:ln>
            <a:solidFill>
              <a:srgbClr val="002060"/>
            </a:solidFill>
          </a:ln>
        </p:spPr>
        <p:txBody>
          <a:bodyPr wrap="square" lIns="91440" tIns="45720" rIns="91440" bIns="45720" rtlCol="0" anchor="t">
            <a:spAutoFit/>
          </a:bodyPr>
          <a:lstStyle/>
          <a:p>
            <a:pPr algn="ctr"/>
            <a:r>
              <a:rPr lang="pt-BR" sz="2000" b="1" dirty="0">
                <a:solidFill>
                  <a:srgbClr val="0070C0"/>
                </a:solidFill>
              </a:rPr>
              <a:t>Art. 4º</a:t>
            </a:r>
          </a:p>
        </p:txBody>
      </p:sp>
      <p:sp>
        <p:nvSpPr>
          <p:cNvPr id="12" name="CaixaDeTexto 11">
            <a:extLst>
              <a:ext uri="{FF2B5EF4-FFF2-40B4-BE49-F238E27FC236}">
                <a16:creationId xmlns:a16="http://schemas.microsoft.com/office/drawing/2014/main" id="{39E73EBA-A358-B54D-DF0E-ACE926CF90FA}"/>
              </a:ext>
            </a:extLst>
          </p:cNvPr>
          <p:cNvSpPr txBox="1"/>
          <p:nvPr/>
        </p:nvSpPr>
        <p:spPr>
          <a:xfrm>
            <a:off x="281200" y="4569173"/>
            <a:ext cx="8638263" cy="738664"/>
          </a:xfrm>
          <a:prstGeom prst="rect">
            <a:avLst/>
          </a:prstGeom>
          <a:solidFill>
            <a:schemeClr val="bg1"/>
          </a:solidFill>
          <a:ln>
            <a:solidFill>
              <a:srgbClr val="002060"/>
            </a:solidFill>
          </a:ln>
        </p:spPr>
        <p:txBody>
          <a:bodyPr wrap="square" lIns="91440" tIns="45720" rIns="91440" bIns="45720" rtlCol="0" anchor="t">
            <a:spAutoFit/>
          </a:bodyPr>
          <a:lstStyle/>
          <a:p>
            <a:pPr algn="just"/>
            <a:r>
              <a:rPr lang="pt-BR" sz="2100" b="1" dirty="0">
                <a:solidFill>
                  <a:srgbClr val="0070C0"/>
                </a:solidFill>
              </a:rPr>
              <a:t>Somente usuários em situação regular perante a Adasa poderão fazer parte da alocação negociada de água.</a:t>
            </a:r>
          </a:p>
        </p:txBody>
      </p:sp>
      <p:sp>
        <p:nvSpPr>
          <p:cNvPr id="14" name="CaixaDeTexto 13">
            <a:extLst>
              <a:ext uri="{FF2B5EF4-FFF2-40B4-BE49-F238E27FC236}">
                <a16:creationId xmlns:a16="http://schemas.microsoft.com/office/drawing/2014/main" id="{43DFD08F-CB6C-079E-2A53-2B375BB499CD}"/>
              </a:ext>
            </a:extLst>
          </p:cNvPr>
          <p:cNvSpPr txBox="1"/>
          <p:nvPr/>
        </p:nvSpPr>
        <p:spPr>
          <a:xfrm>
            <a:off x="269293" y="5539604"/>
            <a:ext cx="8638263" cy="1061829"/>
          </a:xfrm>
          <a:prstGeom prst="rect">
            <a:avLst/>
          </a:prstGeom>
          <a:solidFill>
            <a:schemeClr val="bg1"/>
          </a:solidFill>
          <a:ln>
            <a:solidFill>
              <a:srgbClr val="002060"/>
            </a:solidFill>
          </a:ln>
        </p:spPr>
        <p:txBody>
          <a:bodyPr wrap="square" lIns="91440" tIns="45720" rIns="91440" bIns="45720" rtlCol="0" anchor="t">
            <a:spAutoFit/>
          </a:bodyPr>
          <a:lstStyle/>
          <a:p>
            <a:pPr algn="just"/>
            <a:r>
              <a:rPr lang="pt-BR" sz="2100" b="1" dirty="0">
                <a:solidFill>
                  <a:srgbClr val="0070C0"/>
                </a:solidFill>
              </a:rPr>
              <a:t>A qualquer momento, os produtores rurais, com área irrigada menor que 5 ha (cinco hectares) poderão ser convocados para as reuniões de alocação negociada de água.</a:t>
            </a:r>
          </a:p>
        </p:txBody>
      </p:sp>
    </p:spTree>
    <p:extLst>
      <p:ext uri="{BB962C8B-B14F-4D97-AF65-F5344CB8AC3E}">
        <p14:creationId xmlns:p14="http://schemas.microsoft.com/office/powerpoint/2010/main" val="1076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6" grpId="0" animBg="1"/>
      <p:bldP spid="7" grpId="0" animBg="1"/>
      <p:bldP spid="8"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3" name="Título 2">
            <a:extLst>
              <a:ext uri="{FF2B5EF4-FFF2-40B4-BE49-F238E27FC236}">
                <a16:creationId xmlns:a16="http://schemas.microsoft.com/office/drawing/2014/main" id="{0242D6A8-A51F-4AD6-8505-CFB539A7D829}"/>
              </a:ext>
            </a:extLst>
          </p:cNvPr>
          <p:cNvSpPr>
            <a:spLocks noGrp="1"/>
          </p:cNvSpPr>
          <p:nvPr>
            <p:ph type="title"/>
          </p:nvPr>
        </p:nvSpPr>
        <p:spPr>
          <a:xfrm>
            <a:off x="912719" y="921217"/>
            <a:ext cx="7139992" cy="1225889"/>
          </a:xfrm>
          <a:noFill/>
          <a:ln>
            <a:noFill/>
          </a:ln>
        </p:spPr>
        <p:txBody>
          <a:bodyPr spcFirstLastPara="1" wrap="square" lIns="91425" tIns="45700" rIns="91425" bIns="45700" anchor="t" anchorCtr="0"/>
          <a:lstStyle/>
          <a:p>
            <a:pPr algn="just"/>
            <a:r>
              <a:rPr lang="pt-BR" sz="2000" b="0" dirty="0">
                <a:solidFill>
                  <a:schemeClr val="tx1"/>
                </a:solidFill>
                <a:latin typeface="+mn-lt"/>
              </a:rPr>
              <a:t>Art. 5º. A Adasa divulgará os Boletins de Acompanhamento da Alocação de Água no Sistema de Informações de Recursos Hídricos do Distrito Federal (SIRH).  </a:t>
            </a:r>
            <a:br>
              <a:rPr lang="pt-BR" sz="2400" b="0" dirty="0">
                <a:latin typeface="+mn-lt"/>
              </a:rPr>
            </a:br>
            <a:br>
              <a:rPr lang="pt-BR" sz="2400" b="0" dirty="0">
                <a:latin typeface="+mn-lt"/>
              </a:rPr>
            </a:br>
            <a:br>
              <a:rPr lang="pt-BR" sz="2000" b="0" dirty="0">
                <a:latin typeface="+mn-lt"/>
              </a:rPr>
            </a:br>
            <a:endParaRPr lang="pt-BR" sz="2000" b="0" dirty="0">
              <a:latin typeface="+mn-lt"/>
            </a:endParaRPr>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457200" y="3767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8" name="CaixaDeTexto 7">
            <a:extLst>
              <a:ext uri="{FF2B5EF4-FFF2-40B4-BE49-F238E27FC236}">
                <a16:creationId xmlns:a16="http://schemas.microsoft.com/office/drawing/2014/main" id="{2730BD6E-A807-45BF-9422-B2B0D4B79B53}"/>
              </a:ext>
            </a:extLst>
          </p:cNvPr>
          <p:cNvSpPr txBox="1"/>
          <p:nvPr/>
        </p:nvSpPr>
        <p:spPr>
          <a:xfrm>
            <a:off x="1608058" y="6125285"/>
            <a:ext cx="6444653" cy="492443"/>
          </a:xfrm>
          <a:prstGeom prst="rect">
            <a:avLst/>
          </a:prstGeom>
          <a:noFill/>
        </p:spPr>
        <p:txBody>
          <a:bodyPr wrap="square" lIns="91440" tIns="45720" rIns="91440" bIns="45720" rtlCol="0" anchor="t">
            <a:spAutoFit/>
          </a:bodyPr>
          <a:lstStyle/>
          <a:p>
            <a:pPr algn="ctr">
              <a:buClrTx/>
              <a:defRPr/>
            </a:pPr>
            <a:r>
              <a:rPr lang="pt-BR" sz="2600" b="1" kern="1200" dirty="0">
                <a:solidFill>
                  <a:srgbClr val="010479"/>
                </a:solidFill>
                <a:ea typeface="+mn-ea"/>
              </a:rPr>
              <a:t>Link: </a:t>
            </a:r>
            <a:r>
              <a:rPr lang="pt-BR" sz="2600" b="1" kern="1200" dirty="0">
                <a:solidFill>
                  <a:srgbClr val="010479"/>
                </a:solidFill>
                <a:ea typeface="+mn-ea"/>
                <a:hlinkClick r:id="rId3"/>
              </a:rPr>
              <a:t>SIRH - DF</a:t>
            </a:r>
            <a:endParaRPr lang="pt-BR" sz="2600" b="1" i="0" u="none" strike="noStrike" kern="1200" cap="none" spc="0" normalizeH="0" baseline="0" noProof="0" dirty="0">
              <a:ln>
                <a:noFill/>
              </a:ln>
              <a:solidFill>
                <a:srgbClr val="010479"/>
              </a:solidFill>
              <a:effectLst/>
              <a:uLnTx/>
              <a:uFillTx/>
              <a:ea typeface="+mn-ea"/>
            </a:endParaRPr>
          </a:p>
        </p:txBody>
      </p:sp>
      <p:sp>
        <p:nvSpPr>
          <p:cNvPr id="11" name="Seta: para a Direita 10">
            <a:extLst>
              <a:ext uri="{FF2B5EF4-FFF2-40B4-BE49-F238E27FC236}">
                <a16:creationId xmlns:a16="http://schemas.microsoft.com/office/drawing/2014/main" id="{CFA377E8-DC00-4B77-A133-F85EF4CF4E35}"/>
              </a:ext>
            </a:extLst>
          </p:cNvPr>
          <p:cNvSpPr/>
          <p:nvPr/>
        </p:nvSpPr>
        <p:spPr>
          <a:xfrm rot="16200000">
            <a:off x="3118142" y="6211444"/>
            <a:ext cx="325790" cy="2732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FB19EA12-4EE1-6F2B-86C2-0DE7E82085B9}"/>
              </a:ext>
            </a:extLst>
          </p:cNvPr>
          <p:cNvSpPr/>
          <p:nvPr/>
        </p:nvSpPr>
        <p:spPr>
          <a:xfrm>
            <a:off x="1282810" y="-60898"/>
            <a:ext cx="6858012"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Boletins de Acompanhamento</a:t>
            </a:r>
          </a:p>
        </p:txBody>
      </p:sp>
      <p:pic>
        <p:nvPicPr>
          <p:cNvPr id="2" name="Imagem 1" descr="Interface gráfica do usuário, Aplicativo&#10;&#10;Descrição gerada automaticamente">
            <a:extLst>
              <a:ext uri="{FF2B5EF4-FFF2-40B4-BE49-F238E27FC236}">
                <a16:creationId xmlns:a16="http://schemas.microsoft.com/office/drawing/2014/main" id="{0C60E7EB-CFA6-79DD-2411-F62BC36725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140" y="2231741"/>
            <a:ext cx="6915150" cy="3724275"/>
          </a:xfrm>
          <a:prstGeom prst="rect">
            <a:avLst/>
          </a:prstGeom>
        </p:spPr>
      </p:pic>
    </p:spTree>
    <p:extLst>
      <p:ext uri="{BB962C8B-B14F-4D97-AF65-F5344CB8AC3E}">
        <p14:creationId xmlns:p14="http://schemas.microsoft.com/office/powerpoint/2010/main" val="315181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3479233" y="-67321"/>
            <a:ext cx="1956893"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Outorga </a:t>
            </a:r>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457200" y="3767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 name="Título 2">
            <a:extLst>
              <a:ext uri="{FF2B5EF4-FFF2-40B4-BE49-F238E27FC236}">
                <a16:creationId xmlns:a16="http://schemas.microsoft.com/office/drawing/2014/main" id="{09813A98-5DFF-A95F-5C67-E3ACFDA89CD7}"/>
              </a:ext>
            </a:extLst>
          </p:cNvPr>
          <p:cNvSpPr>
            <a:spLocks noGrp="1"/>
          </p:cNvSpPr>
          <p:nvPr>
            <p:ph type="title"/>
          </p:nvPr>
        </p:nvSpPr>
        <p:spPr>
          <a:xfrm>
            <a:off x="4197096" y="1115887"/>
            <a:ext cx="4315968" cy="5120321"/>
          </a:xfrm>
          <a:noFill/>
          <a:ln>
            <a:noFill/>
          </a:ln>
        </p:spPr>
        <p:txBody>
          <a:bodyPr spcFirstLastPara="1" wrap="square" lIns="91425" tIns="45700" rIns="91425" bIns="45700" anchor="t" anchorCtr="0"/>
          <a:lstStyle/>
          <a:p>
            <a:pPr algn="just" rtl="0" fontAlgn="base"/>
            <a:br>
              <a:rPr lang="pt-BR" sz="1000" b="0" i="0" dirty="0">
                <a:effectLst/>
                <a:highlight>
                  <a:srgbClr val="FFFFFF"/>
                </a:highlight>
                <a:latin typeface="Segoe UI"/>
              </a:rPr>
            </a:br>
            <a:r>
              <a:rPr lang="pt-BR" sz="2400" b="0" i="0" dirty="0">
                <a:solidFill>
                  <a:srgbClr val="000000"/>
                </a:solidFill>
                <a:effectLst/>
                <a:highlight>
                  <a:srgbClr val="FFFFFF"/>
                </a:highlight>
              </a:rPr>
              <a:t>Art. 6º Durante o processo de análise de solicitação de renovação, transferência ou modificação da outorga de direito de uso de recursos hídricos, sem o aumento do volume demandado, serão considerados o </a:t>
            </a:r>
            <a:r>
              <a:rPr lang="pt-BR" sz="2400" i="0" dirty="0">
                <a:solidFill>
                  <a:srgbClr val="000000"/>
                </a:solidFill>
                <a:effectLst/>
                <a:highlight>
                  <a:srgbClr val="FFFFFF"/>
                </a:highlight>
              </a:rPr>
              <a:t>histórico do uso durante o período outorgado</a:t>
            </a:r>
            <a:r>
              <a:rPr lang="pt-BR" sz="2400" b="0" i="0" dirty="0">
                <a:solidFill>
                  <a:srgbClr val="000000"/>
                </a:solidFill>
                <a:effectLst/>
                <a:highlight>
                  <a:srgbClr val="FFFFFF"/>
                </a:highlight>
              </a:rPr>
              <a:t>, o </a:t>
            </a:r>
            <a:r>
              <a:rPr lang="pt-BR" sz="2400" i="0" dirty="0">
                <a:solidFill>
                  <a:srgbClr val="000000"/>
                </a:solidFill>
                <a:effectLst/>
                <a:highlight>
                  <a:srgbClr val="FFFFFF"/>
                </a:highlight>
              </a:rPr>
              <a:t>estágio de implementação do empreendimento</a:t>
            </a:r>
            <a:r>
              <a:rPr lang="pt-BR" sz="2400" b="0" i="0" dirty="0">
                <a:solidFill>
                  <a:srgbClr val="000000"/>
                </a:solidFill>
                <a:effectLst/>
                <a:highlight>
                  <a:srgbClr val="FFFFFF"/>
                </a:highlight>
              </a:rPr>
              <a:t> e a </a:t>
            </a:r>
            <a:r>
              <a:rPr lang="pt-BR" sz="2400" i="0" dirty="0">
                <a:solidFill>
                  <a:srgbClr val="000000"/>
                </a:solidFill>
                <a:effectLst/>
                <a:highlight>
                  <a:srgbClr val="FFFFFF"/>
                </a:highlight>
              </a:rPr>
              <a:t>adoção de sistemas eficientes de irrigação</a:t>
            </a:r>
            <a:r>
              <a:rPr lang="pt-BR" sz="2400" b="0" i="0" dirty="0">
                <a:solidFill>
                  <a:srgbClr val="000000"/>
                </a:solidFill>
                <a:effectLst/>
                <a:highlight>
                  <a:srgbClr val="FFFFFF"/>
                </a:highlight>
              </a:rPr>
              <a:t>. </a:t>
            </a:r>
            <a:br>
              <a:rPr lang="pt-BR" sz="2400" b="0" i="0" dirty="0">
                <a:effectLst/>
                <a:highlight>
                  <a:srgbClr val="FFFFFF"/>
                </a:highlight>
                <a:latin typeface="Calibri" panose="020F0502020204030204" pitchFamily="34" charset="0"/>
              </a:rPr>
            </a:br>
            <a:br>
              <a:rPr lang="pt-BR" sz="2100" b="0" i="0" dirty="0">
                <a:effectLst/>
                <a:highlight>
                  <a:srgbClr val="FFFFFF"/>
                </a:highlight>
                <a:latin typeface="Segoe UI" panose="020B0502040204020203" pitchFamily="34" charset="0"/>
              </a:rPr>
            </a:br>
            <a:br>
              <a:rPr lang="pt-BR" sz="2100" b="0" i="0" dirty="0">
                <a:effectLst/>
                <a:highlight>
                  <a:srgbClr val="FFFFFF"/>
                </a:highlight>
                <a:latin typeface="Segoe UI" panose="020B0502040204020203" pitchFamily="34" charset="0"/>
              </a:rPr>
            </a:br>
            <a:br>
              <a:rPr lang="pt-BR" sz="1800" b="0" i="0" dirty="0">
                <a:effectLst/>
                <a:highlight>
                  <a:srgbClr val="FFFFFF"/>
                </a:highlight>
                <a:latin typeface="Calibri" panose="020F0502020204030204" pitchFamily="34" charset="0"/>
              </a:rPr>
            </a:br>
            <a:br>
              <a:rPr lang="pt-BR" sz="1800" b="0" i="0" dirty="0">
                <a:effectLst/>
                <a:highlight>
                  <a:srgbClr val="FFFFFF"/>
                </a:highlight>
                <a:latin typeface="Calibri" panose="020F0502020204030204" pitchFamily="34" charset="0"/>
              </a:rPr>
            </a:br>
            <a:br>
              <a:rPr lang="pt-BR" sz="1800" b="0" i="0" dirty="0">
                <a:effectLst/>
                <a:highlight>
                  <a:srgbClr val="FFFFFF"/>
                </a:highlight>
                <a:latin typeface="Calibri" panose="020F0502020204030204" pitchFamily="34" charset="0"/>
              </a:rPr>
            </a:br>
            <a:br>
              <a:rPr lang="pt-BR" sz="1100" b="0" i="0" dirty="0">
                <a:effectLst/>
                <a:highlight>
                  <a:srgbClr val="FFFFFF"/>
                </a:highlight>
                <a:latin typeface="Segoe UI" panose="020B0502040204020203" pitchFamily="34" charset="0"/>
              </a:rPr>
            </a:br>
            <a:endParaRPr lang="pt-BR" sz="2400" b="0" dirty="0">
              <a:latin typeface="+mn-lt"/>
            </a:endParaRPr>
          </a:p>
        </p:txBody>
      </p:sp>
      <p:pic>
        <p:nvPicPr>
          <p:cNvPr id="4" name="Imagem 3">
            <a:extLst>
              <a:ext uri="{FF2B5EF4-FFF2-40B4-BE49-F238E27FC236}">
                <a16:creationId xmlns:a16="http://schemas.microsoft.com/office/drawing/2014/main" id="{26E15864-573E-FEB1-1B97-9439C280AC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514" y="2335695"/>
            <a:ext cx="2801229" cy="2531743"/>
          </a:xfrm>
          <a:prstGeom prst="rect">
            <a:avLst/>
          </a:prstGeom>
        </p:spPr>
      </p:pic>
    </p:spTree>
    <p:extLst>
      <p:ext uri="{BB962C8B-B14F-4D97-AF65-F5344CB8AC3E}">
        <p14:creationId xmlns:p14="http://schemas.microsoft.com/office/powerpoint/2010/main" val="2469515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1633765" y="-67321"/>
            <a:ext cx="6290768"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Regularização da Outorga</a:t>
            </a:r>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457200" y="3767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 name="Título 2">
            <a:extLst>
              <a:ext uri="{FF2B5EF4-FFF2-40B4-BE49-F238E27FC236}">
                <a16:creationId xmlns:a16="http://schemas.microsoft.com/office/drawing/2014/main" id="{09813A98-5DFF-A95F-5C67-E3ACFDA89CD7}"/>
              </a:ext>
            </a:extLst>
          </p:cNvPr>
          <p:cNvSpPr>
            <a:spLocks noGrp="1"/>
          </p:cNvSpPr>
          <p:nvPr>
            <p:ph type="title"/>
          </p:nvPr>
        </p:nvSpPr>
        <p:spPr>
          <a:xfrm>
            <a:off x="306622" y="907571"/>
            <a:ext cx="8581184" cy="4971419"/>
          </a:xfrm>
          <a:noFill/>
          <a:ln>
            <a:noFill/>
          </a:ln>
        </p:spPr>
        <p:txBody>
          <a:bodyPr spcFirstLastPara="1" wrap="square" lIns="91425" tIns="45700" rIns="91425" bIns="45700" anchor="t" anchorCtr="0"/>
          <a:lstStyle/>
          <a:p>
            <a:pPr rtl="0" fontAlgn="base"/>
            <a:r>
              <a:rPr lang="pt-BR" sz="2100" b="0" i="0" dirty="0">
                <a:solidFill>
                  <a:srgbClr val="000000"/>
                </a:solidFill>
                <a:effectLst/>
                <a:highlight>
                  <a:srgbClr val="FFFFFF"/>
                </a:highlight>
              </a:rPr>
              <a:t>Art. 7º Será estabelecido um prazo de 90 (noventa) dias após a publicação desta resolução, para que os usuários de recursos hídricos existentes na bacia sem a devida outorga, solicitem sua regularização perante a Adasa, por meio de requerimento de outorga de direito de uso de recursos hídricos.  </a:t>
            </a:r>
            <a:br>
              <a:rPr lang="pt-BR" sz="2100" b="0" i="0" dirty="0">
                <a:effectLst/>
                <a:highlight>
                  <a:srgbClr val="FFFFFF"/>
                </a:highlight>
                <a:latin typeface="Calibri" panose="020F0502020204030204" pitchFamily="34" charset="0"/>
              </a:rPr>
            </a:br>
            <a:br>
              <a:rPr lang="pt-BR" sz="2100" b="0" i="0" dirty="0">
                <a:effectLst/>
                <a:highlight>
                  <a:srgbClr val="FFFFFF"/>
                </a:highlight>
                <a:latin typeface="Calibri" panose="020F0502020204030204" pitchFamily="34" charset="0"/>
              </a:rPr>
            </a:br>
            <a:r>
              <a:rPr lang="pt-BR" sz="2100" b="0" i="0" dirty="0">
                <a:solidFill>
                  <a:srgbClr val="000000"/>
                </a:solidFill>
                <a:effectLst/>
                <a:highlight>
                  <a:srgbClr val="FFFFFF"/>
                </a:highlight>
              </a:rPr>
              <a:t>§1º As análises dos requerimentos deverão observar as seguintes condições: </a:t>
            </a:r>
            <a:br>
              <a:rPr lang="pt-BR" sz="2100" b="0" i="0" dirty="0">
                <a:effectLst/>
                <a:highlight>
                  <a:srgbClr val="FFFFFF"/>
                </a:highlight>
                <a:latin typeface="Segoe UI" panose="020B0502040204020203" pitchFamily="34" charset="0"/>
              </a:rPr>
            </a:br>
            <a:r>
              <a:rPr lang="pt-BR" sz="2100" b="0" i="0" dirty="0">
                <a:solidFill>
                  <a:srgbClr val="000000"/>
                </a:solidFill>
                <a:effectLst/>
                <a:highlight>
                  <a:srgbClr val="FFFFFF"/>
                </a:highlight>
              </a:rPr>
              <a:t>I - as regras de alocação negociada de água; </a:t>
            </a:r>
            <a:br>
              <a:rPr lang="pt-BR" sz="2100" b="0" i="0" dirty="0">
                <a:effectLst/>
                <a:highlight>
                  <a:srgbClr val="FFFFFF"/>
                </a:highlight>
                <a:latin typeface="Segoe UI" panose="020B0502040204020203" pitchFamily="34" charset="0"/>
              </a:rPr>
            </a:br>
            <a:r>
              <a:rPr lang="pt-BR" sz="2100" b="0" i="0" dirty="0">
                <a:solidFill>
                  <a:srgbClr val="000000"/>
                </a:solidFill>
                <a:effectLst/>
                <a:highlight>
                  <a:srgbClr val="FFFFFF"/>
                </a:highlight>
              </a:rPr>
              <a:t>II - a adoção de sistemas eficientes de irrigação; </a:t>
            </a:r>
            <a:br>
              <a:rPr lang="pt-BR" sz="2100" b="0" i="0" dirty="0">
                <a:effectLst/>
                <a:highlight>
                  <a:srgbClr val="FFFFFF"/>
                </a:highlight>
                <a:latin typeface="Segoe UI" panose="020B0502040204020203" pitchFamily="34" charset="0"/>
              </a:rPr>
            </a:br>
            <a:r>
              <a:rPr lang="pt-BR" sz="2100" b="0" i="0" dirty="0">
                <a:solidFill>
                  <a:srgbClr val="000000"/>
                </a:solidFill>
                <a:effectLst/>
                <a:highlight>
                  <a:srgbClr val="FFFFFF"/>
                </a:highlight>
              </a:rPr>
              <a:t>III - a instalação de sistema de monitoramento volumétrico, conforme definido em resolução específica da Adasa.  </a:t>
            </a:r>
            <a:br>
              <a:rPr lang="pt-BR" sz="2100" b="0" i="0" dirty="0">
                <a:effectLst/>
                <a:highlight>
                  <a:srgbClr val="FFFFFF"/>
                </a:highlight>
                <a:latin typeface="Calibri" panose="020F0502020204030204" pitchFamily="34" charset="0"/>
              </a:rPr>
            </a:br>
            <a:br>
              <a:rPr lang="pt-BR" sz="2100" b="0" i="0" dirty="0">
                <a:effectLst/>
                <a:highlight>
                  <a:srgbClr val="FFFFFF"/>
                </a:highlight>
                <a:latin typeface="Segoe UI" panose="020B0502040204020203" pitchFamily="34" charset="0"/>
              </a:rPr>
            </a:br>
            <a:r>
              <a:rPr lang="pt-BR" sz="2100" b="0" i="0" dirty="0">
                <a:solidFill>
                  <a:srgbClr val="000000"/>
                </a:solidFill>
                <a:effectLst/>
                <a:highlight>
                  <a:srgbClr val="FFFFFF"/>
                </a:highlight>
              </a:rPr>
              <a:t>§2º As análises durante o período de regularização serão feitas em duas etapas:  </a:t>
            </a:r>
            <a:br>
              <a:rPr lang="pt-BR" sz="2100" b="0" i="0" dirty="0">
                <a:effectLst/>
                <a:highlight>
                  <a:srgbClr val="FFFFFF"/>
                </a:highlight>
                <a:latin typeface="Segoe UI" panose="020B0502040204020203" pitchFamily="34" charset="0"/>
              </a:rPr>
            </a:br>
            <a:r>
              <a:rPr lang="pt-BR" sz="2100" b="0" i="0" dirty="0">
                <a:solidFill>
                  <a:srgbClr val="000000"/>
                </a:solidFill>
                <a:effectLst/>
                <a:highlight>
                  <a:srgbClr val="FFFFFF"/>
                </a:highlight>
              </a:rPr>
              <a:t>I - usuários existentes até 31 de maio de 2017;  </a:t>
            </a:r>
            <a:br>
              <a:rPr lang="pt-BR" sz="2100" b="0" i="0" dirty="0">
                <a:effectLst/>
                <a:highlight>
                  <a:srgbClr val="FFFFFF"/>
                </a:highlight>
                <a:latin typeface="Segoe UI" panose="020B0502040204020203" pitchFamily="34" charset="0"/>
              </a:rPr>
            </a:br>
            <a:r>
              <a:rPr lang="pt-BR" sz="2100" b="0" i="0" dirty="0">
                <a:solidFill>
                  <a:srgbClr val="000000"/>
                </a:solidFill>
                <a:effectLst/>
                <a:highlight>
                  <a:srgbClr val="FFFFFF"/>
                </a:highlight>
              </a:rPr>
              <a:t>II - usuários que entraram na Bacia após 31 de maio de 2017. </a:t>
            </a:r>
            <a:br>
              <a:rPr lang="pt-BR" sz="1000" b="0" i="0" dirty="0">
                <a:effectLst/>
                <a:highlight>
                  <a:srgbClr val="FFFFFF"/>
                </a:highlight>
                <a:latin typeface="Segoe UI" panose="020B0502040204020203" pitchFamily="34" charset="0"/>
              </a:rPr>
            </a:br>
            <a:br>
              <a:rPr lang="pt-BR" sz="1800" b="0" i="0" dirty="0">
                <a:effectLst/>
                <a:highlight>
                  <a:srgbClr val="FFFFFF"/>
                </a:highlight>
                <a:latin typeface="Calibri" panose="020F0502020204030204" pitchFamily="34" charset="0"/>
              </a:rPr>
            </a:br>
            <a:br>
              <a:rPr lang="pt-BR" sz="1800" b="0" i="0" dirty="0">
                <a:effectLst/>
                <a:highlight>
                  <a:srgbClr val="FFFFFF"/>
                </a:highlight>
                <a:latin typeface="Calibri" panose="020F0502020204030204" pitchFamily="34" charset="0"/>
              </a:rPr>
            </a:br>
            <a:br>
              <a:rPr lang="pt-BR" sz="1800" b="0" i="0" dirty="0">
                <a:effectLst/>
                <a:highlight>
                  <a:srgbClr val="FFFFFF"/>
                </a:highlight>
                <a:latin typeface="Calibri" panose="020F0502020204030204" pitchFamily="34" charset="0"/>
              </a:rPr>
            </a:br>
            <a:br>
              <a:rPr lang="pt-BR" sz="1100" b="0" i="0" dirty="0">
                <a:effectLst/>
                <a:highlight>
                  <a:srgbClr val="FFFFFF"/>
                </a:highlight>
                <a:latin typeface="Segoe UI" panose="020B0502040204020203" pitchFamily="34" charset="0"/>
              </a:rPr>
            </a:br>
            <a:endParaRPr lang="pt-BR" sz="2400" b="0" dirty="0">
              <a:latin typeface="+mn-lt"/>
            </a:endParaRPr>
          </a:p>
        </p:txBody>
      </p:sp>
      <p:pic>
        <p:nvPicPr>
          <p:cNvPr id="4" name="Imagem 3">
            <a:extLst>
              <a:ext uri="{FF2B5EF4-FFF2-40B4-BE49-F238E27FC236}">
                <a16:creationId xmlns:a16="http://schemas.microsoft.com/office/drawing/2014/main" id="{A39180EB-75AA-873B-1A02-CFD229D325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85626">
            <a:off x="7258094" y="5055416"/>
            <a:ext cx="1583680" cy="1648770"/>
          </a:xfrm>
          <a:prstGeom prst="rect">
            <a:avLst/>
          </a:prstGeom>
        </p:spPr>
      </p:pic>
    </p:spTree>
    <p:extLst>
      <p:ext uri="{BB962C8B-B14F-4D97-AF65-F5344CB8AC3E}">
        <p14:creationId xmlns:p14="http://schemas.microsoft.com/office/powerpoint/2010/main" val="89910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1705203" y="-67321"/>
            <a:ext cx="6028830"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Regularização da Outorga</a:t>
            </a:r>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457200" y="3767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 name="Título 2">
            <a:extLst>
              <a:ext uri="{FF2B5EF4-FFF2-40B4-BE49-F238E27FC236}">
                <a16:creationId xmlns:a16="http://schemas.microsoft.com/office/drawing/2014/main" id="{09813A98-5DFF-A95F-5C67-E3ACFDA89CD7}"/>
              </a:ext>
            </a:extLst>
          </p:cNvPr>
          <p:cNvSpPr>
            <a:spLocks noGrp="1"/>
          </p:cNvSpPr>
          <p:nvPr>
            <p:ph type="title"/>
          </p:nvPr>
        </p:nvSpPr>
        <p:spPr>
          <a:xfrm>
            <a:off x="810740" y="1321262"/>
            <a:ext cx="2947444" cy="2624567"/>
          </a:xfrm>
          <a:noFill/>
          <a:ln>
            <a:noFill/>
          </a:ln>
        </p:spPr>
        <p:txBody>
          <a:bodyPr spcFirstLastPara="1" wrap="square" lIns="91425" tIns="45700" rIns="91425" bIns="45700" anchor="t" anchorCtr="0"/>
          <a:lstStyle/>
          <a:p>
            <a:pPr algn="just" rtl="0" fontAlgn="base"/>
            <a:r>
              <a:rPr lang="pt-BR" sz="2000" b="0" i="0" dirty="0">
                <a:solidFill>
                  <a:srgbClr val="000000"/>
                </a:solidFill>
                <a:effectLst/>
                <a:highlight>
                  <a:srgbClr val="FFFFFF"/>
                </a:highlight>
              </a:rPr>
              <a:t>Art. 8º Os usuários da bacia que não solicitarem regularização no tempo previsto, estarão sujeitos às sanções aplicáveis.</a:t>
            </a:r>
            <a:br>
              <a:rPr lang="pt-BR" sz="2000" b="0" i="0" dirty="0">
                <a:effectLst/>
                <a:highlight>
                  <a:srgbClr val="FFFFFF"/>
                </a:highlight>
                <a:latin typeface="Calibri" panose="020F0502020204030204" pitchFamily="34" charset="0"/>
              </a:rPr>
            </a:br>
            <a:r>
              <a:rPr lang="pt-BR" sz="2000" b="0" i="0" dirty="0">
                <a:solidFill>
                  <a:srgbClr val="000000"/>
                </a:solidFill>
                <a:effectLst/>
                <a:highlight>
                  <a:srgbClr val="FFFFFF"/>
                </a:highlight>
              </a:rPr>
              <a:t> </a:t>
            </a:r>
            <a:br>
              <a:rPr lang="pt-BR" sz="2000" b="0" i="0" dirty="0">
                <a:effectLst/>
                <a:highlight>
                  <a:srgbClr val="FFFFFF"/>
                </a:highlight>
                <a:latin typeface="Segoe UI" panose="020B0502040204020203" pitchFamily="34" charset="0"/>
              </a:rPr>
            </a:br>
            <a:r>
              <a:rPr lang="pt-BR" sz="2000" b="0" i="0" dirty="0">
                <a:solidFill>
                  <a:srgbClr val="000000"/>
                </a:solidFill>
                <a:effectLst/>
                <a:highlight>
                  <a:srgbClr val="FFFFFF"/>
                </a:highlight>
              </a:rPr>
              <a:t>Parágrafo único. A Adasa analisará as solicitações de regularização recebidas após o prazo estabelecido no art. 7º com base na disponibilidade hídrica e</a:t>
            </a:r>
            <a:r>
              <a:rPr lang="pt-BR" sz="2000" b="0" dirty="0">
                <a:solidFill>
                  <a:srgbClr val="000000"/>
                </a:solidFill>
                <a:highlight>
                  <a:srgbClr val="FFFFFF"/>
                </a:highlight>
              </a:rPr>
              <a:t> </a:t>
            </a:r>
            <a:r>
              <a:rPr lang="pt-BR" sz="2000" b="0" i="0" dirty="0">
                <a:solidFill>
                  <a:srgbClr val="000000"/>
                </a:solidFill>
                <a:effectLst/>
                <a:highlight>
                  <a:srgbClr val="FFFFFF"/>
                </a:highlight>
              </a:rPr>
              <a:t>nos termos de alocação emitidos para a bacia</a:t>
            </a:r>
            <a:r>
              <a:rPr lang="pt-BR" sz="2400" b="0" i="0" dirty="0">
                <a:solidFill>
                  <a:srgbClr val="000000"/>
                </a:solidFill>
                <a:effectLst/>
                <a:highlight>
                  <a:srgbClr val="FFFFFF"/>
                </a:highlight>
              </a:rPr>
              <a:t>.</a:t>
            </a:r>
            <a:br>
              <a:rPr lang="pt-BR" sz="2400" b="0" i="0" dirty="0">
                <a:solidFill>
                  <a:srgbClr val="000000"/>
                </a:solidFill>
                <a:effectLst/>
                <a:highlight>
                  <a:srgbClr val="FFFFFF"/>
                </a:highlight>
              </a:rPr>
            </a:br>
            <a:br>
              <a:rPr lang="pt-BR" sz="2400" b="0" i="0" dirty="0">
                <a:solidFill>
                  <a:srgbClr val="000000"/>
                </a:solidFill>
                <a:effectLst/>
                <a:highlight>
                  <a:srgbClr val="FFFFFF"/>
                </a:highlight>
              </a:rPr>
            </a:br>
            <a:r>
              <a:rPr lang="pt-BR" sz="2400" b="0" i="0" dirty="0">
                <a:solidFill>
                  <a:srgbClr val="000000"/>
                </a:solidFill>
                <a:effectLst/>
                <a:highlight>
                  <a:srgbClr val="FFFFFF"/>
                </a:highlight>
              </a:rPr>
              <a:t> </a:t>
            </a:r>
            <a:br>
              <a:rPr lang="pt-BR" sz="2400" b="0" i="0" dirty="0">
                <a:effectLst/>
                <a:highlight>
                  <a:srgbClr val="FFFFFF"/>
                </a:highlight>
                <a:latin typeface="Segoe UI" panose="020B0502040204020203" pitchFamily="34" charset="0"/>
              </a:rPr>
            </a:br>
            <a:br>
              <a:rPr lang="pt-BR" sz="2200" b="0" i="0" dirty="0">
                <a:effectLst/>
                <a:highlight>
                  <a:srgbClr val="FFFFFF"/>
                </a:highlight>
                <a:latin typeface="Segoe UI" panose="020B0502040204020203" pitchFamily="34" charset="0"/>
              </a:rPr>
            </a:br>
            <a:br>
              <a:rPr lang="pt-BR" sz="1800" b="0" i="0" dirty="0">
                <a:effectLst/>
                <a:highlight>
                  <a:srgbClr val="FFFFFF"/>
                </a:highlight>
                <a:latin typeface="Calibri" panose="020F0502020204030204" pitchFamily="34" charset="0"/>
              </a:rPr>
            </a:br>
            <a:br>
              <a:rPr lang="pt-BR" sz="1800" b="0" i="0" dirty="0">
                <a:effectLst/>
                <a:highlight>
                  <a:srgbClr val="FFFFFF"/>
                </a:highlight>
                <a:latin typeface="Calibri" panose="020F0502020204030204" pitchFamily="34" charset="0"/>
              </a:rPr>
            </a:br>
            <a:br>
              <a:rPr lang="pt-BR" sz="1800" b="0" i="0" dirty="0">
                <a:effectLst/>
                <a:highlight>
                  <a:srgbClr val="FFFFFF"/>
                </a:highlight>
                <a:latin typeface="Calibri" panose="020F0502020204030204" pitchFamily="34" charset="0"/>
              </a:rPr>
            </a:br>
            <a:br>
              <a:rPr lang="pt-BR" sz="1100" b="0" i="0" dirty="0">
                <a:effectLst/>
                <a:highlight>
                  <a:srgbClr val="FFFFFF"/>
                </a:highlight>
                <a:latin typeface="Segoe UI" panose="020B0502040204020203" pitchFamily="34" charset="0"/>
              </a:rPr>
            </a:br>
            <a:endParaRPr lang="pt-BR" sz="2400" b="0" dirty="0">
              <a:latin typeface="+mn-lt"/>
            </a:endParaRPr>
          </a:p>
        </p:txBody>
      </p:sp>
      <p:pic>
        <p:nvPicPr>
          <p:cNvPr id="7" name="Imagem 6">
            <a:extLst>
              <a:ext uri="{FF2B5EF4-FFF2-40B4-BE49-F238E27FC236}">
                <a16:creationId xmlns:a16="http://schemas.microsoft.com/office/drawing/2014/main" id="{3DE3728E-DF1A-FB57-6A9F-8831F74D4E12}"/>
              </a:ext>
            </a:extLst>
          </p:cNvPr>
          <p:cNvPicPr>
            <a:picLocks noChangeAspect="1"/>
          </p:cNvPicPr>
          <p:nvPr/>
        </p:nvPicPr>
        <p:blipFill>
          <a:blip r:embed="rId3"/>
          <a:stretch>
            <a:fillRect/>
          </a:stretch>
        </p:blipFill>
        <p:spPr>
          <a:xfrm rot="1155542">
            <a:off x="5369897" y="2262232"/>
            <a:ext cx="2476500" cy="2486025"/>
          </a:xfrm>
          <a:prstGeom prst="rect">
            <a:avLst/>
          </a:prstGeom>
        </p:spPr>
      </p:pic>
    </p:spTree>
    <p:extLst>
      <p:ext uri="{BB962C8B-B14F-4D97-AF65-F5344CB8AC3E}">
        <p14:creationId xmlns:p14="http://schemas.microsoft.com/office/powerpoint/2010/main" val="387607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8588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ítulo 1"/>
          <p:cNvSpPr txBox="1">
            <a:spLocks/>
          </p:cNvSpPr>
          <p:nvPr/>
        </p:nvSpPr>
        <p:spPr bwMode="auto">
          <a:xfrm>
            <a:off x="330258" y="64405"/>
            <a:ext cx="7450286" cy="715840"/>
          </a:xfrm>
          <a:prstGeom prst="rect">
            <a:avLst/>
          </a:prstGeom>
          <a:noFill/>
          <a:ln w="9525">
            <a:noFill/>
            <a:miter lim="800000"/>
            <a:headEnd/>
            <a:tailEnd/>
          </a:ln>
        </p:spPr>
        <p:txBody>
          <a:bodyPr lIns="91440" tIns="45720" rIns="91440" bIns="45720"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pt-BR" sz="3000" b="1" spc="50" dirty="0">
                <a:ln w="13500">
                  <a:solidFill>
                    <a:schemeClr val="accent1">
                      <a:shade val="2500"/>
                      <a:alpha val="6500"/>
                    </a:schemeClr>
                  </a:solidFill>
                  <a:prstDash val="solid"/>
                </a:ln>
                <a:solidFill>
                  <a:srgbClr val="0070C0">
                    <a:alpha val="95000"/>
                  </a:srgbClr>
                </a:solidFill>
                <a:effectLst>
                  <a:innerShdw blurRad="50900" dist="38500" dir="13500000">
                    <a:srgbClr val="000000">
                      <a:alpha val="60000"/>
                    </a:srgbClr>
                  </a:innerShdw>
                </a:effectLst>
              </a:rPr>
              <a:t>Análise de Impacto Regulatório - AIR</a:t>
            </a:r>
          </a:p>
        </p:txBody>
      </p:sp>
      <p:sp>
        <p:nvSpPr>
          <p:cNvPr id="17" name="Retângulo 16">
            <a:extLst>
              <a:ext uri="{FF2B5EF4-FFF2-40B4-BE49-F238E27FC236}">
                <a16:creationId xmlns:a16="http://schemas.microsoft.com/office/drawing/2014/main" id="{4ED6E2B8-9CE8-4C90-88E8-23ECF5842DD7}"/>
              </a:ext>
            </a:extLst>
          </p:cNvPr>
          <p:cNvSpPr/>
          <p:nvPr/>
        </p:nvSpPr>
        <p:spPr>
          <a:xfrm>
            <a:off x="4447607" y="3244334"/>
            <a:ext cx="248786" cy="369332"/>
          </a:xfrm>
          <a:prstGeom prst="rect">
            <a:avLst/>
          </a:prstGeom>
        </p:spPr>
        <p:txBody>
          <a:bodyPr wrap="none">
            <a:spAutoFit/>
          </a:bodyPr>
          <a:lstStyle/>
          <a:p>
            <a:r>
              <a:rPr lang="pt-BR" dirty="0"/>
              <a:t> </a:t>
            </a:r>
          </a:p>
        </p:txBody>
      </p:sp>
      <p:sp>
        <p:nvSpPr>
          <p:cNvPr id="18" name="Retângulo 17">
            <a:extLst>
              <a:ext uri="{FF2B5EF4-FFF2-40B4-BE49-F238E27FC236}">
                <a16:creationId xmlns:a16="http://schemas.microsoft.com/office/drawing/2014/main" id="{9A3F541F-AD84-42BA-8736-AAC8F14BD92D}"/>
              </a:ext>
            </a:extLst>
          </p:cNvPr>
          <p:cNvSpPr/>
          <p:nvPr/>
        </p:nvSpPr>
        <p:spPr>
          <a:xfrm>
            <a:off x="4447607" y="3244334"/>
            <a:ext cx="248786" cy="369332"/>
          </a:xfrm>
          <a:prstGeom prst="rect">
            <a:avLst/>
          </a:prstGeom>
        </p:spPr>
        <p:txBody>
          <a:bodyPr wrap="none">
            <a:spAutoFit/>
          </a:bodyPr>
          <a:lstStyle/>
          <a:p>
            <a:r>
              <a:rPr lang="pt-BR" dirty="0"/>
              <a:t> </a:t>
            </a:r>
          </a:p>
        </p:txBody>
      </p: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80402" y="46977"/>
            <a:ext cx="1319873" cy="656263"/>
          </a:xfrm>
          <a:prstGeom prst="rect">
            <a:avLst/>
          </a:prstGeom>
          <a:noFill/>
          <a:ln>
            <a:noFill/>
          </a:ln>
        </p:spPr>
      </p:pic>
      <p:sp>
        <p:nvSpPr>
          <p:cNvPr id="13" name="Retângulo 12">
            <a:extLst>
              <a:ext uri="{FF2B5EF4-FFF2-40B4-BE49-F238E27FC236}">
                <a16:creationId xmlns:a16="http://schemas.microsoft.com/office/drawing/2014/main" id="{2624FED9-4CC7-781F-84EB-333F024101BC}"/>
              </a:ext>
            </a:extLst>
          </p:cNvPr>
          <p:cNvSpPr/>
          <p:nvPr/>
        </p:nvSpPr>
        <p:spPr>
          <a:xfrm>
            <a:off x="1205694" y="5951523"/>
            <a:ext cx="6952909" cy="738664"/>
          </a:xfrm>
          <a:prstGeom prst="rect">
            <a:avLst/>
          </a:prstGeom>
          <a:solidFill>
            <a:schemeClr val="accent3">
              <a:lumMod val="20000"/>
              <a:lumOff val="80000"/>
            </a:schemeClr>
          </a:solidFill>
        </p:spPr>
        <p:txBody>
          <a:bodyPr wrap="square" lIns="91440" tIns="45720" rIns="91440" bIns="45720" anchor="t">
            <a:spAutoFit/>
          </a:bodyPr>
          <a:lstStyle/>
          <a:p>
            <a:pPr algn="ctr"/>
            <a:r>
              <a:rPr lang="pt-BR" b="1" dirty="0">
                <a:solidFill>
                  <a:srgbClr val="0070C0"/>
                </a:solidFill>
                <a:latin typeface="+mj-lt"/>
                <a:cs typeface="Times New Roman"/>
              </a:rPr>
              <a:t>Link de acesso ao relatório</a:t>
            </a:r>
            <a:r>
              <a:rPr lang="pt-BR" dirty="0">
                <a:latin typeface="+mj-lt"/>
                <a:cs typeface="Times New Roman"/>
              </a:rPr>
              <a:t>: </a:t>
            </a:r>
            <a:r>
              <a:rPr lang="en-US" dirty="0">
                <a:latin typeface="+mj-lt"/>
                <a:hlinkClick r:id="rId3"/>
              </a:rPr>
              <a:t>https://www.adasa.df.gov.br/regulacao/estudos?show_menu=1&amp;menu_name=recursos-hidricos</a:t>
            </a:r>
            <a:endParaRPr lang="pt-BR">
              <a:latin typeface="+mj-lt"/>
            </a:endParaRPr>
          </a:p>
        </p:txBody>
      </p:sp>
      <p:pic>
        <p:nvPicPr>
          <p:cNvPr id="10" name="Imagem 9" descr="Interface gráfica do usuário, Aplicativo, Word&#10;&#10;Descrição gerada automaticamente">
            <a:extLst>
              <a:ext uri="{FF2B5EF4-FFF2-40B4-BE49-F238E27FC236}">
                <a16:creationId xmlns:a16="http://schemas.microsoft.com/office/drawing/2014/main" id="{F746D0AD-E1E6-F1E1-D1F8-69EEEA45FD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344" y="917086"/>
            <a:ext cx="4157750" cy="4981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Imagem 1" descr="Tela de computador com texto preto sobre fundo branco&#10;&#10;Descrição gerada automaticamente">
            <a:extLst>
              <a:ext uri="{FF2B5EF4-FFF2-40B4-BE49-F238E27FC236}">
                <a16:creationId xmlns:a16="http://schemas.microsoft.com/office/drawing/2014/main" id="{E29CE40C-A1BD-C147-629B-4B478C23A82B}"/>
              </a:ext>
            </a:extLst>
          </p:cNvPr>
          <p:cNvPicPr>
            <a:picLocks noChangeAspect="1"/>
          </p:cNvPicPr>
          <p:nvPr/>
        </p:nvPicPr>
        <p:blipFill>
          <a:blip r:embed="rId5" cstate="email">
            <a:extLst>
              <a:ext uri="{28A0092B-C50C-407E-A947-70E740481C1C}">
                <a14:useLocalDpi xmlns:a14="http://schemas.microsoft.com/office/drawing/2010/main"/>
              </a:ext>
            </a:extLst>
          </a:blip>
          <a:srcRect r="-651"/>
          <a:stretch/>
        </p:blipFill>
        <p:spPr>
          <a:xfrm>
            <a:off x="4335139" y="1535003"/>
            <a:ext cx="4763098" cy="4054053"/>
          </a:xfrm>
          <a:prstGeom prst="rect">
            <a:avLst/>
          </a:prstGeom>
        </p:spPr>
      </p:pic>
    </p:spTree>
    <p:extLst>
      <p:ext uri="{BB962C8B-B14F-4D97-AF65-F5344CB8AC3E}">
        <p14:creationId xmlns:p14="http://schemas.microsoft.com/office/powerpoint/2010/main" val="1417329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1722205" y="-62895"/>
            <a:ext cx="6105944"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Outorga para Novo Usuário</a:t>
            </a:r>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457200" y="3767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3" name="Título 2">
            <a:extLst>
              <a:ext uri="{FF2B5EF4-FFF2-40B4-BE49-F238E27FC236}">
                <a16:creationId xmlns:a16="http://schemas.microsoft.com/office/drawing/2014/main" id="{09813A98-5DFF-A95F-5C67-E3ACFDA89CD7}"/>
              </a:ext>
            </a:extLst>
          </p:cNvPr>
          <p:cNvSpPr>
            <a:spLocks noGrp="1"/>
          </p:cNvSpPr>
          <p:nvPr>
            <p:ph type="title"/>
          </p:nvPr>
        </p:nvSpPr>
        <p:spPr>
          <a:xfrm>
            <a:off x="457200" y="1281428"/>
            <a:ext cx="8366192" cy="4971419"/>
          </a:xfrm>
          <a:noFill/>
          <a:ln>
            <a:noFill/>
          </a:ln>
        </p:spPr>
        <p:txBody>
          <a:bodyPr spcFirstLastPara="1" wrap="square" lIns="91425" tIns="45700" rIns="91425" bIns="45700" anchor="t" anchorCtr="0"/>
          <a:lstStyle/>
          <a:p>
            <a:pPr rtl="0" fontAlgn="base"/>
            <a:r>
              <a:rPr lang="pt-BR" sz="2000" b="0" i="0" dirty="0">
                <a:solidFill>
                  <a:srgbClr val="000000"/>
                </a:solidFill>
                <a:effectLst/>
                <a:highlight>
                  <a:srgbClr val="FFFFFF"/>
                </a:highlight>
              </a:rPr>
              <a:t>Art. 9º Fica suspensa a análise de novos requerimentos de outorga até a finalização da análise dos pedidos de regularização dos usuários da bacia efetuados dentro do prazo especificado no </a:t>
            </a:r>
            <a:r>
              <a:rPr lang="pt-BR" sz="2000" b="0" i="1" dirty="0">
                <a:solidFill>
                  <a:srgbClr val="000000"/>
                </a:solidFill>
                <a:effectLst/>
                <a:highlight>
                  <a:srgbClr val="FFFFFF"/>
                </a:highlight>
              </a:rPr>
              <a:t>caput</a:t>
            </a:r>
            <a:r>
              <a:rPr lang="pt-BR" sz="2000" b="0" i="0" dirty="0">
                <a:solidFill>
                  <a:srgbClr val="000000"/>
                </a:solidFill>
                <a:effectLst/>
                <a:highlight>
                  <a:srgbClr val="FFFFFF"/>
                </a:highlight>
              </a:rPr>
              <a:t> do art. 7º. </a:t>
            </a:r>
            <a:br>
              <a:rPr lang="pt-BR" sz="2000" b="0" i="0" dirty="0">
                <a:solidFill>
                  <a:srgbClr val="000000"/>
                </a:solidFill>
                <a:effectLst/>
                <a:highlight>
                  <a:srgbClr val="FFFFFF"/>
                </a:highlight>
              </a:rPr>
            </a:br>
            <a:r>
              <a:rPr lang="pt-BR" sz="2000" b="0" i="0" dirty="0">
                <a:solidFill>
                  <a:srgbClr val="000000"/>
                </a:solidFill>
                <a:effectLst/>
                <a:highlight>
                  <a:srgbClr val="FFFFFF"/>
                </a:highlight>
              </a:rPr>
              <a:t> </a:t>
            </a:r>
            <a:br>
              <a:rPr lang="pt-BR" sz="2000" b="0" i="0" dirty="0">
                <a:effectLst/>
                <a:highlight>
                  <a:srgbClr val="FFFFFF"/>
                </a:highlight>
                <a:latin typeface="Calibri" panose="020F0502020204030204" pitchFamily="34" charset="0"/>
              </a:rPr>
            </a:br>
            <a:br>
              <a:rPr lang="pt-BR" sz="2000" b="0" i="0" dirty="0">
                <a:effectLst/>
                <a:highlight>
                  <a:srgbClr val="FFFFFF"/>
                </a:highlight>
                <a:latin typeface="Segoe UI"/>
              </a:rPr>
            </a:br>
            <a:r>
              <a:rPr lang="pt-BR" sz="2000" b="0" i="0" dirty="0">
                <a:solidFill>
                  <a:srgbClr val="000000"/>
                </a:solidFill>
                <a:effectLst/>
                <a:highlight>
                  <a:srgbClr val="FFFFFF"/>
                </a:highlight>
              </a:rPr>
              <a:t>Art. 10. A análise de requerimentos de novos usos na bacia do rio Jardim observará as seguintes condições: </a:t>
            </a:r>
            <a:br>
              <a:rPr lang="pt-BR" sz="2000" b="0" i="0" dirty="0">
                <a:effectLst/>
                <a:highlight>
                  <a:srgbClr val="FFFFFF"/>
                </a:highlight>
                <a:latin typeface="Calibri" panose="020F0502020204030204" pitchFamily="34" charset="0"/>
              </a:rPr>
            </a:br>
            <a:br>
              <a:rPr lang="pt-BR" sz="2000" b="0" i="0" dirty="0">
                <a:effectLst/>
                <a:highlight>
                  <a:srgbClr val="FFFFFF"/>
                </a:highlight>
                <a:latin typeface="Segoe UI" panose="020B0502040204020203" pitchFamily="34" charset="0"/>
              </a:rPr>
            </a:br>
            <a:r>
              <a:rPr lang="pt-BR" sz="2000" b="0" i="0" dirty="0">
                <a:solidFill>
                  <a:srgbClr val="000000"/>
                </a:solidFill>
                <a:effectLst/>
                <a:highlight>
                  <a:srgbClr val="FFFFFF"/>
                </a:highlight>
              </a:rPr>
              <a:t>a) não realizar captação direta no corpo hídrico durante o período seco e sem reservação;  </a:t>
            </a:r>
            <a:br>
              <a:rPr lang="pt-BR" sz="2000" b="0" i="0" dirty="0">
                <a:effectLst/>
                <a:highlight>
                  <a:srgbClr val="FFFFFF"/>
                </a:highlight>
                <a:latin typeface="Calibri" panose="020F0502020204030204" pitchFamily="34" charset="0"/>
              </a:rPr>
            </a:br>
            <a:br>
              <a:rPr lang="pt-BR" sz="2000" b="0" i="0" dirty="0">
                <a:effectLst/>
                <a:highlight>
                  <a:srgbClr val="FFFFFF"/>
                </a:highlight>
                <a:latin typeface="Segoe UI" panose="020B0502040204020203" pitchFamily="34" charset="0"/>
              </a:rPr>
            </a:br>
            <a:r>
              <a:rPr lang="pt-BR" sz="2000" b="0" i="0" dirty="0">
                <a:solidFill>
                  <a:srgbClr val="000000"/>
                </a:solidFill>
                <a:effectLst/>
                <a:highlight>
                  <a:srgbClr val="FFFFFF"/>
                </a:highlight>
              </a:rPr>
              <a:t>b) realizar irrigação indireta por meio de sistema de reservação de água com regularização de vazão, que considere seu enchimento somente com a vazão excedente dos meses de chuva. </a:t>
            </a:r>
            <a:r>
              <a:rPr lang="pt-BR" sz="2200" b="0" i="0" dirty="0">
                <a:solidFill>
                  <a:srgbClr val="000000"/>
                </a:solidFill>
                <a:effectLst/>
                <a:highlight>
                  <a:srgbClr val="FFFFFF"/>
                </a:highlight>
              </a:rPr>
              <a:t> </a:t>
            </a:r>
            <a:br>
              <a:rPr lang="pt-BR" sz="2200" b="0" i="0" dirty="0">
                <a:effectLst/>
                <a:highlight>
                  <a:srgbClr val="FFFFFF"/>
                </a:highlight>
                <a:latin typeface="Segoe UI" panose="020B0502040204020203" pitchFamily="34" charset="0"/>
              </a:rPr>
            </a:br>
            <a:r>
              <a:rPr lang="pt-BR" sz="2200" b="0" i="0" dirty="0">
                <a:solidFill>
                  <a:srgbClr val="000000"/>
                </a:solidFill>
                <a:effectLst/>
                <a:highlight>
                  <a:srgbClr val="FFFFFF"/>
                </a:highlight>
              </a:rPr>
              <a:t> </a:t>
            </a:r>
            <a:br>
              <a:rPr lang="pt-BR" sz="2200" b="0" i="0" dirty="0">
                <a:effectLst/>
                <a:highlight>
                  <a:srgbClr val="FFFFFF"/>
                </a:highlight>
                <a:latin typeface="Calibri" panose="020F0502020204030204" pitchFamily="34" charset="0"/>
              </a:rPr>
            </a:br>
            <a:br>
              <a:rPr lang="pt-BR" sz="2200" b="0" i="0" dirty="0">
                <a:effectLst/>
                <a:highlight>
                  <a:srgbClr val="FFFFFF"/>
                </a:highlight>
                <a:latin typeface="Calibri" panose="020F0502020204030204" pitchFamily="34" charset="0"/>
              </a:rPr>
            </a:br>
            <a:br>
              <a:rPr lang="pt-BR" sz="2200" b="0" i="0" dirty="0">
                <a:effectLst/>
                <a:highlight>
                  <a:srgbClr val="FFFFFF"/>
                </a:highlight>
                <a:latin typeface="Calibri" panose="020F0502020204030204" pitchFamily="34" charset="0"/>
              </a:rPr>
            </a:br>
            <a:br>
              <a:rPr lang="pt-BR" sz="1100" b="0" i="0" dirty="0">
                <a:effectLst/>
                <a:highlight>
                  <a:srgbClr val="FFFFFF"/>
                </a:highlight>
                <a:latin typeface="Segoe UI" panose="020B0502040204020203" pitchFamily="34" charset="0"/>
              </a:rPr>
            </a:br>
            <a:endParaRPr lang="pt-BR" sz="2400" b="0" dirty="0">
              <a:latin typeface="+mn-lt"/>
            </a:endParaRPr>
          </a:p>
        </p:txBody>
      </p:sp>
    </p:spTree>
    <p:extLst>
      <p:ext uri="{BB962C8B-B14F-4D97-AF65-F5344CB8AC3E}">
        <p14:creationId xmlns:p14="http://schemas.microsoft.com/office/powerpoint/2010/main" val="2383890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2246361" y="-74843"/>
            <a:ext cx="5642998"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Sistema de Medição</a:t>
            </a:r>
          </a:p>
        </p:txBody>
      </p:sp>
      <p:sp>
        <p:nvSpPr>
          <p:cNvPr id="3" name="Título 2">
            <a:extLst>
              <a:ext uri="{FF2B5EF4-FFF2-40B4-BE49-F238E27FC236}">
                <a16:creationId xmlns:a16="http://schemas.microsoft.com/office/drawing/2014/main" id="{0242D6A8-A51F-4AD6-8505-CFB539A7D829}"/>
              </a:ext>
            </a:extLst>
          </p:cNvPr>
          <p:cNvSpPr>
            <a:spLocks noGrp="1"/>
          </p:cNvSpPr>
          <p:nvPr>
            <p:ph type="title"/>
          </p:nvPr>
        </p:nvSpPr>
        <p:spPr>
          <a:xfrm>
            <a:off x="642713" y="1239840"/>
            <a:ext cx="7858574" cy="4885445"/>
          </a:xfrm>
          <a:noFill/>
          <a:ln>
            <a:noFill/>
          </a:ln>
        </p:spPr>
        <p:txBody>
          <a:bodyPr spcFirstLastPara="1" wrap="square" lIns="91425" tIns="45700" rIns="91425" bIns="45700" anchor="t" anchorCtr="0"/>
          <a:lstStyle/>
          <a:p>
            <a:pPr algn="just"/>
            <a:r>
              <a:rPr lang="pt-BR" sz="2200" b="0" i="0" dirty="0">
                <a:solidFill>
                  <a:srgbClr val="000000"/>
                </a:solidFill>
                <a:effectLst/>
                <a:highlight>
                  <a:srgbClr val="FFFFFF"/>
                </a:highlight>
              </a:rPr>
              <a:t>Art. 11. Durante a análise da solicitação de renovação, transferência, modificação e regularização poderá haver alteração ou revogação de outorgas, de ofício, nos dados considerados. </a:t>
            </a:r>
            <a:br>
              <a:rPr lang="pt-BR" sz="2200" b="0" i="0" dirty="0">
                <a:effectLst/>
                <a:highlight>
                  <a:srgbClr val="FFFFFF"/>
                </a:highlight>
                <a:latin typeface="Calibri" panose="020F0502020204030204" pitchFamily="34" charset="0"/>
              </a:rPr>
            </a:br>
            <a:br>
              <a:rPr lang="pt-BR" sz="2200" b="0" i="0" dirty="0">
                <a:effectLst/>
                <a:highlight>
                  <a:srgbClr val="FFFFFF"/>
                </a:highlight>
                <a:latin typeface="Calibri" panose="020F0502020204030204" pitchFamily="34" charset="0"/>
              </a:rPr>
            </a:br>
            <a:r>
              <a:rPr lang="pt-BR" sz="2200" b="0" i="0" dirty="0">
                <a:solidFill>
                  <a:srgbClr val="000000"/>
                </a:solidFill>
                <a:effectLst/>
                <a:highlight>
                  <a:srgbClr val="FFFFFF"/>
                </a:highlight>
              </a:rPr>
              <a:t>Art. 12. Os titulares das outorgas vigentes, na data de publicação desta resolução deverão, no prazo de 180 (cento e oitenta) dias, comprovar a instalação ou adequação dos equipamentos que permitam o monitoramento dos volumes captados.</a:t>
            </a:r>
            <a:r>
              <a:rPr lang="pt-BR" sz="2200" b="0" i="1" dirty="0">
                <a:solidFill>
                  <a:srgbClr val="000000"/>
                </a:solidFill>
                <a:effectLst/>
                <a:highlight>
                  <a:srgbClr val="FFFFFF"/>
                </a:highlight>
              </a:rPr>
              <a:t> </a:t>
            </a:r>
            <a:r>
              <a:rPr lang="pt-BR" sz="2200" b="0" i="0" dirty="0">
                <a:solidFill>
                  <a:srgbClr val="000000"/>
                </a:solidFill>
                <a:effectLst/>
                <a:highlight>
                  <a:srgbClr val="FFFFFF"/>
                </a:highlight>
              </a:rPr>
              <a:t> </a:t>
            </a:r>
            <a:br>
              <a:rPr lang="pt-BR" sz="2200" b="0" i="0" dirty="0">
                <a:effectLst/>
                <a:highlight>
                  <a:srgbClr val="FFFFFF"/>
                </a:highlight>
                <a:latin typeface="Calibri" panose="020F0502020204030204" pitchFamily="34" charset="0"/>
              </a:rPr>
            </a:br>
            <a:br>
              <a:rPr lang="pt-BR" sz="2200" b="0" i="0" dirty="0">
                <a:effectLst/>
                <a:highlight>
                  <a:srgbClr val="FFFFFF"/>
                </a:highlight>
                <a:latin typeface="Calibri" panose="020F0502020204030204" pitchFamily="34" charset="0"/>
              </a:rPr>
            </a:br>
            <a:r>
              <a:rPr lang="pt-BR" sz="2200" b="0" i="0" dirty="0">
                <a:solidFill>
                  <a:srgbClr val="000000"/>
                </a:solidFill>
                <a:effectLst/>
                <a:highlight>
                  <a:srgbClr val="FFFFFF"/>
                </a:highlight>
              </a:rPr>
              <a:t>Art. 13. As derivações e captações de águas superficiais individuais de até 1 L/s (um litro por segundo) independem de outorga de direito de uso e ficam sujeitas apenas ao registro junto à Adasa, desde que o somatório desses usos individuais na bacia hidrográfica não exceda a 20% (vinte por cento) da vazão outorgável.  </a:t>
            </a:r>
            <a:endParaRPr lang="pt-BR" sz="2200" b="0" dirty="0"/>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457200" y="3767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5816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2246361" y="-74843"/>
            <a:ext cx="5642998"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Disposições Finais</a:t>
            </a:r>
          </a:p>
        </p:txBody>
      </p:sp>
      <p:sp>
        <p:nvSpPr>
          <p:cNvPr id="3" name="Título 2">
            <a:extLst>
              <a:ext uri="{FF2B5EF4-FFF2-40B4-BE49-F238E27FC236}">
                <a16:creationId xmlns:a16="http://schemas.microsoft.com/office/drawing/2014/main" id="{0242D6A8-A51F-4AD6-8505-CFB539A7D829}"/>
              </a:ext>
            </a:extLst>
          </p:cNvPr>
          <p:cNvSpPr>
            <a:spLocks noGrp="1"/>
          </p:cNvSpPr>
          <p:nvPr>
            <p:ph type="title"/>
          </p:nvPr>
        </p:nvSpPr>
        <p:spPr>
          <a:xfrm>
            <a:off x="391886" y="1013515"/>
            <a:ext cx="8355106" cy="1410401"/>
          </a:xfrm>
          <a:noFill/>
          <a:ln>
            <a:noFill/>
          </a:ln>
          <a:effectLst/>
        </p:spPr>
        <p:txBody>
          <a:bodyPr spcFirstLastPara="1" wrap="square" lIns="91425" tIns="45700" rIns="91425" bIns="45700" anchor="t" anchorCtr="0"/>
          <a:lstStyle/>
          <a:p>
            <a:pPr rtl="0" fontAlgn="base"/>
            <a:r>
              <a:rPr lang="pt-BR" sz="2400" b="0" i="0" dirty="0">
                <a:solidFill>
                  <a:srgbClr val="000000"/>
                </a:solidFill>
                <a:effectLst/>
                <a:highlight>
                  <a:srgbClr val="FFFFFF"/>
                </a:highlight>
              </a:rPr>
              <a:t>Art. 14. Este Marco Regulatório poderá ser revisto a qualquer momento, mediante justificativa. </a:t>
            </a:r>
            <a:br>
              <a:rPr lang="pt-BR" sz="2400" b="0" i="0" dirty="0">
                <a:effectLst/>
                <a:highlight>
                  <a:srgbClr val="FFFFFF"/>
                </a:highlight>
                <a:latin typeface="Calibri" panose="020F0502020204030204" pitchFamily="34" charset="0"/>
              </a:rPr>
            </a:br>
            <a:br>
              <a:rPr lang="pt-BR" sz="2400" b="0" i="0" dirty="0">
                <a:effectLst/>
                <a:highlight>
                  <a:srgbClr val="FFFFFF"/>
                </a:highlight>
                <a:latin typeface="Calibri" panose="020F0502020204030204" pitchFamily="34" charset="0"/>
              </a:rPr>
            </a:br>
            <a:br>
              <a:rPr lang="pt-BR" sz="2400" b="0" i="0" dirty="0">
                <a:effectLst/>
                <a:highlight>
                  <a:srgbClr val="FFFFFF"/>
                </a:highlight>
                <a:latin typeface="Segoe UI" panose="020B0502040204020203" pitchFamily="34" charset="0"/>
              </a:rPr>
            </a:br>
            <a:r>
              <a:rPr lang="pt-BR" sz="2400" b="0" i="0" dirty="0">
                <a:solidFill>
                  <a:srgbClr val="000000"/>
                </a:solidFill>
                <a:effectLst/>
                <a:highlight>
                  <a:srgbClr val="FFFFFF"/>
                </a:highlight>
              </a:rPr>
              <a:t>Art. 15. O descumprimento dos termos desta Resolução sujeitará os usuários de recursos hídricos às penalidades previstas em resolução específica da Adasa</a:t>
            </a:r>
            <a:r>
              <a:rPr lang="pt-BR" sz="2400" b="0" i="1" dirty="0">
                <a:solidFill>
                  <a:srgbClr val="000000"/>
                </a:solidFill>
                <a:effectLst/>
                <a:highlight>
                  <a:srgbClr val="FFFFFF"/>
                </a:highlight>
              </a:rPr>
              <a:t>.</a:t>
            </a:r>
            <a:r>
              <a:rPr lang="pt-BR" sz="2400" b="0" i="0" dirty="0">
                <a:solidFill>
                  <a:srgbClr val="000000"/>
                </a:solidFill>
                <a:effectLst/>
                <a:highlight>
                  <a:srgbClr val="FFFFFF"/>
                </a:highlight>
              </a:rPr>
              <a:t> </a:t>
            </a:r>
            <a:br>
              <a:rPr lang="pt-BR" sz="2400" b="0" i="0" dirty="0">
                <a:effectLst/>
                <a:highlight>
                  <a:srgbClr val="FFFFFF"/>
                </a:highlight>
                <a:latin typeface="Calibri" panose="020F0502020204030204" pitchFamily="34" charset="0"/>
              </a:rPr>
            </a:br>
            <a:br>
              <a:rPr lang="pt-BR" sz="2400" b="0" i="0" dirty="0">
                <a:effectLst/>
                <a:highlight>
                  <a:srgbClr val="FFFFFF"/>
                </a:highlight>
                <a:latin typeface="Calibri" panose="020F0502020204030204" pitchFamily="34" charset="0"/>
              </a:rPr>
            </a:br>
            <a:br>
              <a:rPr lang="pt-BR" sz="2400" b="0" i="0" dirty="0">
                <a:effectLst/>
                <a:highlight>
                  <a:srgbClr val="FFFFFF"/>
                </a:highlight>
                <a:latin typeface="Segoe UI" panose="020B0502040204020203" pitchFamily="34" charset="0"/>
              </a:rPr>
            </a:br>
            <a:r>
              <a:rPr lang="pt-BR" sz="2400" b="0" i="0" dirty="0">
                <a:solidFill>
                  <a:srgbClr val="000000"/>
                </a:solidFill>
                <a:effectLst/>
                <a:highlight>
                  <a:srgbClr val="FFFFFF"/>
                </a:highlight>
              </a:rPr>
              <a:t>Art. 16. Nas outorgas de direito de uso de recursos hídricos dos usuários da Bacia do Rio Jardim deverão constar as informações sobre o Marco </a:t>
            </a:r>
            <a:r>
              <a:rPr lang="pt-BR" sz="2400" b="0" dirty="0">
                <a:solidFill>
                  <a:srgbClr val="000000"/>
                </a:solidFill>
                <a:highlight>
                  <a:srgbClr val="FFFFFF"/>
                </a:highlight>
              </a:rPr>
              <a:t>R</a:t>
            </a:r>
            <a:r>
              <a:rPr lang="pt-BR" sz="2400" b="0" i="0" dirty="0">
                <a:solidFill>
                  <a:srgbClr val="000000"/>
                </a:solidFill>
                <a:effectLst/>
                <a:highlight>
                  <a:srgbClr val="FFFFFF"/>
                </a:highlight>
              </a:rPr>
              <a:t>egulatório.</a:t>
            </a:r>
            <a:r>
              <a:rPr lang="pt-BR" sz="2400" b="0" i="1" dirty="0">
                <a:solidFill>
                  <a:srgbClr val="000000"/>
                </a:solidFill>
                <a:effectLst/>
                <a:highlight>
                  <a:srgbClr val="FFFFFF"/>
                </a:highlight>
              </a:rPr>
              <a:t> </a:t>
            </a:r>
            <a:r>
              <a:rPr lang="pt-BR" sz="2400" b="0" i="0" dirty="0">
                <a:solidFill>
                  <a:srgbClr val="000000"/>
                </a:solidFill>
                <a:effectLst/>
                <a:highlight>
                  <a:srgbClr val="FFFFFF"/>
                </a:highlight>
              </a:rPr>
              <a:t> </a:t>
            </a:r>
            <a:br>
              <a:rPr lang="pt-BR" sz="2400" b="0" i="0" dirty="0">
                <a:effectLst/>
                <a:highlight>
                  <a:srgbClr val="FFFFFF"/>
                </a:highlight>
                <a:latin typeface="Calibri" panose="020F0502020204030204" pitchFamily="34" charset="0"/>
              </a:rPr>
            </a:br>
            <a:br>
              <a:rPr lang="pt-BR" sz="2200" b="0" i="0" dirty="0">
                <a:effectLst/>
                <a:highlight>
                  <a:srgbClr val="FFFFFF"/>
                </a:highlight>
                <a:latin typeface="Segoe UI" panose="020B0502040204020203" pitchFamily="34" charset="0"/>
              </a:rPr>
            </a:br>
            <a:r>
              <a:rPr lang="pt-BR" sz="2200" b="0" i="0" dirty="0">
                <a:solidFill>
                  <a:srgbClr val="000000"/>
                </a:solidFill>
                <a:effectLst/>
                <a:highlight>
                  <a:srgbClr val="FFFFFF"/>
                </a:highlight>
              </a:rPr>
              <a:t> </a:t>
            </a:r>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457200" y="3767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9592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2246361" y="-74843"/>
            <a:ext cx="5642998"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Disposições Finais</a:t>
            </a:r>
          </a:p>
        </p:txBody>
      </p:sp>
      <p:sp>
        <p:nvSpPr>
          <p:cNvPr id="3" name="Título 2">
            <a:extLst>
              <a:ext uri="{FF2B5EF4-FFF2-40B4-BE49-F238E27FC236}">
                <a16:creationId xmlns:a16="http://schemas.microsoft.com/office/drawing/2014/main" id="{0242D6A8-A51F-4AD6-8505-CFB539A7D829}"/>
              </a:ext>
            </a:extLst>
          </p:cNvPr>
          <p:cNvSpPr>
            <a:spLocks noGrp="1"/>
          </p:cNvSpPr>
          <p:nvPr>
            <p:ph type="title"/>
          </p:nvPr>
        </p:nvSpPr>
        <p:spPr>
          <a:xfrm>
            <a:off x="457200" y="957532"/>
            <a:ext cx="8355106" cy="1410401"/>
          </a:xfrm>
          <a:noFill/>
          <a:ln>
            <a:noFill/>
          </a:ln>
        </p:spPr>
        <p:txBody>
          <a:bodyPr spcFirstLastPara="1" wrap="square" lIns="91425" tIns="45700" rIns="91425" bIns="45700" anchor="t" anchorCtr="0"/>
          <a:lstStyle/>
          <a:p>
            <a:pPr rtl="0" fontAlgn="base"/>
            <a:r>
              <a:rPr lang="pt-BR" sz="2400" b="0" i="0" dirty="0">
                <a:solidFill>
                  <a:srgbClr val="000000"/>
                </a:solidFill>
                <a:effectLst/>
                <a:highlight>
                  <a:srgbClr val="FFFFFF"/>
                </a:highlight>
              </a:rPr>
              <a:t>Art. 17. Caberá à Adasa fazer monitoramento remoto, quando aplicável, dos sistemas de medição instalados pelos usuários para verificação do cumprimento da planilha de irrigação constante nos termos de alocação. </a:t>
            </a:r>
            <a:br>
              <a:rPr lang="pt-BR" sz="2400" b="0" i="0" dirty="0">
                <a:effectLst/>
                <a:highlight>
                  <a:srgbClr val="FFFFFF"/>
                </a:highlight>
                <a:latin typeface="Calibri" panose="020F0502020204030204" pitchFamily="34" charset="0"/>
              </a:rPr>
            </a:br>
            <a:br>
              <a:rPr lang="pt-BR" sz="2400" b="0" i="0" dirty="0">
                <a:effectLst/>
                <a:highlight>
                  <a:srgbClr val="FFFFFF"/>
                </a:highlight>
                <a:latin typeface="Segoe UI" panose="020B0502040204020203" pitchFamily="34" charset="0"/>
              </a:rPr>
            </a:br>
            <a:r>
              <a:rPr lang="pt-BR" sz="2400" b="0" i="0" dirty="0">
                <a:solidFill>
                  <a:srgbClr val="000000"/>
                </a:solidFill>
                <a:effectLst/>
                <a:highlight>
                  <a:srgbClr val="FFFFFF"/>
                </a:highlight>
              </a:rPr>
              <a:t>Art. 18. Em até 30 (trinta) dias após a publicação da resolução, a Adasa comunicará a todos os usuários a existência das regras do Marco Regulatório. </a:t>
            </a:r>
            <a:br>
              <a:rPr lang="pt-BR" sz="2400" b="0" i="0" dirty="0">
                <a:effectLst/>
                <a:highlight>
                  <a:srgbClr val="FFFFFF"/>
                </a:highlight>
                <a:latin typeface="Calibri" panose="020F0502020204030204" pitchFamily="34" charset="0"/>
              </a:rPr>
            </a:br>
            <a:br>
              <a:rPr lang="pt-BR" sz="2400" b="0" i="0" dirty="0">
                <a:effectLst/>
                <a:highlight>
                  <a:srgbClr val="FFFFFF"/>
                </a:highlight>
                <a:latin typeface="Segoe UI" panose="020B0502040204020203" pitchFamily="34" charset="0"/>
              </a:rPr>
            </a:br>
            <a:r>
              <a:rPr lang="pt-BR" sz="2400" b="0" i="0" dirty="0">
                <a:solidFill>
                  <a:srgbClr val="000000"/>
                </a:solidFill>
                <a:effectLst/>
                <a:highlight>
                  <a:srgbClr val="FFFFFF"/>
                </a:highlight>
              </a:rPr>
              <a:t>Art. 19. Esta Resolução entra em vigor na data de sua publicação. </a:t>
            </a:r>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457200" y="3767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pic>
        <p:nvPicPr>
          <p:cNvPr id="8" name="Imagem 7">
            <a:extLst>
              <a:ext uri="{FF2B5EF4-FFF2-40B4-BE49-F238E27FC236}">
                <a16:creationId xmlns:a16="http://schemas.microsoft.com/office/drawing/2014/main" id="{76ECC9D2-ED14-697A-F6E0-814D780B34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7660" y="4963730"/>
            <a:ext cx="1915836" cy="1741840"/>
          </a:xfrm>
          <a:prstGeom prst="rect">
            <a:avLst/>
          </a:prstGeom>
        </p:spPr>
      </p:pic>
    </p:spTree>
    <p:extLst>
      <p:ext uri="{BB962C8B-B14F-4D97-AF65-F5344CB8AC3E}">
        <p14:creationId xmlns:p14="http://schemas.microsoft.com/office/powerpoint/2010/main" val="9351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D111C-F266-4AC1-936D-B7E68A67761B}"/>
              </a:ext>
            </a:extLst>
          </p:cNvPr>
          <p:cNvSpPr>
            <a:spLocks noGrp="1"/>
          </p:cNvSpPr>
          <p:nvPr>
            <p:ph type="title"/>
          </p:nvPr>
        </p:nvSpPr>
        <p:spPr>
          <a:xfrm>
            <a:off x="418673" y="4571431"/>
            <a:ext cx="7772400" cy="635794"/>
          </a:xfrm>
        </p:spPr>
        <p:txBody>
          <a:bodyPr/>
          <a:lstStyle/>
          <a:p>
            <a:pPr algn="ctr"/>
            <a:r>
              <a:rPr lang="pt-BR" sz="3000" dirty="0">
                <a:solidFill>
                  <a:srgbClr val="0070C0"/>
                </a:solidFill>
              </a:rPr>
              <a:t>Até o dia 20/09/2024.</a:t>
            </a:r>
          </a:p>
        </p:txBody>
      </p:sp>
      <p:sp>
        <p:nvSpPr>
          <p:cNvPr id="3" name="Espaço Reservado para Texto 2">
            <a:extLst>
              <a:ext uri="{FF2B5EF4-FFF2-40B4-BE49-F238E27FC236}">
                <a16:creationId xmlns:a16="http://schemas.microsoft.com/office/drawing/2014/main" id="{9D1BBEFE-1AA8-471F-8745-B5CFE7D5A42E}"/>
              </a:ext>
            </a:extLst>
          </p:cNvPr>
          <p:cNvSpPr>
            <a:spLocks noGrp="1"/>
          </p:cNvSpPr>
          <p:nvPr>
            <p:ph type="body" idx="1"/>
          </p:nvPr>
        </p:nvSpPr>
        <p:spPr>
          <a:xfrm>
            <a:off x="513955" y="2332386"/>
            <a:ext cx="8192013" cy="1646164"/>
          </a:xfrm>
        </p:spPr>
        <p:txBody>
          <a:bodyPr/>
          <a:lstStyle/>
          <a:p>
            <a:pPr algn="ctr"/>
            <a:r>
              <a:rPr lang="pt-BR" sz="2400" b="1">
                <a:solidFill>
                  <a:schemeClr val="tx1"/>
                </a:solidFill>
              </a:rPr>
              <a:t>Endereço para envio de correspondência:</a:t>
            </a:r>
            <a:endParaRPr lang="pt-BR">
              <a:solidFill>
                <a:schemeClr val="tx1"/>
              </a:solidFill>
            </a:endParaRPr>
          </a:p>
          <a:p>
            <a:pPr algn="just"/>
            <a:r>
              <a:rPr lang="pt-BR" sz="2400">
                <a:solidFill>
                  <a:schemeClr val="tx1"/>
                </a:solidFill>
              </a:rPr>
              <a:t> Protocolo Geral da </a:t>
            </a:r>
            <a:r>
              <a:rPr lang="pt-BR" sz="2400" dirty="0">
                <a:solidFill>
                  <a:schemeClr val="tx1"/>
                </a:solidFill>
              </a:rPr>
              <a:t>ADASA, Setor Ferroviário, Parque Ferroviário de Brasília, Estação Rodoferroviária, Térreo, Ala Norte, CEP: 70631-900, Brasília-DF. </a:t>
            </a:r>
            <a:endParaRPr lang="pt-BR">
              <a:solidFill>
                <a:schemeClr val="tx1"/>
              </a:solidFill>
            </a:endParaRPr>
          </a:p>
        </p:txBody>
      </p:sp>
      <p:cxnSp>
        <p:nvCxnSpPr>
          <p:cNvPr id="5" name="Conector reto 4">
            <a:extLst>
              <a:ext uri="{FF2B5EF4-FFF2-40B4-BE49-F238E27FC236}">
                <a16:creationId xmlns:a16="http://schemas.microsoft.com/office/drawing/2014/main" id="{AC560166-D3E2-4BF8-ABEE-7481C331DF0D}"/>
              </a:ext>
            </a:extLst>
          </p:cNvPr>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Google Shape;91;p14">
            <a:extLst>
              <a:ext uri="{FF2B5EF4-FFF2-40B4-BE49-F238E27FC236}">
                <a16:creationId xmlns:a16="http://schemas.microsoft.com/office/drawing/2014/main" id="{B7E4AE61-053B-463B-87E2-29A630B93B04}"/>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0"/>
            <a:ext cx="1319873" cy="656263"/>
          </a:xfrm>
          <a:prstGeom prst="rect">
            <a:avLst/>
          </a:prstGeom>
          <a:noFill/>
          <a:ln>
            <a:noFill/>
          </a:ln>
        </p:spPr>
      </p:pic>
      <p:sp>
        <p:nvSpPr>
          <p:cNvPr id="9" name="Retângulo 8">
            <a:extLst>
              <a:ext uri="{FF2B5EF4-FFF2-40B4-BE49-F238E27FC236}">
                <a16:creationId xmlns:a16="http://schemas.microsoft.com/office/drawing/2014/main" id="{BEB1891E-955C-438C-AA4E-7D604C6156E9}"/>
              </a:ext>
            </a:extLst>
          </p:cNvPr>
          <p:cNvSpPr/>
          <p:nvPr/>
        </p:nvSpPr>
        <p:spPr>
          <a:xfrm>
            <a:off x="2144834" y="-103292"/>
            <a:ext cx="5361861" cy="739754"/>
          </a:xfrm>
          <a:prstGeom prst="rect">
            <a:avLst/>
          </a:prstGeom>
        </p:spPr>
        <p:txBody>
          <a:bodyPr wrap="square">
            <a:spAutoFit/>
          </a:bodyPr>
          <a:lstStyle/>
          <a:p>
            <a:pPr algn="just">
              <a:lnSpc>
                <a:spcPct val="150000"/>
              </a:lnSpc>
              <a:spcBef>
                <a:spcPts val="600"/>
              </a:spcBef>
              <a:spcAft>
                <a:spcPts val="600"/>
              </a:spcAft>
            </a:pPr>
            <a:r>
              <a:rPr lang="pt-BR" sz="3200" b="1" dirty="0">
                <a:solidFill>
                  <a:srgbClr val="0070C0"/>
                </a:solidFill>
              </a:rPr>
              <a:t>Envio de Contribuições</a:t>
            </a:r>
          </a:p>
        </p:txBody>
      </p:sp>
      <p:sp>
        <p:nvSpPr>
          <p:cNvPr id="4" name="CaixaDeTexto 3">
            <a:extLst>
              <a:ext uri="{FF2B5EF4-FFF2-40B4-BE49-F238E27FC236}">
                <a16:creationId xmlns:a16="http://schemas.microsoft.com/office/drawing/2014/main" id="{5CDB4228-F6B1-95ED-099D-97695A83B3BF}"/>
              </a:ext>
            </a:extLst>
          </p:cNvPr>
          <p:cNvSpPr txBox="1"/>
          <p:nvPr/>
        </p:nvSpPr>
        <p:spPr>
          <a:xfrm>
            <a:off x="1343025" y="1438275"/>
            <a:ext cx="645795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000" b="1">
                <a:latin typeface="Calibri"/>
              </a:rPr>
              <a:t>Email: </a:t>
            </a:r>
            <a:r>
              <a:rPr lang="pt-BR" sz="3000" b="1">
                <a:solidFill>
                  <a:srgbClr val="0070C0"/>
                </a:solidFill>
                <a:latin typeface="Calibri"/>
              </a:rPr>
              <a:t>cp_003_2024@adasa.df.gov.br </a:t>
            </a:r>
            <a:r>
              <a:rPr lang="pt-BR" sz="3000">
                <a:latin typeface="Calibri"/>
                <a:cs typeface="Calibri"/>
              </a:rPr>
              <a:t>​</a:t>
            </a:r>
            <a:endParaRPr lang="pt-BR"/>
          </a:p>
        </p:txBody>
      </p:sp>
    </p:spTree>
    <p:extLst>
      <p:ext uri="{BB962C8B-B14F-4D97-AF65-F5344CB8AC3E}">
        <p14:creationId xmlns:p14="http://schemas.microsoft.com/office/powerpoint/2010/main" val="685756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B12B4E4-7CBA-A925-1241-9725846A02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84"/>
          <a:stretch/>
        </p:blipFill>
        <p:spPr>
          <a:xfrm>
            <a:off x="2167919" y="1716751"/>
            <a:ext cx="5147874" cy="2812334"/>
          </a:xfrm>
          <a:prstGeom prst="rect">
            <a:avLst/>
          </a:prstGeom>
        </p:spPr>
      </p:pic>
      <p:pic>
        <p:nvPicPr>
          <p:cNvPr id="6" name="Google Shape;91;p14">
            <a:extLst>
              <a:ext uri="{FF2B5EF4-FFF2-40B4-BE49-F238E27FC236}">
                <a16:creationId xmlns:a16="http://schemas.microsoft.com/office/drawing/2014/main" id="{B7E4AE61-053B-463B-87E2-29A630B93B04}"/>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61689" y="154781"/>
            <a:ext cx="2010434" cy="1180137"/>
          </a:xfrm>
          <a:prstGeom prst="rect">
            <a:avLst/>
          </a:prstGeom>
          <a:noFill/>
          <a:ln>
            <a:noFill/>
          </a:ln>
        </p:spPr>
      </p:pic>
      <p:sp>
        <p:nvSpPr>
          <p:cNvPr id="10" name="Subtítulo 9">
            <a:extLst>
              <a:ext uri="{FF2B5EF4-FFF2-40B4-BE49-F238E27FC236}">
                <a16:creationId xmlns:a16="http://schemas.microsoft.com/office/drawing/2014/main" id="{1E1E35F4-B0D7-A4A6-A628-1671663920CD}"/>
              </a:ext>
            </a:extLst>
          </p:cNvPr>
          <p:cNvSpPr>
            <a:spLocks noGrp="1"/>
          </p:cNvSpPr>
          <p:nvPr>
            <p:ph type="subTitle" idx="1"/>
          </p:nvPr>
        </p:nvSpPr>
        <p:spPr>
          <a:xfrm>
            <a:off x="1139357" y="4866995"/>
            <a:ext cx="7198659" cy="609599"/>
          </a:xfrm>
        </p:spPr>
        <p:txBody>
          <a:bodyPr/>
          <a:lstStyle/>
          <a:p>
            <a:r>
              <a:rPr lang="pt-BR" b="1" dirty="0">
                <a:solidFill>
                  <a:srgbClr val="0070C0"/>
                </a:solidFill>
              </a:rPr>
              <a:t>OBRIGADA!</a:t>
            </a:r>
          </a:p>
          <a:p>
            <a:r>
              <a:rPr lang="pt-BR" dirty="0">
                <a:solidFill>
                  <a:srgbClr val="0070C0"/>
                </a:solidFill>
              </a:rPr>
              <a:t>Coordenação de Regulação</a:t>
            </a:r>
          </a:p>
          <a:p>
            <a:r>
              <a:rPr lang="pt-BR" dirty="0">
                <a:solidFill>
                  <a:srgbClr val="0070C0"/>
                </a:solidFill>
              </a:rPr>
              <a:t>Superintendência de Recursos Hídricos</a:t>
            </a:r>
          </a:p>
        </p:txBody>
      </p:sp>
    </p:spTree>
    <p:extLst>
      <p:ext uri="{BB962C8B-B14F-4D97-AF65-F5344CB8AC3E}">
        <p14:creationId xmlns:p14="http://schemas.microsoft.com/office/powerpoint/2010/main" val="1056695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8588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ítulo 1"/>
          <p:cNvSpPr txBox="1">
            <a:spLocks/>
          </p:cNvSpPr>
          <p:nvPr/>
        </p:nvSpPr>
        <p:spPr bwMode="auto">
          <a:xfrm>
            <a:off x="498346" y="109228"/>
            <a:ext cx="7002051" cy="671017"/>
          </a:xfrm>
          <a:prstGeom prst="rect">
            <a:avLst/>
          </a:prstGeom>
          <a:noFill/>
          <a:ln w="9525">
            <a:noFill/>
            <a:miter lim="800000"/>
            <a:headEnd/>
            <a:tailEnd/>
          </a:ln>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pt-BR" sz="3200" b="1" spc="50" dirty="0">
                <a:ln w="13500">
                  <a:solidFill>
                    <a:schemeClr val="accent1">
                      <a:shade val="2500"/>
                      <a:alpha val="6500"/>
                    </a:schemeClr>
                  </a:solidFill>
                  <a:prstDash val="solid"/>
                </a:ln>
                <a:solidFill>
                  <a:srgbClr val="0070C0">
                    <a:alpha val="95000"/>
                  </a:srgbClr>
                </a:solidFill>
                <a:effectLst>
                  <a:innerShdw blurRad="50900" dist="38500" dir="13500000">
                    <a:srgbClr val="000000">
                      <a:alpha val="60000"/>
                    </a:srgbClr>
                  </a:innerShdw>
                </a:effectLst>
              </a:rPr>
              <a:t>Marco Regulatório do Rio Jardim</a:t>
            </a:r>
          </a:p>
        </p:txBody>
      </p:sp>
      <p:sp>
        <p:nvSpPr>
          <p:cNvPr id="17" name="Retângulo 16">
            <a:extLst>
              <a:ext uri="{FF2B5EF4-FFF2-40B4-BE49-F238E27FC236}">
                <a16:creationId xmlns:a16="http://schemas.microsoft.com/office/drawing/2014/main" id="{4ED6E2B8-9CE8-4C90-88E8-23ECF5842DD7}"/>
              </a:ext>
            </a:extLst>
          </p:cNvPr>
          <p:cNvSpPr/>
          <p:nvPr/>
        </p:nvSpPr>
        <p:spPr>
          <a:xfrm>
            <a:off x="4447607" y="3244334"/>
            <a:ext cx="248786" cy="369332"/>
          </a:xfrm>
          <a:prstGeom prst="rect">
            <a:avLst/>
          </a:prstGeom>
        </p:spPr>
        <p:txBody>
          <a:bodyPr wrap="none">
            <a:spAutoFit/>
          </a:bodyPr>
          <a:lstStyle/>
          <a:p>
            <a:r>
              <a:rPr lang="pt-BR" dirty="0"/>
              <a:t> </a:t>
            </a:r>
          </a:p>
        </p:txBody>
      </p:sp>
      <p:sp>
        <p:nvSpPr>
          <p:cNvPr id="18" name="Retângulo 17">
            <a:extLst>
              <a:ext uri="{FF2B5EF4-FFF2-40B4-BE49-F238E27FC236}">
                <a16:creationId xmlns:a16="http://schemas.microsoft.com/office/drawing/2014/main" id="{9A3F541F-AD84-42BA-8736-AAC8F14BD92D}"/>
              </a:ext>
            </a:extLst>
          </p:cNvPr>
          <p:cNvSpPr/>
          <p:nvPr/>
        </p:nvSpPr>
        <p:spPr>
          <a:xfrm>
            <a:off x="4447607" y="3244334"/>
            <a:ext cx="248786" cy="369332"/>
          </a:xfrm>
          <a:prstGeom prst="rect">
            <a:avLst/>
          </a:prstGeom>
        </p:spPr>
        <p:txBody>
          <a:bodyPr wrap="none">
            <a:spAutoFit/>
          </a:bodyPr>
          <a:lstStyle/>
          <a:p>
            <a:r>
              <a:rPr lang="pt-BR" dirty="0"/>
              <a:t> </a:t>
            </a:r>
          </a:p>
        </p:txBody>
      </p: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24373" y="69389"/>
            <a:ext cx="1319873" cy="656263"/>
          </a:xfrm>
          <a:prstGeom prst="rect">
            <a:avLst/>
          </a:prstGeom>
          <a:noFill/>
          <a:ln>
            <a:noFill/>
          </a:ln>
        </p:spPr>
      </p:pic>
      <p:pic>
        <p:nvPicPr>
          <p:cNvPr id="1026" name="Picture 2">
            <a:extLst>
              <a:ext uri="{FF2B5EF4-FFF2-40B4-BE49-F238E27FC236}">
                <a16:creationId xmlns:a16="http://schemas.microsoft.com/office/drawing/2014/main" id="{F89DD635-6902-91D8-F730-46FCA13A07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425" y="998127"/>
            <a:ext cx="5588734" cy="4042331"/>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2075C5D9-6482-4DFE-8A9B-AFD2063BC24C}"/>
              </a:ext>
            </a:extLst>
          </p:cNvPr>
          <p:cNvSpPr/>
          <p:nvPr/>
        </p:nvSpPr>
        <p:spPr>
          <a:xfrm>
            <a:off x="5925312" y="1517295"/>
            <a:ext cx="2971291" cy="3139321"/>
          </a:xfrm>
          <a:prstGeom prst="rect">
            <a:avLst/>
          </a:prstGeom>
          <a:solidFill>
            <a:schemeClr val="accent3">
              <a:lumMod val="20000"/>
              <a:lumOff val="80000"/>
            </a:schemeClr>
          </a:solidFill>
        </p:spPr>
        <p:txBody>
          <a:bodyPr wrap="square" lIns="91440" tIns="45720" rIns="91440" bIns="45720" anchor="t">
            <a:spAutoFit/>
          </a:bodyPr>
          <a:lstStyle/>
          <a:p>
            <a:pPr algn="ctr"/>
            <a:endParaRPr lang="pt-BR" sz="2200" i="1" dirty="0">
              <a:solidFill>
                <a:srgbClr val="0070C0"/>
              </a:solidFill>
            </a:endParaRPr>
          </a:p>
          <a:p>
            <a:pPr algn="ctr"/>
            <a:r>
              <a:rPr lang="pt-BR" sz="2200" i="1" dirty="0">
                <a:solidFill>
                  <a:srgbClr val="0070C0"/>
                </a:solidFill>
              </a:rPr>
              <a:t>Reuniões com agentes internos da Adasa</a:t>
            </a:r>
          </a:p>
          <a:p>
            <a:pPr algn="ctr"/>
            <a:endParaRPr lang="pt-BR" sz="2200" i="1" dirty="0">
              <a:solidFill>
                <a:srgbClr val="0070C0"/>
              </a:solidFill>
            </a:endParaRPr>
          </a:p>
          <a:p>
            <a:pPr algn="ctr"/>
            <a:r>
              <a:rPr lang="pt-BR" sz="2200" i="1" dirty="0">
                <a:solidFill>
                  <a:srgbClr val="0070C0"/>
                </a:solidFill>
              </a:rPr>
              <a:t>Reuniões com o grupo de apoio </a:t>
            </a:r>
          </a:p>
          <a:p>
            <a:pPr algn="ctr"/>
            <a:r>
              <a:rPr lang="pt-BR" sz="2200" i="1" dirty="0">
                <a:solidFill>
                  <a:srgbClr val="0070C0"/>
                </a:solidFill>
              </a:rPr>
              <a:t>(Emater e produtores)</a:t>
            </a:r>
            <a:endParaRPr lang="pt-BR" dirty="0"/>
          </a:p>
          <a:p>
            <a:pPr algn="ctr"/>
            <a:endParaRPr lang="pt-BR" sz="2200" i="1" dirty="0">
              <a:solidFill>
                <a:srgbClr val="0070C0"/>
              </a:solidFill>
            </a:endParaRPr>
          </a:p>
        </p:txBody>
      </p:sp>
      <p:sp>
        <p:nvSpPr>
          <p:cNvPr id="13" name="Retângulo 12">
            <a:extLst>
              <a:ext uri="{FF2B5EF4-FFF2-40B4-BE49-F238E27FC236}">
                <a16:creationId xmlns:a16="http://schemas.microsoft.com/office/drawing/2014/main" id="{2624FED9-4CC7-781F-84EB-333F024101BC}"/>
              </a:ext>
            </a:extLst>
          </p:cNvPr>
          <p:cNvSpPr/>
          <p:nvPr/>
        </p:nvSpPr>
        <p:spPr>
          <a:xfrm>
            <a:off x="508128" y="5405937"/>
            <a:ext cx="8140732" cy="646331"/>
          </a:xfrm>
          <a:prstGeom prst="rect">
            <a:avLst/>
          </a:prstGeom>
          <a:solidFill>
            <a:schemeClr val="accent3">
              <a:lumMod val="20000"/>
              <a:lumOff val="80000"/>
            </a:schemeClr>
          </a:solidFill>
        </p:spPr>
        <p:txBody>
          <a:bodyPr wrap="square" lIns="91440" tIns="45720" rIns="91440" bIns="45720" anchor="t">
            <a:spAutoFit/>
          </a:bodyPr>
          <a:lstStyle/>
          <a:p>
            <a:pPr algn="just"/>
            <a:r>
              <a:rPr lang="pt-BR" sz="1800" b="1" dirty="0">
                <a:solidFill>
                  <a:srgbClr val="0070C0"/>
                </a:solidFill>
                <a:latin typeface="+mj-lt"/>
                <a:cs typeface="Times New Roman"/>
              </a:rPr>
              <a:t>Grupo de apoio</a:t>
            </a:r>
            <a:r>
              <a:rPr lang="pt-BR" sz="1800" dirty="0">
                <a:latin typeface="+mj-lt"/>
                <a:cs typeface="Times New Roman"/>
              </a:rPr>
              <a:t>: representantes dos produtores e da Emater que trabalharam com a Adasa na elaboração da minuta do marco regulatório.</a:t>
            </a:r>
          </a:p>
        </p:txBody>
      </p:sp>
    </p:spTree>
    <p:extLst>
      <p:ext uri="{BB962C8B-B14F-4D97-AF65-F5344CB8AC3E}">
        <p14:creationId xmlns:p14="http://schemas.microsoft.com/office/powerpoint/2010/main" val="317275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29ED845F-357B-4345-9137-78F721C8B910}"/>
              </a:ext>
            </a:extLst>
          </p:cNvPr>
          <p:cNvSpPr txBox="1"/>
          <p:nvPr/>
        </p:nvSpPr>
        <p:spPr>
          <a:xfrm>
            <a:off x="252919" y="4468229"/>
            <a:ext cx="8628434" cy="2308324"/>
          </a:xfrm>
          <a:prstGeom prst="rect">
            <a:avLst/>
          </a:prstGeom>
          <a:solidFill>
            <a:schemeClr val="accent3">
              <a:lumMod val="20000"/>
              <a:lumOff val="80000"/>
            </a:schemeClr>
          </a:solidFill>
          <a:ln w="25400">
            <a:solidFill>
              <a:srgbClr val="FF0000"/>
            </a:solidFill>
            <a:prstDash val="dash"/>
          </a:ln>
        </p:spPr>
        <p:txBody>
          <a:bodyPr wrap="square" rtlCol="0">
            <a:spAutoFit/>
          </a:bodyPr>
          <a:lstStyle/>
          <a:p>
            <a:pPr algn="ctr"/>
            <a:r>
              <a:rPr lang="pt-BR" sz="1800" b="1" dirty="0">
                <a:solidFill>
                  <a:srgbClr val="002060"/>
                </a:solidFill>
              </a:rPr>
              <a:t>3ª. ETAPA</a:t>
            </a:r>
          </a:p>
          <a:p>
            <a:pPr algn="ctr"/>
            <a:endParaRPr lang="pt-BR" b="1" dirty="0">
              <a:solidFill>
                <a:srgbClr val="0070C0"/>
              </a:solidFill>
            </a:endParaRPr>
          </a:p>
          <a:p>
            <a:pPr algn="ctr"/>
            <a:endParaRPr lang="pt-BR" b="1" dirty="0">
              <a:solidFill>
                <a:srgbClr val="0070C0"/>
              </a:solidFill>
            </a:endParaRPr>
          </a:p>
          <a:p>
            <a:pPr algn="ctr"/>
            <a:endParaRPr lang="pt-BR" b="1" dirty="0">
              <a:solidFill>
                <a:srgbClr val="0070C0"/>
              </a:solidFill>
            </a:endParaRPr>
          </a:p>
          <a:p>
            <a:pPr algn="ctr"/>
            <a:endParaRPr lang="pt-BR" b="1" dirty="0">
              <a:solidFill>
                <a:srgbClr val="0070C0"/>
              </a:solidFill>
            </a:endParaRPr>
          </a:p>
          <a:p>
            <a:pPr algn="ctr"/>
            <a:endParaRPr lang="pt-BR" b="1" dirty="0">
              <a:solidFill>
                <a:srgbClr val="0070C0"/>
              </a:solidFill>
            </a:endParaRPr>
          </a:p>
          <a:p>
            <a:pPr algn="ctr"/>
            <a:endParaRPr lang="pt-BR" b="1" dirty="0">
              <a:solidFill>
                <a:srgbClr val="0070C0"/>
              </a:solidFill>
            </a:endParaRPr>
          </a:p>
          <a:p>
            <a:endParaRPr lang="pt-BR" dirty="0"/>
          </a:p>
          <a:p>
            <a:endParaRPr lang="pt-BR" dirty="0"/>
          </a:p>
          <a:p>
            <a:endParaRPr lang="pt-BR" dirty="0"/>
          </a:p>
        </p:txBody>
      </p:sp>
      <p:sp>
        <p:nvSpPr>
          <p:cNvPr id="19" name="CaixaDeTexto 18">
            <a:extLst>
              <a:ext uri="{FF2B5EF4-FFF2-40B4-BE49-F238E27FC236}">
                <a16:creationId xmlns:a16="http://schemas.microsoft.com/office/drawing/2014/main" id="{E4341731-F911-42B6-82E7-14034D0C2355}"/>
              </a:ext>
            </a:extLst>
          </p:cNvPr>
          <p:cNvSpPr txBox="1"/>
          <p:nvPr/>
        </p:nvSpPr>
        <p:spPr>
          <a:xfrm>
            <a:off x="252919" y="1970540"/>
            <a:ext cx="8616528" cy="2431435"/>
          </a:xfrm>
          <a:prstGeom prst="rect">
            <a:avLst/>
          </a:prstGeom>
          <a:solidFill>
            <a:schemeClr val="accent5">
              <a:lumMod val="20000"/>
              <a:lumOff val="80000"/>
            </a:schemeClr>
          </a:solidFill>
          <a:ln w="25400">
            <a:solidFill>
              <a:srgbClr val="FF0000"/>
            </a:solidFill>
            <a:prstDash val="dash"/>
          </a:ln>
        </p:spPr>
        <p:txBody>
          <a:bodyPr wrap="square" lIns="91440" tIns="45720" rIns="91440" bIns="45720" rtlCol="0" anchor="t">
            <a:spAutoFit/>
          </a:bodyPr>
          <a:lstStyle/>
          <a:p>
            <a:pPr algn="ctr"/>
            <a:r>
              <a:rPr lang="pt-BR" sz="1800" b="1" dirty="0">
                <a:solidFill>
                  <a:srgbClr val="FF0000"/>
                </a:solidFill>
              </a:rPr>
              <a:t>2ª. ETAPA</a:t>
            </a:r>
          </a:p>
          <a:p>
            <a:pPr algn="ctr"/>
            <a:endParaRPr lang="pt-BR" sz="1600" b="1" dirty="0">
              <a:solidFill>
                <a:srgbClr val="0070C0"/>
              </a:solidFill>
            </a:endParaRPr>
          </a:p>
          <a:p>
            <a:pPr algn="ctr"/>
            <a:endParaRPr lang="pt-BR" b="1" dirty="0">
              <a:solidFill>
                <a:srgbClr val="0070C0"/>
              </a:solidFill>
            </a:endParaRPr>
          </a:p>
          <a:p>
            <a:pPr algn="ctr"/>
            <a:endParaRPr lang="pt-BR" b="1" dirty="0">
              <a:solidFill>
                <a:srgbClr val="0070C0"/>
              </a:solidFill>
            </a:endParaRPr>
          </a:p>
          <a:p>
            <a:pPr algn="ctr"/>
            <a:endParaRPr lang="pt-BR" b="1" dirty="0">
              <a:solidFill>
                <a:srgbClr val="0070C0"/>
              </a:solidFill>
            </a:endParaRPr>
          </a:p>
          <a:p>
            <a:pPr algn="ctr"/>
            <a:endParaRPr lang="pt-BR" b="1" dirty="0">
              <a:solidFill>
                <a:srgbClr val="0070C0"/>
              </a:solidFill>
            </a:endParaRPr>
          </a:p>
          <a:p>
            <a:pPr algn="ctr"/>
            <a:endParaRPr lang="pt-BR" b="1" dirty="0">
              <a:solidFill>
                <a:srgbClr val="0070C0"/>
              </a:solidFill>
            </a:endParaRPr>
          </a:p>
          <a:p>
            <a:endParaRPr lang="pt-BR" dirty="0"/>
          </a:p>
          <a:p>
            <a:endParaRPr lang="pt-BR" dirty="0"/>
          </a:p>
          <a:p>
            <a:endParaRPr lang="pt-BR" sz="1000" dirty="0"/>
          </a:p>
          <a:p>
            <a:endParaRPr lang="pt-BR" sz="1000" dirty="0"/>
          </a:p>
        </p:txBody>
      </p:sp>
      <p:sp>
        <p:nvSpPr>
          <p:cNvPr id="4" name="CaixaDeTexto 3">
            <a:extLst>
              <a:ext uri="{FF2B5EF4-FFF2-40B4-BE49-F238E27FC236}">
                <a16:creationId xmlns:a16="http://schemas.microsoft.com/office/drawing/2014/main" id="{A8E41809-E037-4CC2-A839-009E13ABBCDC}"/>
              </a:ext>
            </a:extLst>
          </p:cNvPr>
          <p:cNvSpPr txBox="1"/>
          <p:nvPr/>
        </p:nvSpPr>
        <p:spPr>
          <a:xfrm>
            <a:off x="252919" y="836867"/>
            <a:ext cx="8628434" cy="1015663"/>
          </a:xfrm>
          <a:prstGeom prst="rect">
            <a:avLst/>
          </a:prstGeom>
          <a:solidFill>
            <a:schemeClr val="accent6">
              <a:lumMod val="20000"/>
              <a:lumOff val="80000"/>
            </a:schemeClr>
          </a:solidFill>
          <a:ln w="25400">
            <a:solidFill>
              <a:srgbClr val="FF0000"/>
            </a:solidFill>
            <a:prstDash val="dash"/>
          </a:ln>
        </p:spPr>
        <p:txBody>
          <a:bodyPr wrap="square" rtlCol="0">
            <a:spAutoFit/>
          </a:bodyPr>
          <a:lstStyle/>
          <a:p>
            <a:pPr algn="ctr"/>
            <a:r>
              <a:rPr lang="pt-BR" sz="1800" b="1" dirty="0">
                <a:solidFill>
                  <a:srgbClr val="0070C0"/>
                </a:solidFill>
              </a:rPr>
              <a:t>1ª. ETAPA</a:t>
            </a:r>
          </a:p>
          <a:p>
            <a:endParaRPr lang="pt-BR" dirty="0"/>
          </a:p>
          <a:p>
            <a:endParaRPr lang="pt-BR" dirty="0"/>
          </a:p>
          <a:p>
            <a:endParaRPr lang="pt-BR" dirty="0"/>
          </a:p>
        </p:txBody>
      </p:sp>
      <p:cxnSp>
        <p:nvCxnSpPr>
          <p:cNvPr id="5" name="Conector reto 4"/>
          <p:cNvCxnSpPr>
            <a:cxnSpLocks/>
          </p:cNvCxnSpPr>
          <p:nvPr/>
        </p:nvCxnSpPr>
        <p:spPr>
          <a:xfrm>
            <a:off x="0" y="764614"/>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34323"/>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691741" y="-46199"/>
            <a:ext cx="7131666" cy="739754"/>
          </a:xfrm>
          <a:prstGeom prst="rect">
            <a:avLst/>
          </a:prstGeom>
        </p:spPr>
        <p:txBody>
          <a:bodyPr wrap="square" lIns="91440" tIns="45720" rIns="91440" bIns="45720" anchor="t">
            <a:spAutoFit/>
          </a:bodyPr>
          <a:lstStyle/>
          <a:p>
            <a:pPr algn="ctr">
              <a:lnSpc>
                <a:spcPct val="150000"/>
              </a:lnSpc>
              <a:spcBef>
                <a:spcPts val="600"/>
              </a:spcBef>
              <a:spcAft>
                <a:spcPts val="600"/>
              </a:spcAft>
            </a:pPr>
            <a:r>
              <a:rPr lang="pt-BR" sz="3200" b="1" dirty="0">
                <a:solidFill>
                  <a:srgbClr val="0070C0"/>
                </a:solidFill>
              </a:rPr>
              <a:t>Elaboração do Marco Regulatório</a:t>
            </a:r>
          </a:p>
        </p:txBody>
      </p:sp>
      <p:sp>
        <p:nvSpPr>
          <p:cNvPr id="2" name="Retângulo 1">
            <a:extLst>
              <a:ext uri="{FF2B5EF4-FFF2-40B4-BE49-F238E27FC236}">
                <a16:creationId xmlns:a16="http://schemas.microsoft.com/office/drawing/2014/main" id="{492DB43F-28F6-4168-92FD-D5A4F21A7A53}"/>
              </a:ext>
            </a:extLst>
          </p:cNvPr>
          <p:cNvSpPr/>
          <p:nvPr/>
        </p:nvSpPr>
        <p:spPr>
          <a:xfrm>
            <a:off x="362888" y="1163324"/>
            <a:ext cx="4707031" cy="646331"/>
          </a:xfrm>
          <a:prstGeom prst="rect">
            <a:avLst/>
          </a:prstGeom>
          <a:ln>
            <a:solidFill>
              <a:schemeClr val="bg2"/>
            </a:solidFill>
          </a:ln>
        </p:spPr>
        <p:txBody>
          <a:bodyPr wrap="square">
            <a:spAutoFit/>
          </a:bodyPr>
          <a:lstStyle/>
          <a:p>
            <a:pPr algn="ctr"/>
            <a:r>
              <a:rPr lang="pt-BR" sz="1800" dirty="0">
                <a:latin typeface="+mj-lt"/>
                <a:ea typeface="Times New Roman" panose="02020603050405020304" pitchFamily="18" charset="0"/>
                <a:cs typeface="Times New Roman" panose="02020603050405020304" pitchFamily="18" charset="0"/>
              </a:rPr>
              <a:t>Reuniões para compartilhamento de experiências</a:t>
            </a:r>
            <a:endParaRPr lang="pt-BR" sz="1800" i="1" dirty="0">
              <a:latin typeface="+mj-lt"/>
            </a:endParaRPr>
          </a:p>
        </p:txBody>
      </p:sp>
      <p:sp>
        <p:nvSpPr>
          <p:cNvPr id="11" name="Retângulo 10">
            <a:extLst>
              <a:ext uri="{FF2B5EF4-FFF2-40B4-BE49-F238E27FC236}">
                <a16:creationId xmlns:a16="http://schemas.microsoft.com/office/drawing/2014/main" id="{8411C08B-4EDF-49CB-B64A-575E4125F503}"/>
              </a:ext>
            </a:extLst>
          </p:cNvPr>
          <p:cNvSpPr/>
          <p:nvPr/>
        </p:nvSpPr>
        <p:spPr>
          <a:xfrm>
            <a:off x="6280274" y="1196989"/>
            <a:ext cx="2203789" cy="369332"/>
          </a:xfrm>
          <a:prstGeom prst="rect">
            <a:avLst/>
          </a:prstGeom>
          <a:ln>
            <a:solidFill>
              <a:schemeClr val="bg2"/>
            </a:solidFill>
          </a:ln>
        </p:spPr>
        <p:txBody>
          <a:bodyPr wrap="square">
            <a:spAutoFit/>
          </a:bodyPr>
          <a:lstStyle/>
          <a:p>
            <a:pPr algn="ctr"/>
            <a:r>
              <a:rPr lang="pt-BR" sz="1800" dirty="0">
                <a:latin typeface="+mj-lt"/>
                <a:ea typeface="Times New Roman" panose="02020603050405020304" pitchFamily="18" charset="0"/>
                <a:cs typeface="Times New Roman" panose="02020603050405020304" pitchFamily="18" charset="0"/>
              </a:rPr>
              <a:t>AIR ADASA</a:t>
            </a:r>
            <a:endParaRPr lang="pt-BR" sz="1800" i="1" dirty="0">
              <a:latin typeface="+mj-lt"/>
            </a:endParaRPr>
          </a:p>
        </p:txBody>
      </p:sp>
      <p:sp>
        <p:nvSpPr>
          <p:cNvPr id="13" name="Retângulo 12">
            <a:extLst>
              <a:ext uri="{FF2B5EF4-FFF2-40B4-BE49-F238E27FC236}">
                <a16:creationId xmlns:a16="http://schemas.microsoft.com/office/drawing/2014/main" id="{168C528B-189D-4623-8014-3E0C3EF2B4F0}"/>
              </a:ext>
            </a:extLst>
          </p:cNvPr>
          <p:cNvSpPr/>
          <p:nvPr/>
        </p:nvSpPr>
        <p:spPr>
          <a:xfrm>
            <a:off x="583816" y="2713904"/>
            <a:ext cx="3718632" cy="646331"/>
          </a:xfrm>
          <a:prstGeom prst="rect">
            <a:avLst/>
          </a:prstGeom>
          <a:ln>
            <a:solidFill>
              <a:schemeClr val="bg2"/>
            </a:solidFill>
          </a:ln>
        </p:spPr>
        <p:txBody>
          <a:bodyPr wrap="square" lIns="91440" tIns="45720" rIns="91440" bIns="45720" anchor="t">
            <a:spAutoFit/>
          </a:bodyPr>
          <a:lstStyle/>
          <a:p>
            <a:pPr algn="ctr"/>
            <a:r>
              <a:rPr lang="pt-BR" sz="1800" dirty="0">
                <a:latin typeface="+mj-lt"/>
                <a:cs typeface="Times New Roman"/>
              </a:rPr>
              <a:t>Processo de elaboração do marco regulatório</a:t>
            </a:r>
            <a:endParaRPr lang="pt-BR" sz="1800">
              <a:latin typeface="+mj-lt"/>
            </a:endParaRPr>
          </a:p>
        </p:txBody>
      </p:sp>
      <p:sp>
        <p:nvSpPr>
          <p:cNvPr id="14" name="Retângulo 13">
            <a:extLst>
              <a:ext uri="{FF2B5EF4-FFF2-40B4-BE49-F238E27FC236}">
                <a16:creationId xmlns:a16="http://schemas.microsoft.com/office/drawing/2014/main" id="{4F6A461B-530F-4E78-97E1-86EAC0C55C80}"/>
              </a:ext>
            </a:extLst>
          </p:cNvPr>
          <p:cNvSpPr/>
          <p:nvPr/>
        </p:nvSpPr>
        <p:spPr>
          <a:xfrm>
            <a:off x="362888" y="5136872"/>
            <a:ext cx="2684631" cy="923330"/>
          </a:xfrm>
          <a:prstGeom prst="rect">
            <a:avLst/>
          </a:prstGeom>
          <a:ln>
            <a:solidFill>
              <a:schemeClr val="bg2"/>
            </a:solidFill>
          </a:ln>
        </p:spPr>
        <p:txBody>
          <a:bodyPr wrap="square" lIns="91440" tIns="45720" rIns="91440" bIns="45720" anchor="t">
            <a:spAutoFit/>
          </a:bodyPr>
          <a:lstStyle/>
          <a:p>
            <a:pPr algn="ctr"/>
            <a:r>
              <a:rPr lang="pt-BR" sz="1800" dirty="0">
                <a:latin typeface="+mj-lt"/>
                <a:ea typeface="Times New Roman" panose="02020603050405020304" pitchFamily="18" charset="0"/>
                <a:cs typeface="Times New Roman"/>
              </a:rPr>
              <a:t>Proposição de minuta de resolução do marco regulatório</a:t>
            </a:r>
            <a:endParaRPr lang="pt-BR" sz="1800" i="1" dirty="0">
              <a:latin typeface="+mj-lt"/>
              <a:cs typeface="Times New Roman"/>
            </a:endParaRPr>
          </a:p>
        </p:txBody>
      </p:sp>
      <p:sp>
        <p:nvSpPr>
          <p:cNvPr id="15" name="Retângulo 14">
            <a:extLst>
              <a:ext uri="{FF2B5EF4-FFF2-40B4-BE49-F238E27FC236}">
                <a16:creationId xmlns:a16="http://schemas.microsoft.com/office/drawing/2014/main" id="{3B7E345E-34EA-4F6F-BF65-E67703EE466D}"/>
              </a:ext>
            </a:extLst>
          </p:cNvPr>
          <p:cNvSpPr/>
          <p:nvPr/>
        </p:nvSpPr>
        <p:spPr>
          <a:xfrm>
            <a:off x="5416596" y="2129129"/>
            <a:ext cx="3299764" cy="584775"/>
          </a:xfrm>
          <a:prstGeom prst="rect">
            <a:avLst/>
          </a:prstGeom>
          <a:ln>
            <a:solidFill>
              <a:schemeClr val="bg2"/>
            </a:solidFill>
          </a:ln>
        </p:spPr>
        <p:txBody>
          <a:bodyPr wrap="square" lIns="91440" tIns="45720" rIns="91440" bIns="45720" anchor="t">
            <a:spAutoFit/>
          </a:bodyPr>
          <a:lstStyle/>
          <a:p>
            <a:pPr algn="ctr"/>
            <a:r>
              <a:rPr lang="pt-BR" sz="1600" dirty="0">
                <a:latin typeface="+mj-lt"/>
                <a:cs typeface="Times New Roman"/>
              </a:rPr>
              <a:t>Reuniões para apresentação das premissas do Marco Regulatório</a:t>
            </a:r>
          </a:p>
        </p:txBody>
      </p:sp>
      <p:sp>
        <p:nvSpPr>
          <p:cNvPr id="16" name="Retângulo 15">
            <a:extLst>
              <a:ext uri="{FF2B5EF4-FFF2-40B4-BE49-F238E27FC236}">
                <a16:creationId xmlns:a16="http://schemas.microsoft.com/office/drawing/2014/main" id="{42080C65-2A27-4CB5-B91B-E4D701A0C207}"/>
              </a:ext>
            </a:extLst>
          </p:cNvPr>
          <p:cNvSpPr/>
          <p:nvPr/>
        </p:nvSpPr>
        <p:spPr>
          <a:xfrm>
            <a:off x="5362633" y="2942345"/>
            <a:ext cx="3413258" cy="338554"/>
          </a:xfrm>
          <a:prstGeom prst="rect">
            <a:avLst/>
          </a:prstGeom>
          <a:ln>
            <a:solidFill>
              <a:schemeClr val="bg2"/>
            </a:solidFill>
          </a:ln>
        </p:spPr>
        <p:txBody>
          <a:bodyPr wrap="square" lIns="91440" tIns="45720" rIns="91440" bIns="45720" anchor="t">
            <a:spAutoFit/>
          </a:bodyPr>
          <a:lstStyle/>
          <a:p>
            <a:pPr algn="ctr"/>
            <a:r>
              <a:rPr lang="pt-BR" sz="1600" dirty="0">
                <a:latin typeface="+mj-lt"/>
                <a:cs typeface="Times New Roman"/>
              </a:rPr>
              <a:t>Reuniões com o grupo de apoio: </a:t>
            </a:r>
            <a:endParaRPr lang="pt-BR" sz="1000" dirty="0">
              <a:latin typeface="+mj-lt"/>
            </a:endParaRPr>
          </a:p>
        </p:txBody>
      </p:sp>
      <p:sp>
        <p:nvSpPr>
          <p:cNvPr id="17" name="Retângulo 16">
            <a:extLst>
              <a:ext uri="{FF2B5EF4-FFF2-40B4-BE49-F238E27FC236}">
                <a16:creationId xmlns:a16="http://schemas.microsoft.com/office/drawing/2014/main" id="{C0443AE5-D2C3-4B3F-A370-E63E44F42A45}"/>
              </a:ext>
            </a:extLst>
          </p:cNvPr>
          <p:cNvSpPr/>
          <p:nvPr/>
        </p:nvSpPr>
        <p:spPr>
          <a:xfrm>
            <a:off x="4304484" y="4830526"/>
            <a:ext cx="4465171" cy="338554"/>
          </a:xfrm>
          <a:prstGeom prst="rect">
            <a:avLst/>
          </a:prstGeom>
          <a:ln>
            <a:solidFill>
              <a:schemeClr val="bg2"/>
            </a:solidFill>
          </a:ln>
        </p:spPr>
        <p:txBody>
          <a:bodyPr wrap="square" lIns="91440" tIns="45720" rIns="91440" bIns="45720" anchor="t">
            <a:spAutoFit/>
          </a:bodyPr>
          <a:lstStyle/>
          <a:p>
            <a:pPr algn="ctr"/>
            <a:r>
              <a:rPr lang="pt-BR" sz="1600" dirty="0">
                <a:latin typeface="+mj-lt"/>
                <a:cs typeface="Times New Roman"/>
              </a:rPr>
              <a:t>Aprovação da minuta pela Diretoria</a:t>
            </a:r>
          </a:p>
        </p:txBody>
      </p:sp>
      <p:sp>
        <p:nvSpPr>
          <p:cNvPr id="18" name="Retângulo 17">
            <a:extLst>
              <a:ext uri="{FF2B5EF4-FFF2-40B4-BE49-F238E27FC236}">
                <a16:creationId xmlns:a16="http://schemas.microsoft.com/office/drawing/2014/main" id="{8390C42B-D29A-45D9-A116-92041754E4E6}"/>
              </a:ext>
            </a:extLst>
          </p:cNvPr>
          <p:cNvSpPr/>
          <p:nvPr/>
        </p:nvSpPr>
        <p:spPr>
          <a:xfrm>
            <a:off x="4302969" y="5317782"/>
            <a:ext cx="4466687" cy="584775"/>
          </a:xfrm>
          <a:prstGeom prst="rect">
            <a:avLst/>
          </a:prstGeom>
          <a:ln>
            <a:solidFill>
              <a:schemeClr val="bg2"/>
            </a:solidFill>
          </a:ln>
        </p:spPr>
        <p:txBody>
          <a:bodyPr wrap="square" lIns="91440" tIns="45720" rIns="91440" bIns="45720" anchor="t">
            <a:spAutoFit/>
          </a:bodyPr>
          <a:lstStyle/>
          <a:p>
            <a:pPr algn="ctr"/>
            <a:r>
              <a:rPr lang="pt-BR" sz="1600" dirty="0">
                <a:latin typeface="+mj-lt"/>
                <a:cs typeface="Times New Roman"/>
              </a:rPr>
              <a:t>Realização de Consulta e Audiência Públicas para debate da proposta (ATUAL)</a:t>
            </a:r>
          </a:p>
        </p:txBody>
      </p:sp>
      <p:sp>
        <p:nvSpPr>
          <p:cNvPr id="6" name="Seta: para a Direita 5">
            <a:extLst>
              <a:ext uri="{FF2B5EF4-FFF2-40B4-BE49-F238E27FC236}">
                <a16:creationId xmlns:a16="http://schemas.microsoft.com/office/drawing/2014/main" id="{D0200F28-9FB7-448F-B106-754B9100FDC5}"/>
              </a:ext>
            </a:extLst>
          </p:cNvPr>
          <p:cNvSpPr/>
          <p:nvPr/>
        </p:nvSpPr>
        <p:spPr>
          <a:xfrm rot="19965881">
            <a:off x="4407824" y="2512828"/>
            <a:ext cx="856340" cy="221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Seta: para a Direita 23">
            <a:extLst>
              <a:ext uri="{FF2B5EF4-FFF2-40B4-BE49-F238E27FC236}">
                <a16:creationId xmlns:a16="http://schemas.microsoft.com/office/drawing/2014/main" id="{A5422CB4-16FE-44D2-A5AB-C4B5FDE22B69}"/>
              </a:ext>
            </a:extLst>
          </p:cNvPr>
          <p:cNvSpPr/>
          <p:nvPr/>
        </p:nvSpPr>
        <p:spPr>
          <a:xfrm>
            <a:off x="4440814" y="3037410"/>
            <a:ext cx="856340" cy="224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eta: para a Direita 26">
            <a:extLst>
              <a:ext uri="{FF2B5EF4-FFF2-40B4-BE49-F238E27FC236}">
                <a16:creationId xmlns:a16="http://schemas.microsoft.com/office/drawing/2014/main" id="{2E6DDE0F-6AFD-4576-A18A-629E78BFF278}"/>
              </a:ext>
            </a:extLst>
          </p:cNvPr>
          <p:cNvSpPr/>
          <p:nvPr/>
        </p:nvSpPr>
        <p:spPr>
          <a:xfrm>
            <a:off x="5209357" y="1347384"/>
            <a:ext cx="856340" cy="218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a:extLst>
              <a:ext uri="{FF2B5EF4-FFF2-40B4-BE49-F238E27FC236}">
                <a16:creationId xmlns:a16="http://schemas.microsoft.com/office/drawing/2014/main" id="{308D5B24-2726-0B7B-5433-299089EB417A}"/>
              </a:ext>
            </a:extLst>
          </p:cNvPr>
          <p:cNvSpPr/>
          <p:nvPr/>
        </p:nvSpPr>
        <p:spPr>
          <a:xfrm rot="1440000">
            <a:off x="4417349" y="3546291"/>
            <a:ext cx="856340" cy="221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975D6EB1-3655-15BF-9E1B-00AA6FC35C4B}"/>
              </a:ext>
            </a:extLst>
          </p:cNvPr>
          <p:cNvSpPr/>
          <p:nvPr/>
        </p:nvSpPr>
        <p:spPr>
          <a:xfrm>
            <a:off x="5304722" y="3597508"/>
            <a:ext cx="3413258" cy="338554"/>
          </a:xfrm>
          <a:prstGeom prst="rect">
            <a:avLst/>
          </a:prstGeom>
          <a:ln>
            <a:solidFill>
              <a:schemeClr val="bg2"/>
            </a:solidFill>
          </a:ln>
        </p:spPr>
        <p:txBody>
          <a:bodyPr wrap="square" lIns="91440" tIns="45720" rIns="91440" bIns="45720" anchor="t">
            <a:spAutoFit/>
          </a:bodyPr>
          <a:lstStyle/>
          <a:p>
            <a:pPr algn="ctr"/>
            <a:r>
              <a:rPr lang="pt-BR" sz="1600" dirty="0">
                <a:latin typeface="+mj-lt"/>
                <a:cs typeface="Times New Roman"/>
              </a:rPr>
              <a:t>Reuniões com ao usuários da bacia</a:t>
            </a:r>
          </a:p>
        </p:txBody>
      </p:sp>
      <p:sp>
        <p:nvSpPr>
          <p:cNvPr id="21" name="Seta: para a Direita 20">
            <a:extLst>
              <a:ext uri="{FF2B5EF4-FFF2-40B4-BE49-F238E27FC236}">
                <a16:creationId xmlns:a16="http://schemas.microsoft.com/office/drawing/2014/main" id="{C2D93EB3-59B5-D1FE-A412-E5C783C91F00}"/>
              </a:ext>
            </a:extLst>
          </p:cNvPr>
          <p:cNvSpPr/>
          <p:nvPr/>
        </p:nvSpPr>
        <p:spPr>
          <a:xfrm rot="20820000">
            <a:off x="3253791" y="5024737"/>
            <a:ext cx="915871" cy="2572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Seta: para a Direita 27">
            <a:extLst>
              <a:ext uri="{FF2B5EF4-FFF2-40B4-BE49-F238E27FC236}">
                <a16:creationId xmlns:a16="http://schemas.microsoft.com/office/drawing/2014/main" id="{44754E26-4904-55E2-010A-1E07D2ABC6DB}"/>
              </a:ext>
            </a:extLst>
          </p:cNvPr>
          <p:cNvSpPr/>
          <p:nvPr/>
        </p:nvSpPr>
        <p:spPr>
          <a:xfrm>
            <a:off x="3307340" y="5511529"/>
            <a:ext cx="856340" cy="224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eta: para a Direita 29">
            <a:extLst>
              <a:ext uri="{FF2B5EF4-FFF2-40B4-BE49-F238E27FC236}">
                <a16:creationId xmlns:a16="http://schemas.microsoft.com/office/drawing/2014/main" id="{DB532516-FA9E-E327-0D53-E4CC53A3C601}"/>
              </a:ext>
            </a:extLst>
          </p:cNvPr>
          <p:cNvSpPr/>
          <p:nvPr/>
        </p:nvSpPr>
        <p:spPr>
          <a:xfrm rot="900000">
            <a:off x="3295781" y="6127566"/>
            <a:ext cx="856340" cy="221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a:extLst>
              <a:ext uri="{FF2B5EF4-FFF2-40B4-BE49-F238E27FC236}">
                <a16:creationId xmlns:a16="http://schemas.microsoft.com/office/drawing/2014/main" id="{DAA59B4E-E61D-FB9F-0E3E-A46AAB9A8A1A}"/>
              </a:ext>
            </a:extLst>
          </p:cNvPr>
          <p:cNvSpPr/>
          <p:nvPr/>
        </p:nvSpPr>
        <p:spPr>
          <a:xfrm>
            <a:off x="4349728" y="6090207"/>
            <a:ext cx="4465171" cy="584775"/>
          </a:xfrm>
          <a:prstGeom prst="rect">
            <a:avLst/>
          </a:prstGeom>
          <a:ln>
            <a:solidFill>
              <a:schemeClr val="bg2"/>
            </a:solidFill>
          </a:ln>
        </p:spPr>
        <p:txBody>
          <a:bodyPr wrap="square" lIns="91440" tIns="45720" rIns="91440" bIns="45720" anchor="t">
            <a:spAutoFit/>
          </a:bodyPr>
          <a:lstStyle/>
          <a:p>
            <a:pPr algn="ctr"/>
            <a:r>
              <a:rPr lang="pt-BR" sz="1600" dirty="0">
                <a:latin typeface="+mj-lt"/>
                <a:cs typeface="Times New Roman"/>
              </a:rPr>
              <a:t>Análise das contribuições e proposta de versão final de minuta </a:t>
            </a:r>
          </a:p>
        </p:txBody>
      </p:sp>
    </p:spTree>
    <p:extLst>
      <p:ext uri="{BB962C8B-B14F-4D97-AF65-F5344CB8AC3E}">
        <p14:creationId xmlns:p14="http://schemas.microsoft.com/office/powerpoint/2010/main" val="251173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additive="base">
                                        <p:cTn id="69" dur="500" fill="hold"/>
                                        <p:tgtEl>
                                          <p:spTgt spid="34"/>
                                        </p:tgtEl>
                                        <p:attrNameLst>
                                          <p:attrName>ppt_x</p:attrName>
                                        </p:attrNameLst>
                                      </p:cBhvr>
                                      <p:tavLst>
                                        <p:tav tm="0">
                                          <p:val>
                                            <p:strVal val="#ppt_x"/>
                                          </p:val>
                                        </p:tav>
                                        <p:tav tm="100000">
                                          <p:val>
                                            <p:strVal val="#ppt_x"/>
                                          </p:val>
                                        </p:tav>
                                      </p:tavLst>
                                    </p:anim>
                                    <p:anim calcmode="lin" valueType="num">
                                      <p:cBhvr additive="base">
                                        <p:cTn id="7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animBg="1"/>
      <p:bldP spid="13" grpId="0" animBg="1"/>
      <p:bldP spid="14" grpId="0" animBg="1"/>
      <p:bldP spid="15" grpId="0" animBg="1"/>
      <p:bldP spid="16" grpId="0" animBg="1"/>
      <p:bldP spid="17" grpId="0" animBg="1"/>
      <p:bldP spid="18" grpId="0" animBg="1"/>
      <p:bldP spid="6" grpId="0" animBg="1"/>
      <p:bldP spid="24" grpId="0" animBg="1"/>
      <p:bldP spid="7" grpId="0" animBg="1"/>
      <p:bldP spid="10" grpId="0" animBg="1"/>
      <p:bldP spid="21" grpId="0" animBg="1"/>
      <p:bldP spid="28" grpId="0" animBg="1"/>
      <p:bldP spid="30"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8588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tângulo 16">
            <a:extLst>
              <a:ext uri="{FF2B5EF4-FFF2-40B4-BE49-F238E27FC236}">
                <a16:creationId xmlns:a16="http://schemas.microsoft.com/office/drawing/2014/main" id="{4ED6E2B8-9CE8-4C90-88E8-23ECF5842DD7}"/>
              </a:ext>
            </a:extLst>
          </p:cNvPr>
          <p:cNvSpPr/>
          <p:nvPr/>
        </p:nvSpPr>
        <p:spPr>
          <a:xfrm>
            <a:off x="4447607" y="3244334"/>
            <a:ext cx="248786" cy="369332"/>
          </a:xfrm>
          <a:prstGeom prst="rect">
            <a:avLst/>
          </a:prstGeom>
        </p:spPr>
        <p:txBody>
          <a:bodyPr wrap="none">
            <a:spAutoFit/>
          </a:bodyPr>
          <a:lstStyle/>
          <a:p>
            <a:r>
              <a:rPr lang="pt-BR" dirty="0"/>
              <a:t> </a:t>
            </a:r>
          </a:p>
        </p:txBody>
      </p:sp>
      <p:sp>
        <p:nvSpPr>
          <p:cNvPr id="18" name="Retângulo 17">
            <a:extLst>
              <a:ext uri="{FF2B5EF4-FFF2-40B4-BE49-F238E27FC236}">
                <a16:creationId xmlns:a16="http://schemas.microsoft.com/office/drawing/2014/main" id="{9A3F541F-AD84-42BA-8736-AAC8F14BD92D}"/>
              </a:ext>
            </a:extLst>
          </p:cNvPr>
          <p:cNvSpPr/>
          <p:nvPr/>
        </p:nvSpPr>
        <p:spPr>
          <a:xfrm>
            <a:off x="4447607" y="3244334"/>
            <a:ext cx="248786" cy="369332"/>
          </a:xfrm>
          <a:prstGeom prst="rect">
            <a:avLst/>
          </a:prstGeom>
        </p:spPr>
        <p:txBody>
          <a:bodyPr wrap="none">
            <a:spAutoFit/>
          </a:bodyPr>
          <a:lstStyle/>
          <a:p>
            <a:r>
              <a:rPr lang="pt-BR" dirty="0"/>
              <a:t> </a:t>
            </a:r>
          </a:p>
        </p:txBody>
      </p: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64640" y="0"/>
            <a:ext cx="1319873" cy="656263"/>
          </a:xfrm>
          <a:prstGeom prst="rect">
            <a:avLst/>
          </a:prstGeom>
          <a:noFill/>
          <a:ln>
            <a:noFill/>
          </a:ln>
        </p:spPr>
      </p:pic>
      <p:sp>
        <p:nvSpPr>
          <p:cNvPr id="6" name="CaixaDeTexto 5">
            <a:extLst>
              <a:ext uri="{FF2B5EF4-FFF2-40B4-BE49-F238E27FC236}">
                <a16:creationId xmlns:a16="http://schemas.microsoft.com/office/drawing/2014/main" id="{8563FAEB-1270-37FC-FCF5-6885494313EF}"/>
              </a:ext>
            </a:extLst>
          </p:cNvPr>
          <p:cNvSpPr txBox="1"/>
          <p:nvPr/>
        </p:nvSpPr>
        <p:spPr>
          <a:xfrm>
            <a:off x="805447" y="-41138"/>
            <a:ext cx="7283074" cy="739754"/>
          </a:xfrm>
          <a:prstGeom prst="rect">
            <a:avLst/>
          </a:prstGeom>
          <a:noFill/>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Marco Regulatório do Rio Jardim</a:t>
            </a:r>
          </a:p>
        </p:txBody>
      </p:sp>
      <p:pic>
        <p:nvPicPr>
          <p:cNvPr id="7" name="Imagem 6" descr="Marco Regulatório das Organizações da Sociedade Civil é sancionado — Casa  Civil">
            <a:extLst>
              <a:ext uri="{FF2B5EF4-FFF2-40B4-BE49-F238E27FC236}">
                <a16:creationId xmlns:a16="http://schemas.microsoft.com/office/drawing/2014/main" id="{935D4D77-D16B-F960-4025-C4C4825476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1551" y="2303060"/>
            <a:ext cx="2863025" cy="1882547"/>
          </a:xfrm>
          <a:prstGeom prst="rect">
            <a:avLst/>
          </a:prstGeom>
        </p:spPr>
      </p:pic>
      <p:sp>
        <p:nvSpPr>
          <p:cNvPr id="8" name="CaixaDeTexto 7">
            <a:extLst>
              <a:ext uri="{FF2B5EF4-FFF2-40B4-BE49-F238E27FC236}">
                <a16:creationId xmlns:a16="http://schemas.microsoft.com/office/drawing/2014/main" id="{9F3D8708-33BE-1653-BA41-9B9E94369184}"/>
              </a:ext>
            </a:extLst>
          </p:cNvPr>
          <p:cNvSpPr txBox="1"/>
          <p:nvPr/>
        </p:nvSpPr>
        <p:spPr>
          <a:xfrm>
            <a:off x="548570" y="1584549"/>
            <a:ext cx="4544638" cy="45427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spcAft>
                <a:spcPts val="600"/>
              </a:spcAft>
            </a:pPr>
            <a:r>
              <a:rPr lang="pt-BR" sz="2000" i="1" dirty="0">
                <a:latin typeface="Calibri"/>
                <a:cs typeface="Calibri"/>
              </a:rPr>
              <a:t>Conjunto de regras gerais, definidas e implementadas após discussões com usuários, comitês e órgãos ambientais da bacia, para orientar eventuais restrições em períodos de escassez hídrica, garantindo o atendimento aos usos múltiplos pelo maior tempo possível.</a:t>
            </a:r>
          </a:p>
          <a:p>
            <a:pPr algn="ctr">
              <a:lnSpc>
                <a:spcPct val="90000"/>
              </a:lnSpc>
              <a:spcBef>
                <a:spcPts val="1000"/>
              </a:spcBef>
              <a:spcAft>
                <a:spcPts val="600"/>
              </a:spcAft>
            </a:pPr>
            <a:endParaRPr lang="pt-BR" sz="2000" dirty="0">
              <a:latin typeface="Calibri"/>
              <a:cs typeface="Calibri"/>
            </a:endParaRPr>
          </a:p>
          <a:p>
            <a:pPr algn="ctr">
              <a:lnSpc>
                <a:spcPct val="90000"/>
              </a:lnSpc>
              <a:spcBef>
                <a:spcPts val="1000"/>
              </a:spcBef>
              <a:spcAft>
                <a:spcPts val="600"/>
              </a:spcAft>
            </a:pPr>
            <a:r>
              <a:rPr lang="pt-BR" sz="2000" i="1" dirty="0">
                <a:latin typeface="Calibri"/>
                <a:cs typeface="Calibri"/>
              </a:rPr>
              <a:t>Cria um ambiente de </a:t>
            </a:r>
            <a:r>
              <a:rPr lang="pt-BR" sz="2000" b="1" i="1" dirty="0">
                <a:latin typeface="Calibri"/>
                <a:cs typeface="Calibri"/>
              </a:rPr>
              <a:t>conciliação</a:t>
            </a:r>
            <a:r>
              <a:rPr lang="pt-BR" sz="2000" i="1" dirty="0">
                <a:latin typeface="Calibri"/>
                <a:cs typeface="Calibri"/>
              </a:rPr>
              <a:t> entre as necessidades dos usos e dos usuários de recursos hídricos. </a:t>
            </a:r>
            <a:endParaRPr lang="en-US" sz="2000" dirty="0">
              <a:latin typeface="Calibri"/>
              <a:cs typeface="Calibri"/>
            </a:endParaRPr>
          </a:p>
          <a:p>
            <a:pPr algn="ctr">
              <a:lnSpc>
                <a:spcPct val="90000"/>
              </a:lnSpc>
              <a:spcBef>
                <a:spcPts val="1000"/>
              </a:spcBef>
              <a:spcAft>
                <a:spcPts val="600"/>
              </a:spcAft>
            </a:pPr>
            <a:endParaRPr lang="pt-BR" sz="2800" i="1" dirty="0">
              <a:latin typeface="Calibri"/>
              <a:cs typeface="Calibri"/>
            </a:endParaRPr>
          </a:p>
          <a:p>
            <a:pPr algn="ctr"/>
            <a:endParaRPr lang="pt-BR" sz="2100" dirty="0">
              <a:solidFill>
                <a:srgbClr val="FF0000"/>
              </a:solidFill>
            </a:endParaRPr>
          </a:p>
        </p:txBody>
      </p:sp>
    </p:spTree>
    <p:extLst>
      <p:ext uri="{BB962C8B-B14F-4D97-AF65-F5344CB8AC3E}">
        <p14:creationId xmlns:p14="http://schemas.microsoft.com/office/powerpoint/2010/main" val="2579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8588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tângulo 16">
            <a:extLst>
              <a:ext uri="{FF2B5EF4-FFF2-40B4-BE49-F238E27FC236}">
                <a16:creationId xmlns:a16="http://schemas.microsoft.com/office/drawing/2014/main" id="{4ED6E2B8-9CE8-4C90-88E8-23ECF5842DD7}"/>
              </a:ext>
            </a:extLst>
          </p:cNvPr>
          <p:cNvSpPr/>
          <p:nvPr/>
        </p:nvSpPr>
        <p:spPr>
          <a:xfrm>
            <a:off x="4447607" y="3244334"/>
            <a:ext cx="248786" cy="369332"/>
          </a:xfrm>
          <a:prstGeom prst="rect">
            <a:avLst/>
          </a:prstGeom>
        </p:spPr>
        <p:txBody>
          <a:bodyPr wrap="none">
            <a:spAutoFit/>
          </a:bodyPr>
          <a:lstStyle/>
          <a:p>
            <a:r>
              <a:rPr lang="pt-BR" dirty="0"/>
              <a:t> </a:t>
            </a:r>
          </a:p>
        </p:txBody>
      </p:sp>
      <p:sp>
        <p:nvSpPr>
          <p:cNvPr id="18" name="Retângulo 17">
            <a:extLst>
              <a:ext uri="{FF2B5EF4-FFF2-40B4-BE49-F238E27FC236}">
                <a16:creationId xmlns:a16="http://schemas.microsoft.com/office/drawing/2014/main" id="{9A3F541F-AD84-42BA-8736-AAC8F14BD92D}"/>
              </a:ext>
            </a:extLst>
          </p:cNvPr>
          <p:cNvSpPr/>
          <p:nvPr/>
        </p:nvSpPr>
        <p:spPr>
          <a:xfrm>
            <a:off x="4447607" y="3244334"/>
            <a:ext cx="248786" cy="369332"/>
          </a:xfrm>
          <a:prstGeom prst="rect">
            <a:avLst/>
          </a:prstGeom>
        </p:spPr>
        <p:txBody>
          <a:bodyPr wrap="none">
            <a:spAutoFit/>
          </a:bodyPr>
          <a:lstStyle/>
          <a:p>
            <a:r>
              <a:rPr lang="pt-BR" dirty="0"/>
              <a:t> </a:t>
            </a:r>
          </a:p>
        </p:txBody>
      </p: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64640" y="0"/>
            <a:ext cx="1319873" cy="656263"/>
          </a:xfrm>
          <a:prstGeom prst="rect">
            <a:avLst/>
          </a:prstGeom>
          <a:noFill/>
          <a:ln>
            <a:noFill/>
          </a:ln>
        </p:spPr>
      </p:pic>
      <p:pic>
        <p:nvPicPr>
          <p:cNvPr id="2" name="Imagem 1">
            <a:extLst>
              <a:ext uri="{FF2B5EF4-FFF2-40B4-BE49-F238E27FC236}">
                <a16:creationId xmlns:a16="http://schemas.microsoft.com/office/drawing/2014/main" id="{4ADFA890-3B7F-5A9A-F65E-9CF52BF633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5555" y="4426484"/>
            <a:ext cx="1600342" cy="1555939"/>
          </a:xfrm>
          <a:prstGeom prst="rect">
            <a:avLst/>
          </a:prstGeom>
        </p:spPr>
      </p:pic>
      <p:pic>
        <p:nvPicPr>
          <p:cNvPr id="3" name="Imagem 2">
            <a:extLst>
              <a:ext uri="{FF2B5EF4-FFF2-40B4-BE49-F238E27FC236}">
                <a16:creationId xmlns:a16="http://schemas.microsoft.com/office/drawing/2014/main" id="{6314BA25-3D53-9761-3AFB-5D413C67F4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0011" y="5079409"/>
            <a:ext cx="1588435" cy="1544034"/>
          </a:xfrm>
          <a:prstGeom prst="rect">
            <a:avLst/>
          </a:prstGeom>
        </p:spPr>
      </p:pic>
      <p:sp>
        <p:nvSpPr>
          <p:cNvPr id="6" name="CaixaDeTexto 5">
            <a:extLst>
              <a:ext uri="{FF2B5EF4-FFF2-40B4-BE49-F238E27FC236}">
                <a16:creationId xmlns:a16="http://schemas.microsoft.com/office/drawing/2014/main" id="{8563FAEB-1270-37FC-FCF5-6885494313EF}"/>
              </a:ext>
            </a:extLst>
          </p:cNvPr>
          <p:cNvSpPr txBox="1"/>
          <p:nvPr/>
        </p:nvSpPr>
        <p:spPr>
          <a:xfrm>
            <a:off x="805447" y="-41138"/>
            <a:ext cx="7283074" cy="739754"/>
          </a:xfrm>
          <a:prstGeom prst="rect">
            <a:avLst/>
          </a:prstGeom>
          <a:noFill/>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Marco Regulatório do Rio Jardim</a:t>
            </a:r>
          </a:p>
        </p:txBody>
      </p:sp>
      <p:sp>
        <p:nvSpPr>
          <p:cNvPr id="8" name="CaixaDeTexto 7">
            <a:extLst>
              <a:ext uri="{FF2B5EF4-FFF2-40B4-BE49-F238E27FC236}">
                <a16:creationId xmlns:a16="http://schemas.microsoft.com/office/drawing/2014/main" id="{9F3D8708-33BE-1653-BA41-9B9E94369184}"/>
              </a:ext>
            </a:extLst>
          </p:cNvPr>
          <p:cNvSpPr txBox="1"/>
          <p:nvPr/>
        </p:nvSpPr>
        <p:spPr>
          <a:xfrm>
            <a:off x="292538" y="923754"/>
            <a:ext cx="8558923" cy="33075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spcAft>
                <a:spcPts val="600"/>
              </a:spcAft>
            </a:pPr>
            <a:r>
              <a:rPr lang="pt-BR" sz="1800" i="1" dirty="0">
                <a:latin typeface="Calibri"/>
                <a:cs typeface="Calibri"/>
              </a:rPr>
              <a:t>O estabelecimento de um marco regulatório deve orientar-se pelos fundamentos da Política Nacional de Recursos Hídricos.</a:t>
            </a:r>
          </a:p>
          <a:p>
            <a:pPr algn="ctr">
              <a:lnSpc>
                <a:spcPct val="90000"/>
              </a:lnSpc>
              <a:spcBef>
                <a:spcPts val="1000"/>
              </a:spcBef>
              <a:spcAft>
                <a:spcPts val="600"/>
              </a:spcAft>
            </a:pPr>
            <a:endParaRPr lang="pt-BR" sz="1800" i="1" dirty="0">
              <a:latin typeface="Calibri"/>
              <a:cs typeface="Calibri"/>
            </a:endParaRPr>
          </a:p>
          <a:p>
            <a:pPr marL="285750" indent="-285750" algn="ctr">
              <a:lnSpc>
                <a:spcPct val="90000"/>
              </a:lnSpc>
              <a:spcBef>
                <a:spcPts val="1000"/>
              </a:spcBef>
              <a:spcAft>
                <a:spcPts val="600"/>
              </a:spcAft>
              <a:buFont typeface="Arial" panose="020B0604020202020204" pitchFamily="34" charset="0"/>
              <a:buChar char="•"/>
            </a:pPr>
            <a:r>
              <a:rPr lang="pt-BR" sz="1800" i="1" dirty="0">
                <a:latin typeface="Calibri"/>
                <a:cs typeface="Calibri"/>
              </a:rPr>
              <a:t>Abordar condições de usos que permitam priorizar o consumo humano e a dessedentação de animais em situações de escassez hídrica. </a:t>
            </a:r>
          </a:p>
          <a:p>
            <a:pPr marL="285750" indent="-285750" algn="ctr">
              <a:lnSpc>
                <a:spcPct val="90000"/>
              </a:lnSpc>
              <a:spcBef>
                <a:spcPts val="1000"/>
              </a:spcBef>
              <a:spcAft>
                <a:spcPts val="600"/>
              </a:spcAft>
              <a:buFont typeface="Arial" panose="020B0604020202020204" pitchFamily="34" charset="0"/>
              <a:buChar char="•"/>
            </a:pPr>
            <a:r>
              <a:rPr lang="pt-BR" sz="1800" i="1" dirty="0">
                <a:latin typeface="Calibri"/>
                <a:cs typeface="Calibri"/>
              </a:rPr>
              <a:t>Garantir os usos múltiplos.</a:t>
            </a:r>
          </a:p>
          <a:p>
            <a:pPr marL="285750" indent="-285750" algn="ctr">
              <a:lnSpc>
                <a:spcPct val="90000"/>
              </a:lnSpc>
              <a:spcBef>
                <a:spcPts val="1000"/>
              </a:spcBef>
              <a:spcAft>
                <a:spcPts val="600"/>
              </a:spcAft>
              <a:buFont typeface="Arial" panose="020B0604020202020204" pitchFamily="34" charset="0"/>
              <a:buChar char="•"/>
            </a:pPr>
            <a:r>
              <a:rPr lang="pt-BR" sz="1800" i="1" dirty="0">
                <a:latin typeface="Calibri"/>
                <a:cs typeface="Calibri"/>
              </a:rPr>
              <a:t>Ser construído de forma participativa envolvendo os agentes diretamente afetados pelo uso das águas naquele sistema hídrico.</a:t>
            </a:r>
          </a:p>
          <a:p>
            <a:pPr algn="ctr"/>
            <a:endParaRPr lang="pt-BR" sz="2100" dirty="0">
              <a:solidFill>
                <a:srgbClr val="FF0000"/>
              </a:solidFill>
            </a:endParaRPr>
          </a:p>
        </p:txBody>
      </p:sp>
    </p:spTree>
    <p:extLst>
      <p:ext uri="{BB962C8B-B14F-4D97-AF65-F5344CB8AC3E}">
        <p14:creationId xmlns:p14="http://schemas.microsoft.com/office/powerpoint/2010/main" val="71698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2482122" y="-138575"/>
            <a:ext cx="4587812"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Minuta da Resolução</a:t>
            </a:r>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457200" y="3767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 name="Retângulo 1">
            <a:extLst>
              <a:ext uri="{FF2B5EF4-FFF2-40B4-BE49-F238E27FC236}">
                <a16:creationId xmlns:a16="http://schemas.microsoft.com/office/drawing/2014/main" id="{45FC32BC-F2C7-4166-8623-44EAB15A5121}"/>
              </a:ext>
            </a:extLst>
          </p:cNvPr>
          <p:cNvSpPr/>
          <p:nvPr/>
        </p:nvSpPr>
        <p:spPr>
          <a:xfrm>
            <a:off x="4776028" y="1845284"/>
            <a:ext cx="3492090" cy="3477875"/>
          </a:xfrm>
          <a:prstGeom prst="rect">
            <a:avLst/>
          </a:prstGeom>
        </p:spPr>
        <p:txBody>
          <a:bodyPr wrap="square" lIns="91440" tIns="45720" rIns="91440" bIns="45720" anchor="t">
            <a:spAutoFit/>
          </a:bodyPr>
          <a:lstStyle/>
          <a:p>
            <a:pPr algn="just"/>
            <a:r>
              <a:rPr lang="pt-BR" sz="2200" dirty="0"/>
              <a:t>Dispõe sobre o Marco Regulatório da bacia hidrográfica </a:t>
            </a:r>
            <a:r>
              <a:rPr lang="pt-BR" sz="2200" dirty="0">
                <a:solidFill>
                  <a:schemeClr val="tx1"/>
                </a:solidFill>
              </a:rPr>
              <a:t>do rio Jardim</a:t>
            </a:r>
            <a:r>
              <a:rPr lang="pt-BR" sz="2200" dirty="0"/>
              <a:t>.</a:t>
            </a:r>
          </a:p>
          <a:p>
            <a:pPr algn="just"/>
            <a:r>
              <a:rPr lang="pt-BR" sz="2200" dirty="0"/>
              <a:t>     </a:t>
            </a:r>
            <a:br>
              <a:rPr lang="pt-BR" sz="2200" dirty="0"/>
            </a:br>
            <a:r>
              <a:rPr lang="pt-BR" sz="2200" dirty="0"/>
              <a:t>Art. 1º Definir o Marco Regulatório da Bacia Hidrográfica do Rio Jardim, aplicado a todos os usuários de recursos hídricos da bacia.</a:t>
            </a:r>
          </a:p>
        </p:txBody>
      </p:sp>
      <p:pic>
        <p:nvPicPr>
          <p:cNvPr id="11" name="Picture 2" descr="Mapa&#10;&#10;Descrição gerada automaticamente">
            <a:extLst>
              <a:ext uri="{FF2B5EF4-FFF2-40B4-BE49-F238E27FC236}">
                <a16:creationId xmlns:a16="http://schemas.microsoft.com/office/drawing/2014/main" id="{B6A5ABC2-EEAA-111E-A9E3-F56F72379B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1188986" y="1963912"/>
            <a:ext cx="2586272" cy="343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25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1244976" y="-59233"/>
            <a:ext cx="6583591"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Comissão de acompanhamento</a:t>
            </a:r>
          </a:p>
        </p:txBody>
      </p:sp>
      <p:sp>
        <p:nvSpPr>
          <p:cNvPr id="3" name="Título 2">
            <a:extLst>
              <a:ext uri="{FF2B5EF4-FFF2-40B4-BE49-F238E27FC236}">
                <a16:creationId xmlns:a16="http://schemas.microsoft.com/office/drawing/2014/main" id="{0242D6A8-A51F-4AD6-8505-CFB539A7D829}"/>
              </a:ext>
            </a:extLst>
          </p:cNvPr>
          <p:cNvSpPr>
            <a:spLocks noGrp="1"/>
          </p:cNvSpPr>
          <p:nvPr>
            <p:ph type="title"/>
          </p:nvPr>
        </p:nvSpPr>
        <p:spPr>
          <a:xfrm>
            <a:off x="373856" y="1024129"/>
            <a:ext cx="8324869" cy="5374146"/>
          </a:xfrm>
          <a:noFill/>
          <a:ln>
            <a:noFill/>
          </a:ln>
        </p:spPr>
        <p:txBody>
          <a:bodyPr spcFirstLastPara="1" wrap="square" lIns="91425" tIns="45700" rIns="91425" bIns="45700" anchor="t" anchorCtr="0"/>
          <a:lstStyle/>
          <a:p>
            <a:r>
              <a:rPr lang="pt-BR" sz="2200" b="0" dirty="0">
                <a:latin typeface="+mn-lt"/>
              </a:rPr>
              <a:t>Art. 2º Fica instituída a comissão de acompanhamento </a:t>
            </a:r>
            <a:br>
              <a:rPr lang="pt-BR" sz="2200" b="0" dirty="0">
                <a:latin typeface="+mn-lt"/>
              </a:rPr>
            </a:br>
            <a:br>
              <a:rPr lang="pt-BR" sz="2200" b="0" dirty="0">
                <a:latin typeface="+mn-lt"/>
              </a:rPr>
            </a:br>
            <a:r>
              <a:rPr lang="pt-BR" sz="2200" b="0" dirty="0">
                <a:latin typeface="+mn-lt"/>
              </a:rPr>
              <a:t>	</a:t>
            </a:r>
            <a:r>
              <a:rPr lang="pt-BR" sz="2200" b="0" dirty="0">
                <a:solidFill>
                  <a:srgbClr val="0070C0"/>
                </a:solidFill>
                <a:latin typeface="+mn-lt"/>
              </a:rPr>
              <a:t>Quem compõe a comissão?</a:t>
            </a:r>
            <a:br>
              <a:rPr lang="pt-BR" sz="2200" b="0" dirty="0">
                <a:latin typeface="+mn-lt"/>
              </a:rPr>
            </a:br>
            <a:r>
              <a:rPr lang="pt-BR" sz="2200" b="0" dirty="0">
                <a:latin typeface="+mn-lt"/>
              </a:rPr>
              <a:t>- Representantes dos produtores rurais;</a:t>
            </a:r>
            <a:br>
              <a:rPr lang="pt-BR" sz="2200" b="0" dirty="0">
                <a:latin typeface="+mn-lt"/>
              </a:rPr>
            </a:br>
            <a:r>
              <a:rPr lang="pt-BR" sz="2200" b="0" dirty="0">
                <a:latin typeface="+mn-lt"/>
              </a:rPr>
              <a:t>- Representantes da Empresa de Assistência Técnica e Extensão Rural do Distrito Federal - Emater/DF </a:t>
            </a:r>
            <a:br>
              <a:rPr lang="pt-BR" sz="2200" b="0" dirty="0">
                <a:latin typeface="+mn-lt"/>
              </a:rPr>
            </a:br>
            <a:br>
              <a:rPr lang="pt-BR" sz="2200" b="0" dirty="0">
                <a:latin typeface="+mn-lt"/>
              </a:rPr>
            </a:br>
            <a:r>
              <a:rPr lang="pt-BR" sz="2200" b="0" dirty="0">
                <a:latin typeface="+mn-lt"/>
              </a:rPr>
              <a:t>	</a:t>
            </a:r>
            <a:r>
              <a:rPr lang="pt-BR" sz="2200" b="0" dirty="0">
                <a:solidFill>
                  <a:srgbClr val="0070C0"/>
                </a:solidFill>
                <a:latin typeface="+mn-lt"/>
              </a:rPr>
              <a:t>Quem coordena a comissão?</a:t>
            </a:r>
            <a:br>
              <a:rPr lang="pt-BR" sz="2200" b="0" dirty="0">
                <a:latin typeface="+mn-lt"/>
              </a:rPr>
            </a:br>
            <a:r>
              <a:rPr lang="pt-BR" sz="2200" b="0" dirty="0">
                <a:latin typeface="+mn-lt"/>
              </a:rPr>
              <a:t>- Representante do Comitê de Bacia Hidrográfica do Rio Preto.</a:t>
            </a:r>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457200" y="3767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pic>
        <p:nvPicPr>
          <p:cNvPr id="2" name="Imagem 1">
            <a:extLst>
              <a:ext uri="{FF2B5EF4-FFF2-40B4-BE49-F238E27FC236}">
                <a16:creationId xmlns:a16="http://schemas.microsoft.com/office/drawing/2014/main" id="{97F782E5-CECC-D8AF-E303-B69FF8424F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00"/>
          <a:stretch/>
        </p:blipFill>
        <p:spPr>
          <a:xfrm>
            <a:off x="6094830" y="4421753"/>
            <a:ext cx="2855330" cy="2192370"/>
          </a:xfrm>
          <a:prstGeom prst="rect">
            <a:avLst/>
          </a:prstGeom>
        </p:spPr>
      </p:pic>
      <p:sp>
        <p:nvSpPr>
          <p:cNvPr id="4" name="CaixaDeTexto 3">
            <a:extLst>
              <a:ext uri="{FF2B5EF4-FFF2-40B4-BE49-F238E27FC236}">
                <a16:creationId xmlns:a16="http://schemas.microsoft.com/office/drawing/2014/main" id="{0E0F5C8E-B60D-14CB-4B9B-BBEA9E729859}"/>
              </a:ext>
            </a:extLst>
          </p:cNvPr>
          <p:cNvSpPr txBox="1"/>
          <p:nvPr/>
        </p:nvSpPr>
        <p:spPr>
          <a:xfrm>
            <a:off x="370805" y="4986512"/>
            <a:ext cx="5472590" cy="1138773"/>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700" dirty="0">
                <a:solidFill>
                  <a:schemeClr val="bg2"/>
                </a:solidFill>
                <a:latin typeface="Tahoma"/>
                <a:ea typeface="Tahoma"/>
                <a:cs typeface="Tahoma"/>
              </a:rPr>
              <a:t>Compete aos Comitês de Bacia Hidrográfica arbitrar, em primeira instância administrativa, os conflitos relacionados aos recursos hídricos. </a:t>
            </a:r>
          </a:p>
          <a:p>
            <a:pPr algn="just"/>
            <a:r>
              <a:rPr lang="en-US" sz="1700" dirty="0">
                <a:solidFill>
                  <a:schemeClr val="bg2"/>
                </a:solidFill>
                <a:latin typeface="Tahoma"/>
                <a:ea typeface="Tahoma"/>
                <a:cs typeface="Tahoma"/>
              </a:rPr>
              <a:t>(art. 35 da Lei n. 2.725/2001).</a:t>
            </a:r>
          </a:p>
        </p:txBody>
      </p:sp>
    </p:spTree>
    <p:extLst>
      <p:ext uri="{BB962C8B-B14F-4D97-AF65-F5344CB8AC3E}">
        <p14:creationId xmlns:p14="http://schemas.microsoft.com/office/powerpoint/2010/main" val="101403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a:cxnSpLocks/>
          </p:cNvCxnSpPr>
          <p:nvPr/>
        </p:nvCxnSpPr>
        <p:spPr>
          <a:xfrm>
            <a:off x="0" y="73271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oogle Shape;91;p14">
            <a:extLst>
              <a:ext uri="{FF2B5EF4-FFF2-40B4-BE49-F238E27FC236}">
                <a16:creationId xmlns:a16="http://schemas.microsoft.com/office/drawing/2014/main" id="{259D72CC-A09A-4249-BC2C-8566CA5596F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24127" y="56926"/>
            <a:ext cx="1319873" cy="656263"/>
          </a:xfrm>
          <a:prstGeom prst="rect">
            <a:avLst/>
          </a:prstGeom>
          <a:noFill/>
          <a:ln>
            <a:noFill/>
          </a:ln>
        </p:spPr>
      </p:pic>
      <p:sp>
        <p:nvSpPr>
          <p:cNvPr id="12" name="Retângulo 11">
            <a:extLst>
              <a:ext uri="{FF2B5EF4-FFF2-40B4-BE49-F238E27FC236}">
                <a16:creationId xmlns:a16="http://schemas.microsoft.com/office/drawing/2014/main" id="{064440C4-3425-46FB-8BFF-03CF2823852A}"/>
              </a:ext>
            </a:extLst>
          </p:cNvPr>
          <p:cNvSpPr/>
          <p:nvPr/>
        </p:nvSpPr>
        <p:spPr>
          <a:xfrm>
            <a:off x="1137820" y="-59233"/>
            <a:ext cx="6476435" cy="739754"/>
          </a:xfrm>
          <a:prstGeom prst="rect">
            <a:avLst/>
          </a:prstGeom>
        </p:spPr>
        <p:txBody>
          <a:bodyPr wrap="square" lIns="91440" tIns="45720" rIns="91440" bIns="45720" anchor="t">
            <a:spAutoFit/>
          </a:bodyPr>
          <a:lstStyle/>
          <a:p>
            <a:pPr algn="just">
              <a:lnSpc>
                <a:spcPct val="150000"/>
              </a:lnSpc>
              <a:spcBef>
                <a:spcPts val="600"/>
              </a:spcBef>
              <a:spcAft>
                <a:spcPts val="600"/>
              </a:spcAft>
            </a:pPr>
            <a:r>
              <a:rPr lang="pt-BR" sz="3200" b="1" dirty="0">
                <a:solidFill>
                  <a:srgbClr val="0070C0"/>
                </a:solidFill>
              </a:rPr>
              <a:t>Comissão de Acompanhamento</a:t>
            </a:r>
          </a:p>
        </p:txBody>
      </p:sp>
      <p:sp>
        <p:nvSpPr>
          <p:cNvPr id="3" name="Título 2">
            <a:extLst>
              <a:ext uri="{FF2B5EF4-FFF2-40B4-BE49-F238E27FC236}">
                <a16:creationId xmlns:a16="http://schemas.microsoft.com/office/drawing/2014/main" id="{0242D6A8-A51F-4AD6-8505-CFB539A7D829}"/>
              </a:ext>
            </a:extLst>
          </p:cNvPr>
          <p:cNvSpPr>
            <a:spLocks noGrp="1"/>
          </p:cNvSpPr>
          <p:nvPr>
            <p:ph type="title"/>
          </p:nvPr>
        </p:nvSpPr>
        <p:spPr>
          <a:xfrm>
            <a:off x="363894" y="921439"/>
            <a:ext cx="8324869" cy="5321473"/>
          </a:xfrm>
          <a:noFill/>
          <a:ln>
            <a:noFill/>
          </a:ln>
        </p:spPr>
        <p:txBody>
          <a:bodyPr spcFirstLastPara="1" wrap="square" lIns="91425" tIns="45700" rIns="91425" bIns="45700" anchor="t" anchorCtr="0"/>
          <a:lstStyle/>
          <a:p>
            <a:r>
              <a:rPr lang="pt-BR" sz="2100" b="0" dirty="0">
                <a:latin typeface="+mn-lt"/>
              </a:rPr>
              <a:t>Art. 2º Fica instituída a Comissão de Acompanhamento da Bacia Hidrográfica do Rio Jardim:</a:t>
            </a:r>
            <a:br>
              <a:rPr lang="pt-BR" sz="2100" b="0" dirty="0">
                <a:latin typeface="+mn-lt"/>
              </a:rPr>
            </a:br>
            <a:br>
              <a:rPr lang="pt-BR" sz="2100" b="0" dirty="0">
                <a:latin typeface="+mn-lt"/>
              </a:rPr>
            </a:br>
            <a:r>
              <a:rPr lang="pt-BR" sz="2100" b="0" dirty="0">
                <a:latin typeface="+mn-lt"/>
              </a:rPr>
              <a:t>	</a:t>
            </a:r>
            <a:r>
              <a:rPr lang="pt-BR" sz="1800" b="0" dirty="0">
                <a:solidFill>
                  <a:srgbClr val="0070C0"/>
                </a:solidFill>
                <a:latin typeface="+mn-lt"/>
              </a:rPr>
              <a:t>Quais as atribuições da Comissão?</a:t>
            </a:r>
            <a:br>
              <a:rPr lang="pt-BR" sz="2100" b="0" dirty="0">
                <a:latin typeface="+mn-lt"/>
              </a:rPr>
            </a:br>
            <a:br>
              <a:rPr lang="pt-BR" sz="2100" b="0" dirty="0">
                <a:latin typeface="+mn-lt"/>
              </a:rPr>
            </a:br>
            <a:br>
              <a:rPr lang="pt-BR" sz="2400" b="0" dirty="0">
                <a:latin typeface="+mn-lt"/>
              </a:rPr>
            </a:br>
            <a:endParaRPr lang="pt-BR" sz="2400" b="0" dirty="0">
              <a:latin typeface="+mn-lt"/>
            </a:endParaRPr>
          </a:p>
        </p:txBody>
      </p:sp>
      <p:sp>
        <p:nvSpPr>
          <p:cNvPr id="6" name="Rectangle 1">
            <a:extLst>
              <a:ext uri="{FF2B5EF4-FFF2-40B4-BE49-F238E27FC236}">
                <a16:creationId xmlns:a16="http://schemas.microsoft.com/office/drawing/2014/main" id="{0E7B5E61-D671-465C-8220-F8C776C1F60F}"/>
              </a:ext>
            </a:extLst>
          </p:cNvPr>
          <p:cNvSpPr>
            <a:spLocks noChangeArrowheads="1"/>
          </p:cNvSpPr>
          <p:nvPr/>
        </p:nvSpPr>
        <p:spPr bwMode="auto">
          <a:xfrm>
            <a:off x="457200" y="3767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Calibri" panose="020F050202020403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 name="Elipse 1">
            <a:extLst>
              <a:ext uri="{FF2B5EF4-FFF2-40B4-BE49-F238E27FC236}">
                <a16:creationId xmlns:a16="http://schemas.microsoft.com/office/drawing/2014/main" id="{07A4981A-962C-3C31-945A-E01A00A3350E}"/>
              </a:ext>
            </a:extLst>
          </p:cNvPr>
          <p:cNvSpPr/>
          <p:nvPr/>
        </p:nvSpPr>
        <p:spPr>
          <a:xfrm>
            <a:off x="405681" y="2585179"/>
            <a:ext cx="2215573" cy="8438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1600" dirty="0"/>
              <a:t>Mobilizar os usuários </a:t>
            </a:r>
            <a:endParaRPr lang="pt-BR" sz="1600" dirty="0">
              <a:cs typeface="Arial"/>
            </a:endParaRPr>
          </a:p>
        </p:txBody>
      </p:sp>
      <p:sp>
        <p:nvSpPr>
          <p:cNvPr id="4" name="Elipse 3">
            <a:extLst>
              <a:ext uri="{FF2B5EF4-FFF2-40B4-BE49-F238E27FC236}">
                <a16:creationId xmlns:a16="http://schemas.microsoft.com/office/drawing/2014/main" id="{825D9210-78AA-9784-5897-A233D4BC3B35}"/>
              </a:ext>
            </a:extLst>
          </p:cNvPr>
          <p:cNvSpPr/>
          <p:nvPr/>
        </p:nvSpPr>
        <p:spPr>
          <a:xfrm>
            <a:off x="3438766" y="2563908"/>
            <a:ext cx="2274819" cy="8438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1600" dirty="0"/>
              <a:t>Realizar reuniões para os plantios</a:t>
            </a:r>
            <a:endParaRPr lang="pt-BR" sz="1600" dirty="0">
              <a:cs typeface="Arial"/>
            </a:endParaRPr>
          </a:p>
        </p:txBody>
      </p:sp>
      <p:sp>
        <p:nvSpPr>
          <p:cNvPr id="7" name="Elipse 6">
            <a:extLst>
              <a:ext uri="{FF2B5EF4-FFF2-40B4-BE49-F238E27FC236}">
                <a16:creationId xmlns:a16="http://schemas.microsoft.com/office/drawing/2014/main" id="{83FC1508-EFD9-E6C1-AE00-D63255401021}"/>
              </a:ext>
            </a:extLst>
          </p:cNvPr>
          <p:cNvSpPr/>
          <p:nvPr/>
        </p:nvSpPr>
        <p:spPr>
          <a:xfrm>
            <a:off x="516988" y="5355248"/>
            <a:ext cx="2092069" cy="9883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1600" dirty="0"/>
              <a:t>Propor ajustes nos Termos de Alocação</a:t>
            </a:r>
            <a:endParaRPr lang="pt-BR" sz="1600" dirty="0">
              <a:cs typeface="Arial"/>
            </a:endParaRPr>
          </a:p>
        </p:txBody>
      </p:sp>
      <p:sp>
        <p:nvSpPr>
          <p:cNvPr id="8" name="Elipse 7">
            <a:extLst>
              <a:ext uri="{FF2B5EF4-FFF2-40B4-BE49-F238E27FC236}">
                <a16:creationId xmlns:a16="http://schemas.microsoft.com/office/drawing/2014/main" id="{27B8D9E6-DA4F-6390-B813-A6F955F0CCD7}"/>
              </a:ext>
            </a:extLst>
          </p:cNvPr>
          <p:cNvSpPr/>
          <p:nvPr/>
        </p:nvSpPr>
        <p:spPr>
          <a:xfrm>
            <a:off x="6473189" y="3925840"/>
            <a:ext cx="2308717" cy="9391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Acompanhar o cumprimento dos Termos de Alocação</a:t>
            </a:r>
            <a:endParaRPr lang="pt-BR" dirty="0">
              <a:cs typeface="Arial"/>
            </a:endParaRPr>
          </a:p>
        </p:txBody>
      </p:sp>
      <p:sp>
        <p:nvSpPr>
          <p:cNvPr id="11" name="Elipse 10">
            <a:extLst>
              <a:ext uri="{FF2B5EF4-FFF2-40B4-BE49-F238E27FC236}">
                <a16:creationId xmlns:a16="http://schemas.microsoft.com/office/drawing/2014/main" id="{8743ABA7-0C52-E2F8-60EF-AECC1146941A}"/>
              </a:ext>
            </a:extLst>
          </p:cNvPr>
          <p:cNvSpPr/>
          <p:nvPr/>
        </p:nvSpPr>
        <p:spPr>
          <a:xfrm>
            <a:off x="6300422" y="2563907"/>
            <a:ext cx="2369196" cy="8438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Planejar e autorizar o plantio antecipado</a:t>
            </a:r>
            <a:endParaRPr lang="pt-BR" dirty="0">
              <a:cs typeface="Arial"/>
            </a:endParaRPr>
          </a:p>
        </p:txBody>
      </p:sp>
      <p:sp>
        <p:nvSpPr>
          <p:cNvPr id="13" name="Elipse 12">
            <a:extLst>
              <a:ext uri="{FF2B5EF4-FFF2-40B4-BE49-F238E27FC236}">
                <a16:creationId xmlns:a16="http://schemas.microsoft.com/office/drawing/2014/main" id="{D47053FC-9E85-AB99-487A-6385B4560F86}"/>
              </a:ext>
            </a:extLst>
          </p:cNvPr>
          <p:cNvSpPr/>
          <p:nvPr/>
        </p:nvSpPr>
        <p:spPr>
          <a:xfrm>
            <a:off x="3438766" y="5448822"/>
            <a:ext cx="2266467" cy="9883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Propor ações de enfrentamento do período de estiagem</a:t>
            </a:r>
          </a:p>
        </p:txBody>
      </p:sp>
      <p:sp>
        <p:nvSpPr>
          <p:cNvPr id="15" name="Elipse 14">
            <a:extLst>
              <a:ext uri="{FF2B5EF4-FFF2-40B4-BE49-F238E27FC236}">
                <a16:creationId xmlns:a16="http://schemas.microsoft.com/office/drawing/2014/main" id="{C77D3084-F283-4CAD-2C55-6CD8ADFCCCF4}"/>
              </a:ext>
            </a:extLst>
          </p:cNvPr>
          <p:cNvSpPr/>
          <p:nvPr/>
        </p:nvSpPr>
        <p:spPr>
          <a:xfrm>
            <a:off x="455237" y="3876720"/>
            <a:ext cx="2215574" cy="9883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Propor as regras de alocação negociada de água</a:t>
            </a:r>
            <a:endParaRPr lang="pt-BR" dirty="0">
              <a:cs typeface="Arial"/>
            </a:endParaRPr>
          </a:p>
        </p:txBody>
      </p:sp>
      <p:sp>
        <p:nvSpPr>
          <p:cNvPr id="16" name="Elipse 15">
            <a:extLst>
              <a:ext uri="{FF2B5EF4-FFF2-40B4-BE49-F238E27FC236}">
                <a16:creationId xmlns:a16="http://schemas.microsoft.com/office/drawing/2014/main" id="{C7D13309-479F-FE58-AED8-25EA20BEE709}"/>
              </a:ext>
            </a:extLst>
          </p:cNvPr>
          <p:cNvSpPr/>
          <p:nvPr/>
        </p:nvSpPr>
        <p:spPr>
          <a:xfrm>
            <a:off x="6310200" y="5323958"/>
            <a:ext cx="2521615" cy="107192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Acompanhar o monitoramento dos sistemas de medição</a:t>
            </a:r>
            <a:endParaRPr lang="pt-BR" dirty="0">
              <a:cs typeface="Arial"/>
            </a:endParaRPr>
          </a:p>
        </p:txBody>
      </p:sp>
      <p:sp>
        <p:nvSpPr>
          <p:cNvPr id="10" name="Elipse 9">
            <a:extLst>
              <a:ext uri="{FF2B5EF4-FFF2-40B4-BE49-F238E27FC236}">
                <a16:creationId xmlns:a16="http://schemas.microsoft.com/office/drawing/2014/main" id="{C302D808-447C-9E8A-4DC8-A1234878607E}"/>
              </a:ext>
            </a:extLst>
          </p:cNvPr>
          <p:cNvSpPr/>
          <p:nvPr/>
        </p:nvSpPr>
        <p:spPr>
          <a:xfrm>
            <a:off x="3255272" y="3908488"/>
            <a:ext cx="2633456" cy="11337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pt-BR" sz="1200" dirty="0"/>
              <a:t>Divulgar Termos de Alocação, tabelas de planejamento, boletins e comandos regulatórios da </a:t>
            </a:r>
            <a:r>
              <a:rPr lang="pt-BR" sz="1200" dirty="0" err="1"/>
              <a:t>Adasa</a:t>
            </a:r>
            <a:r>
              <a:rPr lang="pt-BR" sz="1200" dirty="0"/>
              <a:t>.</a:t>
            </a:r>
            <a:endParaRPr lang="pt-BR" sz="1200" dirty="0">
              <a:cs typeface="Arial"/>
            </a:endParaRPr>
          </a:p>
        </p:txBody>
      </p:sp>
    </p:spTree>
    <p:extLst>
      <p:ext uri="{BB962C8B-B14F-4D97-AF65-F5344CB8AC3E}">
        <p14:creationId xmlns:p14="http://schemas.microsoft.com/office/powerpoint/2010/main" val="2480209475"/>
      </p:ext>
    </p:extLst>
  </p:cSld>
  <p:clrMapOvr>
    <a:masterClrMapping/>
  </p:clrMapOvr>
</p:sld>
</file>

<file path=ppt/theme/theme1.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971089b-96e0-4e39-84f7-9d9cabd416ea" xsi:nil="true"/>
    <lcf76f155ced4ddcb4097134ff3c332f xmlns="42cecc66-0aff-413d-bb1e-8a560f970f4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3BB5EDA0533E842A981C9E34135F75B" ma:contentTypeVersion="18" ma:contentTypeDescription="Crie um novo documento." ma:contentTypeScope="" ma:versionID="bb97b1391707863ea1fbe692791721dd">
  <xsd:schema xmlns:xsd="http://www.w3.org/2001/XMLSchema" xmlns:xs="http://www.w3.org/2001/XMLSchema" xmlns:p="http://schemas.microsoft.com/office/2006/metadata/properties" xmlns:ns2="42cecc66-0aff-413d-bb1e-8a560f970f46" xmlns:ns3="e971089b-96e0-4e39-84f7-9d9cabd416ea" targetNamespace="http://schemas.microsoft.com/office/2006/metadata/properties" ma:root="true" ma:fieldsID="20d7a971436701eb4fda6acb5963968c" ns2:_="" ns3:_="">
    <xsd:import namespace="42cecc66-0aff-413d-bb1e-8a560f970f46"/>
    <xsd:import namespace="e971089b-96e0-4e39-84f7-9d9cabd416e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ecc66-0aff-413d-bb1e-8a560f970f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Marcações de imagem" ma:readOnly="false" ma:fieldId="{5cf76f15-5ced-4ddc-b409-7134ff3c332f}" ma:taxonomyMulti="true" ma:sspId="630bc7b3-38f3-4a89-a050-e06274c3385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71089b-96e0-4e39-84f7-9d9cabd416ea" elementFormDefault="qualified">
    <xsd:import namespace="http://schemas.microsoft.com/office/2006/documentManagement/types"/>
    <xsd:import namespace="http://schemas.microsoft.com/office/infopath/2007/PartnerControls"/>
    <xsd:element name="SharedWithUsers" ma:index="14"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hes de Compartilhado Com" ma:internalName="SharedWithDetails" ma:readOnly="true">
      <xsd:simpleType>
        <xsd:restriction base="dms:Note">
          <xsd:maxLength value="255"/>
        </xsd:restriction>
      </xsd:simpleType>
    </xsd:element>
    <xsd:element name="TaxCatchAll" ma:index="23" nillable="true" ma:displayName="Taxonomy Catch All Column" ma:hidden="true" ma:list="{04bc00c1-e0fb-4912-a2cf-dc9ca61d7e6a}" ma:internalName="TaxCatchAll" ma:showField="CatchAllData" ma:web="e971089b-96e0-4e39-84f7-9d9cabd416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E564AF-F7C8-42BF-A3FA-5737625EB96A}">
  <ds:schemaRefs>
    <ds:schemaRef ds:uri="http://schemas.microsoft.com/sharepoint/v3/contenttype/forms"/>
  </ds:schemaRefs>
</ds:datastoreItem>
</file>

<file path=customXml/itemProps2.xml><?xml version="1.0" encoding="utf-8"?>
<ds:datastoreItem xmlns:ds="http://schemas.openxmlformats.org/officeDocument/2006/customXml" ds:itemID="{CF88FF47-5D6D-43AA-A159-5E93AC3916B3}">
  <ds:schemaRefs>
    <ds:schemaRef ds:uri="http://schemas.microsoft.com/office/2006/metadata/properties"/>
    <ds:schemaRef ds:uri="http://schemas.microsoft.com/office/infopath/2007/PartnerControls"/>
    <ds:schemaRef ds:uri="e971089b-96e0-4e39-84f7-9d9cabd416ea"/>
    <ds:schemaRef ds:uri="42cecc66-0aff-413d-bb1e-8a560f970f46"/>
  </ds:schemaRefs>
</ds:datastoreItem>
</file>

<file path=customXml/itemProps3.xml><?xml version="1.0" encoding="utf-8"?>
<ds:datastoreItem xmlns:ds="http://schemas.openxmlformats.org/officeDocument/2006/customXml" ds:itemID="{078B22C9-6844-49DD-9697-910AE5528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cecc66-0aff-413d-bb1e-8a560f970f46"/>
    <ds:schemaRef ds:uri="e971089b-96e0-4e39-84f7-9d9cabd41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11354</TotalTime>
  <Words>2009</Words>
  <Application>Microsoft Office PowerPoint</Application>
  <PresentationFormat>Apresentação na tela (4:3)</PresentationFormat>
  <Paragraphs>138</Paragraphs>
  <Slides>25</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25</vt:i4>
      </vt:variant>
    </vt:vector>
  </HeadingPairs>
  <TitlesOfParts>
    <vt:vector size="30" baseType="lpstr">
      <vt:lpstr>Arial</vt:lpstr>
      <vt:lpstr>Calibri</vt:lpstr>
      <vt:lpstr>Segoe UI</vt:lpstr>
      <vt:lpstr>Tahoma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Art. 2º Fica instituída a comissão de acompanhamento    Quem compõe a comissão? - Representantes dos produtores rurais; - Representantes da Empresa de Assistência Técnica e Extensão Rural do Distrito Federal - Emater/DF    Quem coordena a comissão? - Representante do Comitê de Bacia Hidrográfica do Rio Preto.</vt:lpstr>
      <vt:lpstr>Art. 2º Fica instituída a Comissão de Acompanhamento da Bacia Hidrográfica do Rio Jardim:   Quais as atribuições da Comissão?   </vt:lpstr>
      <vt:lpstr>§3º A Comissão de Acompanhamento poderá comunicar a Adasa sobre eventuais descumprimentos dos Termos de Alocação e dos comandos desta Resolução.   §4º Os nomes dos representantes da Comissão de Acompanhamento serão registrados nos Termos de Alocação Negociada de Água.    §5º Os Termos de Alocação Negociada de Água serão aprovados pela Comissão de Acompanhamento, homologados pela Adasa e observados pelos usuários de recursos hídricos.  </vt:lpstr>
      <vt:lpstr>Art. 3º Nos meses de setembro e outubro serão realizadas as reuniões de planejamento dos plantios irrigados da safra de verão e, até dezembro, serão realizadas as reuniões de planejamento dos plantios irrigados da safrinha e da safra de inverno.   §1º Somente usuários em situação regular perante a Adasa poderão participar das reuniões de planejamento.   §2º Os usuários em situação regular e com áreas a partir de 5 ha (cinco hectares) de área irrigada e os usuários que captam água dos canais de irrigação deverão participar das reuniões de planejamento. </vt:lpstr>
      <vt:lpstr>§3º Nas reuniões de planejamento deverão ser abordados os seguintes assuntos:   I - a disponibilidade hídrica da bacia;   II - o planejamento do início dos plantios irrigados por área e por tipo de cultura nas três safras;   III - o planejamento do revezamento dos plantios irrigados das safras;   IV - a definição das tabelas de planejamento da demanda hídrica.   </vt:lpstr>
      <vt:lpstr> §4º O período de duração de cada safra é estabelecido da seguinte forma:    I - safra de verão: plantio entre os meses de outubro e dezembro e colheita entre os meses de fevereiro e abril;    II - safrinha: plantio entre os meses de janeiro e março e colheita entre os meses de abril e junho;    III - safra de inverno:  plantio entre os meses de abril e junho e colheita entre os meses de agosto e outubro. </vt:lpstr>
      <vt:lpstr>§5º Os plantios de hortaliças e o de culturas perenes acontecem durante todo o ano e devem ser considerados nos planejamentos das diferentes safras.    §6º Os plantios poderão prever revezamento anual entre os usuários, sendo que cada um deles poderá realizar o plantio de no máximo duas safras.   §7º A ausência de representantes dos produtores rurais nas reuniões de planejamento não inviabilizará as deliberações, a tomada de decisões e nem isentará o usuário de recursos hídricos do cumprimento das regras estabelecidas nos Termos de Alocação Negociada de Água.       </vt:lpstr>
      <vt:lpstr>Apresentação do PowerPoint</vt:lpstr>
      <vt:lpstr>Art. 5º. A Adasa divulgará os Boletins de Acompanhamento da Alocação de Água no Sistema de Informações de Recursos Hídricos do Distrito Federal (SIRH).     </vt:lpstr>
      <vt:lpstr> Art. 6º Durante o processo de análise de solicitação de renovação, transferência ou modificação da outorga de direito de uso de recursos hídricos, sem o aumento do volume demandado, serão considerados o histórico do uso durante o período outorgado, o estágio de implementação do empreendimento e a adoção de sistemas eficientes de irrigação.        </vt:lpstr>
      <vt:lpstr>Art. 7º Será estabelecido um prazo de 90 (noventa) dias após a publicação desta resolução, para que os usuários de recursos hídricos existentes na bacia sem a devida outorga, solicitem sua regularização perante a Adasa, por meio de requerimento de outorga de direito de uso de recursos hídricos.    §1º As análises dos requerimentos deverão observar as seguintes condições:  I - as regras de alocação negociada de água;  II - a adoção de sistemas eficientes de irrigação;  III - a instalação de sistema de monitoramento volumétrico, conforme definido em resolução específica da Adasa.    §2º As análises durante o período de regularização serão feitas em duas etapas:   I - usuários existentes até 31 de maio de 2017;   II - usuários que entraram na Bacia após 31 de maio de 2017.      </vt:lpstr>
      <vt:lpstr>Art. 8º Os usuários da bacia que não solicitarem regularização no tempo previsto, estarão sujeitos às sanções aplicáveis.   Parágrafo único. A Adasa analisará as solicitações de regularização recebidas após o prazo estabelecido no art. 7º com base na disponibilidade hídrica e nos termos de alocação emitidos para a bacia.         </vt:lpstr>
      <vt:lpstr>Art. 9º Fica suspensa a análise de novos requerimentos de outorga até a finalização da análise dos pedidos de regularização dos usuários da bacia efetuados dentro do prazo especificado no caput do art. 7º.     Art. 10. A análise de requerimentos de novos usos na bacia do rio Jardim observará as seguintes condições:   a) não realizar captação direta no corpo hídrico durante o período seco e sem reservação;    b) realizar irrigação indireta por meio de sistema de reservação de água com regularização de vazão, que considere seu enchimento somente com a vazão excedente dos meses de chuva.        </vt:lpstr>
      <vt:lpstr>Art. 11. Durante a análise da solicitação de renovação, transferência, modificação e regularização poderá haver alteração ou revogação de outorgas, de ofício, nos dados considerados.   Art. 12. Os titulares das outorgas vigentes, na data de publicação desta resolução deverão, no prazo de 180 (cento e oitenta) dias, comprovar a instalação ou adequação dos equipamentos que permitam o monitoramento dos volumes captados.    Art. 13. As derivações e captações de águas superficiais individuais de até 1 L/s (um litro por segundo) independem de outorga de direito de uso e ficam sujeitas apenas ao registro junto à Adasa, desde que o somatório desses usos individuais na bacia hidrográfica não exceda a 20% (vinte por cento) da vazão outorgável.  </vt:lpstr>
      <vt:lpstr>Art. 14. Este Marco Regulatório poderá ser revisto a qualquer momento, mediante justificativa.    Art. 15. O descumprimento dos termos desta Resolução sujeitará os usuários de recursos hídricos às penalidades previstas em resolução específica da Adasa.    Art. 16. Nas outorgas de direito de uso de recursos hídricos dos usuários da Bacia do Rio Jardim deverão constar as informações sobre o Marco Regulatório.     </vt:lpstr>
      <vt:lpstr>Art. 17. Caberá à Adasa fazer monitoramento remoto, quando aplicável, dos sistemas de medição instalados pelos usuários para verificação do cumprimento da planilha de irrigação constante nos termos de alocação.   Art. 18. Em até 30 (trinta) dias após a publicação da resolução, a Adasa comunicará a todos os usuários a existência das regras do Marco Regulatório.   Art. 19. Esta Resolução entra em vigor na data de sua publicação. </vt:lpstr>
      <vt:lpstr>Até o dia 20/09/2024.</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Érica Yoshida de Freitas</dc:creator>
  <cp:lastModifiedBy>César Augusto Cunha Campos</cp:lastModifiedBy>
  <cp:revision>956</cp:revision>
  <cp:lastPrinted>2019-10-29T18:06:29Z</cp:lastPrinted>
  <dcterms:modified xsi:type="dcterms:W3CDTF">2024-09-10T14:03:50Z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0x010100E3BB5EDA0533E842A981C9E34135F75B</vt:lpwstr>
  </property>
  <property fmtid="{D5CDD505-2E9C-101B-9397-08002B2CF9AE}" pid="3" name="MediaServiceImageTags">
    <vt:lpwstr/>
  </property>
</Properties>
</file>