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8"/>
  </p:notesMasterIdLst>
  <p:sldIdLst>
    <p:sldId id="256" r:id="rId5"/>
    <p:sldId id="355" r:id="rId6"/>
    <p:sldId id="366" r:id="rId7"/>
    <p:sldId id="367" r:id="rId8"/>
    <p:sldId id="382" r:id="rId9"/>
    <p:sldId id="384" r:id="rId10"/>
    <p:sldId id="381" r:id="rId11"/>
    <p:sldId id="383" r:id="rId12"/>
    <p:sldId id="380" r:id="rId13"/>
    <p:sldId id="368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89" r:id="rId24"/>
    <p:sldId id="385" r:id="rId25"/>
    <p:sldId id="387" r:id="rId26"/>
    <p:sldId id="386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939"/>
    <a:srgbClr val="047BC0"/>
    <a:srgbClr val="067838"/>
    <a:srgbClr val="36B0E7"/>
    <a:srgbClr val="15306F"/>
    <a:srgbClr val="DFEB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DD56E0-5B9B-4472-B389-A7B3242F5C04}" v="1" dt="2023-09-11T02:56:35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Rockwell" panose="02060603020205020403" pitchFamily="18" charset="77"/>
              </a:defRPr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Rockwell" panose="02060603020205020403" pitchFamily="18" charset="77"/>
              </a:defRPr>
            </a:lvl1pPr>
          </a:lstStyle>
          <a:p>
            <a:fld id="{6B4A915D-1A2E-344F-9969-AF1DC7EE3FA3}" type="datetimeFigureOut">
              <a:rPr lang="pt-BR" smtClean="0"/>
              <a:pPr/>
              <a:t>11/09/2023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Rockwell" panose="02060603020205020403" pitchFamily="18" charset="77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Rockwell" panose="02060603020205020403" pitchFamily="18" charset="77"/>
              </a:defRPr>
            </a:lvl1pPr>
          </a:lstStyle>
          <a:p>
            <a:fld id="{AC49FF6E-E035-5045-A3AA-7B05D936E1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79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Rockwell" panose="02060603020205020403" pitchFamily="18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Rockwell" panose="02060603020205020403" pitchFamily="18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Rockwell" panose="02060603020205020403" pitchFamily="18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Rockwell" panose="02060603020205020403" pitchFamily="18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Rockwell" panose="02060603020205020403" pitchFamily="18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C1B64F62-B8FB-67D7-0328-BBC952390242}"/>
              </a:ext>
            </a:extLst>
          </p:cNvPr>
          <p:cNvCxnSpPr/>
          <p:nvPr userDrawn="1"/>
        </p:nvCxnSpPr>
        <p:spPr>
          <a:xfrm>
            <a:off x="0" y="1268760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635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5287" y="1512276"/>
            <a:ext cx="11513159" cy="5155939"/>
          </a:xfrm>
        </p:spPr>
        <p:txBody>
          <a:bodyPr/>
          <a:lstStyle>
            <a:lvl1pPr>
              <a:defRPr b="0" i="0">
                <a:latin typeface="Rockwell" panose="02060603020205020403" pitchFamily="18" charset="77"/>
              </a:defRPr>
            </a:lvl1pPr>
            <a:lvl2pPr>
              <a:defRPr b="0" i="0">
                <a:latin typeface="Rockwell" panose="02060603020205020403" pitchFamily="18" charset="77"/>
              </a:defRPr>
            </a:lvl2pPr>
            <a:lvl3pPr>
              <a:defRPr b="0" i="0">
                <a:latin typeface="Rockwell" panose="02060603020205020403" pitchFamily="18" charset="77"/>
              </a:defRPr>
            </a:lvl3pPr>
            <a:lvl4pPr>
              <a:defRPr b="0" i="0">
                <a:latin typeface="Rockwell" panose="02060603020205020403" pitchFamily="18" charset="77"/>
              </a:defRPr>
            </a:lvl4pPr>
            <a:lvl5pPr>
              <a:defRPr b="0" i="0">
                <a:latin typeface="Rockwell" panose="02060603020205020403" pitchFamily="18" charset="77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0" y="1307042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676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5287" y="1371600"/>
            <a:ext cx="11513159" cy="5296615"/>
          </a:xfrm>
        </p:spPr>
        <p:txBody>
          <a:bodyPr/>
          <a:lstStyle>
            <a:lvl1pPr>
              <a:defRPr b="0" i="0">
                <a:latin typeface="Rockwell" panose="02060603020205020403" pitchFamily="18" charset="77"/>
              </a:defRPr>
            </a:lvl1pPr>
            <a:lvl2pPr>
              <a:defRPr b="0" i="0">
                <a:latin typeface="Rockwell" panose="02060603020205020403" pitchFamily="18" charset="77"/>
              </a:defRPr>
            </a:lvl2pPr>
            <a:lvl3pPr>
              <a:defRPr b="0" i="0">
                <a:latin typeface="Rockwell" panose="02060603020205020403" pitchFamily="18" charset="77"/>
              </a:defRPr>
            </a:lvl3pPr>
            <a:lvl4pPr>
              <a:defRPr b="0" i="0">
                <a:latin typeface="Rockwell" panose="02060603020205020403" pitchFamily="18" charset="77"/>
              </a:defRPr>
            </a:lvl4pPr>
            <a:lvl5pPr>
              <a:defRPr b="0" i="0">
                <a:latin typeface="Rockwell" panose="02060603020205020403" pitchFamily="18" charset="77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0" y="1268760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828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5287" y="1441938"/>
            <a:ext cx="11513159" cy="5226277"/>
          </a:xfrm>
        </p:spPr>
        <p:txBody>
          <a:bodyPr/>
          <a:lstStyle>
            <a:lvl1pPr>
              <a:defRPr b="0" i="0">
                <a:latin typeface="Rockwell" panose="02060603020205020403" pitchFamily="18" charset="77"/>
              </a:defRPr>
            </a:lvl1pPr>
            <a:lvl2pPr>
              <a:defRPr b="0" i="0">
                <a:latin typeface="Rockwell" panose="02060603020205020403" pitchFamily="18" charset="77"/>
              </a:defRPr>
            </a:lvl2pPr>
            <a:lvl3pPr>
              <a:defRPr b="0" i="0">
                <a:latin typeface="Rockwell" panose="02060603020205020403" pitchFamily="18" charset="77"/>
              </a:defRPr>
            </a:lvl3pPr>
            <a:lvl4pPr>
              <a:defRPr b="0" i="0">
                <a:latin typeface="Rockwell" panose="02060603020205020403" pitchFamily="18" charset="77"/>
              </a:defRPr>
            </a:lvl4pPr>
            <a:lvl5pPr>
              <a:defRPr b="0" i="0">
                <a:latin typeface="Rockwell" panose="02060603020205020403" pitchFamily="18" charset="77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0" y="1268760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226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B0E59B-173C-F644-9A86-359CCC6C7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AD4EDB-A385-5747-BDFE-ABC6AED6D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5C7C9F-66B1-4E49-8E97-78DA93E6F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FC1299-11A4-7B40-9884-04C7A7E5D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2EAB30-F232-3C42-9FE7-23D7AE13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65C2-B89F-1B4F-995C-8C04C87A023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43606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72974314-A66C-D140-9881-B31FCE5E1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alphaModFix amt="35000"/>
          </a:blip>
          <a:srcRect b="15625"/>
          <a:stretch/>
        </p:blipFill>
        <p:spPr>
          <a:xfrm>
            <a:off x="-12700" y="-26344"/>
            <a:ext cx="12217400" cy="6872288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66B233C-8C8D-4B43-B05B-D4A0A08879E4}"/>
              </a:ext>
            </a:extLst>
          </p:cNvPr>
          <p:cNvSpPr/>
          <p:nvPr userDrawn="1"/>
        </p:nvSpPr>
        <p:spPr>
          <a:xfrm>
            <a:off x="1433147" y="1596134"/>
            <a:ext cx="12210288" cy="6870860"/>
          </a:xfrm>
          <a:prstGeom prst="rect">
            <a:avLst/>
          </a:prstGeom>
          <a:solidFill>
            <a:schemeClr val="accent1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0" i="0">
              <a:latin typeface="Rockwell" panose="02060603020205020403" pitchFamily="18" charset="77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530B131-68C0-AE4C-9846-70864C3D57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59699" y1="43993" x2="59699" y2="43993"/>
                        <a14:foregroundMark x1="66102" y1="55838" x2="66102" y2="55838"/>
                        <a14:foregroundMark x1="71940" y1="66497" x2="71940" y2="66497"/>
                      </a14:backgroundRemoval>
                    </a14:imgEffect>
                  </a14:imgLayer>
                </a14:imgProps>
              </a:ext>
            </a:extLst>
          </a:blip>
          <a:srcRect l="14259" t="4826" r="14440" b="23786"/>
          <a:stretch/>
        </p:blipFill>
        <p:spPr>
          <a:xfrm>
            <a:off x="247241" y="200110"/>
            <a:ext cx="972402" cy="108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0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81" r:id="rId2"/>
    <p:sldLayoutId id="2147483682" r:id="rId3"/>
    <p:sldLayoutId id="2147483683" r:id="rId4"/>
    <p:sldLayoutId id="2147483685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nj.df.gov.br/sinj/Norma/59417/LC_798.html#txt_8230f94924b949b7cbddab70bcba2140" TargetMode="External"/><Relationship Id="rId2" Type="http://schemas.openxmlformats.org/officeDocument/2006/relationships/hyperlink" Target="https://www.sinj.df.gov.br/sinj/Norma/66624/Lei_Complementar_711_13_09_2005.htm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ap-007-2023@adasa.df.gov.b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nj.df.gov.br/sinj/Norma/52734/Resolu_o_160_12_04_2006.html" TargetMode="External"/><Relationship Id="rId2" Type="http://schemas.openxmlformats.org/officeDocument/2006/relationships/hyperlink" Target="https://www.sinj.df.gov.br/sinj/Norma/52735/Resolu_o_159_12_04_2006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nj.df.gov.br/sinj/Norma/66624/Lei_Complementar_711_13_09_2005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E95C11C-5220-5147-B78A-08E5109279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2513" t="6797" b="10948"/>
          <a:stretch/>
        </p:blipFill>
        <p:spPr>
          <a:xfrm>
            <a:off x="-24449" y="4000"/>
            <a:ext cx="12246864" cy="6888862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C69201C7-428F-CF47-9295-86642786F612}"/>
              </a:ext>
            </a:extLst>
          </p:cNvPr>
          <p:cNvSpPr/>
          <p:nvPr/>
        </p:nvSpPr>
        <p:spPr>
          <a:xfrm>
            <a:off x="-21423" y="-1"/>
            <a:ext cx="12262126" cy="6888862"/>
          </a:xfrm>
          <a:prstGeom prst="rect">
            <a:avLst/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Rockwell" panose="02060603020205020403" pitchFamily="18" charset="77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3048E765-465C-8642-BAD8-8F874887F9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6685" y1="45347" x2="56685" y2="45347"/>
                        <a14:foregroundMark x1="65348" y1="56853" x2="65348" y2="56853"/>
                        <a14:foregroundMark x1="70245" y1="64975" x2="70245" y2="64975"/>
                      </a14:backgroundRemoval>
                    </a14:imgEffect>
                  </a14:imgLayer>
                </a14:imgProps>
              </a:ext>
            </a:extLst>
          </a:blip>
          <a:srcRect l="1067" t="-450" r="1"/>
          <a:stretch/>
        </p:blipFill>
        <p:spPr>
          <a:xfrm>
            <a:off x="-472690" y="-282925"/>
            <a:ext cx="6405847" cy="7239008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E9BC8BB9-CF26-1947-810C-C78B5E86EE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0000"/>
          <a:stretch/>
        </p:blipFill>
        <p:spPr>
          <a:xfrm>
            <a:off x="5354597" y="226380"/>
            <a:ext cx="1170000" cy="6259261"/>
          </a:xfrm>
          <a:prstGeom prst="rect">
            <a:avLst/>
          </a:prstGeom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2E291C34-A112-0A40-AAC6-B621EFD783C6}"/>
              </a:ext>
            </a:extLst>
          </p:cNvPr>
          <p:cNvSpPr txBox="1"/>
          <p:nvPr/>
        </p:nvSpPr>
        <p:spPr>
          <a:xfrm>
            <a:off x="5889682" y="581979"/>
            <a:ext cx="53468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spc="300" dirty="0">
                <a:solidFill>
                  <a:schemeClr val="accent1">
                    <a:lumMod val="50000"/>
                  </a:schemeClr>
                </a:solidFill>
                <a:latin typeface="ITF Devanagari" panose="02000000000000000000" pitchFamily="2" charset="0"/>
              </a:rPr>
              <a:t>Regulamentação e implantação da Taxa de Fiscalização de Usos de Recursos Hídricos - TFU para não prestadores de serviços públicos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82E8A90-1D3B-C046-BCEB-06CF9521EC3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0000"/>
          <a:stretch/>
        </p:blipFill>
        <p:spPr>
          <a:xfrm rot="10800000">
            <a:off x="10601595" y="402646"/>
            <a:ext cx="1170000" cy="608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80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36830" indent="0" algn="ctr">
              <a:lnSpc>
                <a:spcPct val="150000"/>
              </a:lnSpc>
              <a:buNone/>
            </a:pPr>
            <a:r>
              <a:rPr lang="pt-BR" sz="2000" b="1" spc="300" dirty="0">
                <a:solidFill>
                  <a:srgbClr val="067838"/>
                </a:solidFill>
              </a:rPr>
              <a:t>TFU = 0,025 x </a:t>
            </a:r>
            <a:r>
              <a:rPr lang="pt-BR" sz="2000" b="1" spc="300" dirty="0" err="1">
                <a:solidFill>
                  <a:srgbClr val="067838"/>
                </a:solidFill>
              </a:rPr>
              <a:t>Beu</a:t>
            </a:r>
            <a:r>
              <a:rPr lang="pt-BR" sz="2000" b="1" spc="300" dirty="0">
                <a:solidFill>
                  <a:srgbClr val="067838"/>
                </a:solidFill>
              </a:rPr>
              <a:t>(b) x Ka x Kb </a:t>
            </a:r>
          </a:p>
          <a:p>
            <a:pPr marL="0" marR="36830" indent="0" algn="ctr">
              <a:lnSpc>
                <a:spcPct val="150000"/>
              </a:lnSpc>
              <a:buNone/>
            </a:pPr>
            <a:r>
              <a:rPr lang="pt-BR" sz="2000" b="1" spc="300" dirty="0">
                <a:solidFill>
                  <a:srgbClr val="067838"/>
                </a:solidFill>
              </a:rPr>
              <a:t> e </a:t>
            </a:r>
          </a:p>
          <a:p>
            <a:pPr marL="0" marR="36830" indent="0" algn="ctr">
              <a:lnSpc>
                <a:spcPct val="150000"/>
              </a:lnSpc>
              <a:buNone/>
            </a:pPr>
            <a:r>
              <a:rPr lang="pt-BR" sz="2000" b="1" spc="300" dirty="0">
                <a:solidFill>
                  <a:srgbClr val="067838"/>
                </a:solidFill>
              </a:rPr>
              <a:t> </a:t>
            </a:r>
            <a:r>
              <a:rPr lang="pt-BR" sz="2000" b="1" spc="300" dirty="0" err="1">
                <a:solidFill>
                  <a:srgbClr val="067838"/>
                </a:solidFill>
              </a:rPr>
              <a:t>Beu</a:t>
            </a:r>
            <a:r>
              <a:rPr lang="pt-BR" sz="2000" b="1" spc="300" dirty="0">
                <a:solidFill>
                  <a:srgbClr val="067838"/>
                </a:solidFill>
              </a:rPr>
              <a:t>(b) = </a:t>
            </a:r>
            <a:r>
              <a:rPr lang="pt-BR" sz="2000" b="1" spc="300" dirty="0" err="1">
                <a:solidFill>
                  <a:srgbClr val="067838"/>
                </a:solidFill>
              </a:rPr>
              <a:t>Vp</a:t>
            </a:r>
            <a:r>
              <a:rPr lang="pt-BR" sz="2000" b="1" spc="300" dirty="0">
                <a:solidFill>
                  <a:srgbClr val="067838"/>
                </a:solidFill>
              </a:rPr>
              <a:t> x </a:t>
            </a:r>
            <a:r>
              <a:rPr lang="pt-BR" sz="2000" b="1" spc="300" dirty="0" err="1">
                <a:solidFill>
                  <a:srgbClr val="067838"/>
                </a:solidFill>
              </a:rPr>
              <a:t>Tm</a:t>
            </a:r>
            <a:r>
              <a:rPr lang="pt-BR" sz="2000" b="1" spc="300" dirty="0">
                <a:solidFill>
                  <a:srgbClr val="067838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1400" spc="300" dirty="0">
                <a:solidFill>
                  <a:srgbClr val="067838"/>
                </a:solidFill>
              </a:rPr>
              <a:t>Onde: </a:t>
            </a:r>
          </a:p>
          <a:p>
            <a:pPr marL="0" indent="0" algn="just">
              <a:buNone/>
            </a:pPr>
            <a:r>
              <a:rPr lang="pt-BR" sz="1400" spc="300" dirty="0">
                <a:solidFill>
                  <a:srgbClr val="067838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pt-BR" sz="1400" spc="300" dirty="0" err="1">
                <a:solidFill>
                  <a:srgbClr val="067838"/>
                </a:solidFill>
              </a:rPr>
              <a:t>Beu</a:t>
            </a:r>
            <a:r>
              <a:rPr lang="pt-BR" sz="1400" spc="300" dirty="0">
                <a:solidFill>
                  <a:srgbClr val="067838"/>
                </a:solidFill>
              </a:rPr>
              <a:t>(b) é o benefício econômico do uso, calculado sobre o volume de água captada e de efluente lançado por não-prestadores de serviços públicos, multiplicado pela tarifa média; </a:t>
            </a:r>
          </a:p>
          <a:p>
            <a:pPr marL="0" indent="0" algn="just">
              <a:buNone/>
            </a:pPr>
            <a:r>
              <a:rPr lang="pt-BR" sz="1400" spc="300" dirty="0">
                <a:solidFill>
                  <a:srgbClr val="067838"/>
                </a:solidFill>
              </a:rPr>
              <a:t> Ka é igual ao fator de ponderação variável, em razão da destinação da captação da água para fins residenciais, industriais, comerciais, rurais e outros, a ser definido pela Adasa/DF; </a:t>
            </a:r>
          </a:p>
          <a:p>
            <a:pPr marL="0" indent="0" algn="just">
              <a:buNone/>
            </a:pPr>
            <a:r>
              <a:rPr lang="pt-BR" sz="1400" spc="300" dirty="0">
                <a:solidFill>
                  <a:srgbClr val="067838"/>
                </a:solidFill>
              </a:rPr>
              <a:t> Kb é igual ao fator de ponderação variável, em razão dos efluentes lançados e do grau de poluição causado no corpo hídrico, a ser definido pela Adasa/DF; </a:t>
            </a:r>
          </a:p>
          <a:p>
            <a:pPr marL="0" indent="0" algn="just">
              <a:buNone/>
            </a:pPr>
            <a:r>
              <a:rPr lang="pt-BR" sz="1400" spc="300" dirty="0">
                <a:solidFill>
                  <a:srgbClr val="067838"/>
                </a:solidFill>
              </a:rPr>
              <a:t> </a:t>
            </a:r>
            <a:r>
              <a:rPr lang="pt-BR" sz="1400" spc="300" dirty="0" err="1">
                <a:solidFill>
                  <a:srgbClr val="067838"/>
                </a:solidFill>
              </a:rPr>
              <a:t>Vp</a:t>
            </a:r>
            <a:r>
              <a:rPr lang="pt-BR" sz="1400" spc="300" dirty="0">
                <a:solidFill>
                  <a:srgbClr val="067838"/>
                </a:solidFill>
              </a:rPr>
              <a:t> é igual ao somatório dos volumes produzidos de água e de lançamento de efluentes, expressos em metros cúbicos; e </a:t>
            </a:r>
          </a:p>
          <a:p>
            <a:pPr marL="0" indent="0" algn="just">
              <a:buNone/>
            </a:pPr>
            <a:r>
              <a:rPr lang="pt-BR" sz="1400" spc="300" dirty="0">
                <a:solidFill>
                  <a:srgbClr val="067838"/>
                </a:solidFill>
              </a:rPr>
              <a:t> </a:t>
            </a:r>
            <a:r>
              <a:rPr lang="pt-BR" sz="1400" spc="300" dirty="0" err="1">
                <a:solidFill>
                  <a:srgbClr val="067838"/>
                </a:solidFill>
              </a:rPr>
              <a:t>Tm</a:t>
            </a:r>
            <a:r>
              <a:rPr lang="pt-BR" sz="1400" spc="300" dirty="0">
                <a:solidFill>
                  <a:srgbClr val="067838"/>
                </a:solidFill>
              </a:rPr>
              <a:t> é a tarifa média, expressa em reais, obtida na forma prevista no art. 2º, § 2º, desta Lei Complementar."</a:t>
            </a:r>
            <a:endParaRPr lang="pt-BR" sz="14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FÓRMULA DE CÁCULO</a:t>
            </a:r>
          </a:p>
        </p:txBody>
      </p:sp>
    </p:spTree>
    <p:extLst>
      <p:ext uri="{BB962C8B-B14F-4D97-AF65-F5344CB8AC3E}">
        <p14:creationId xmlns:p14="http://schemas.microsoft.com/office/powerpoint/2010/main" val="1586783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Abastecimento</a:t>
            </a:r>
            <a:r>
              <a:rPr lang="pt-BR" sz="2400" b="1" dirty="0"/>
              <a:t> </a:t>
            </a:r>
            <a:r>
              <a:rPr lang="pt-BR" sz="2400" b="1" spc="300" dirty="0">
                <a:solidFill>
                  <a:srgbClr val="067838"/>
                </a:solidFill>
              </a:rPr>
              <a:t>Humano</a:t>
            </a:r>
          </a:p>
          <a:p>
            <a:endParaRPr lang="pt-BR" sz="2400" spc="300" dirty="0">
              <a:solidFill>
                <a:srgbClr val="067838"/>
              </a:solidFill>
            </a:endParaRPr>
          </a:p>
          <a:p>
            <a:pPr marL="0" indent="0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Volume outorgado </a:t>
            </a:r>
            <a:r>
              <a:rPr lang="pt-BR" sz="2400" spc="300" dirty="0">
                <a:solidFill>
                  <a:srgbClr val="067939"/>
                </a:solidFill>
              </a:rPr>
              <a:t>em</a:t>
            </a:r>
            <a:r>
              <a:rPr lang="pt-BR" sz="2400" spc="300" dirty="0">
                <a:solidFill>
                  <a:srgbClr val="067838"/>
                </a:solidFill>
              </a:rPr>
              <a:t> </a:t>
            </a:r>
            <a:r>
              <a:rPr lang="pt-BR" sz="2400" spc="300" dirty="0">
                <a:solidFill>
                  <a:srgbClr val="067939"/>
                </a:solidFill>
              </a:rPr>
              <a:t>m³/ano até 17.999,99:  Ka = 0</a:t>
            </a:r>
          </a:p>
          <a:p>
            <a:pPr marL="0" indent="0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18.000,00:  Ka = 0,07</a:t>
            </a:r>
          </a:p>
          <a:p>
            <a:pPr marL="0" indent="0">
              <a:buNone/>
            </a:pPr>
            <a:endParaRPr lang="pt-BR" sz="2400" spc="300" dirty="0">
              <a:solidFill>
                <a:srgbClr val="067939"/>
              </a:solidFill>
            </a:endParaRPr>
          </a:p>
          <a:p>
            <a:pPr marL="0" indent="0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r>
              <a:rPr lang="pt-BR" sz="2400" spc="300" dirty="0">
                <a:solidFill>
                  <a:srgbClr val="067939"/>
                </a:solidFill>
              </a:rPr>
              <a:t>Volume outorgado em m³/ano até 79.999,99:  Ka = 0</a:t>
            </a:r>
          </a:p>
          <a:p>
            <a:r>
              <a:rPr lang="pt-BR" sz="2400" spc="300" dirty="0">
                <a:solidFill>
                  <a:srgbClr val="067939"/>
                </a:solidFill>
              </a:rPr>
              <a:t>Volume outorgado em m³/ano a partir de 80.000,00:  </a:t>
            </a:r>
            <a:r>
              <a:rPr lang="pt-BR" sz="2400" spc="300" dirty="0">
                <a:solidFill>
                  <a:srgbClr val="067838"/>
                </a:solidFill>
              </a:rPr>
              <a:t>Ka = 0,07</a:t>
            </a:r>
          </a:p>
          <a:p>
            <a:pPr marL="0" indent="0">
              <a:buNone/>
            </a:pPr>
            <a:endParaRPr lang="pt-BR" sz="2400" spc="300" dirty="0">
              <a:solidFill>
                <a:srgbClr val="067838"/>
              </a:solidFill>
            </a:endParaRPr>
          </a:p>
          <a:p>
            <a:endParaRPr lang="pt-BR" sz="24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183141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20" y="1416570"/>
            <a:ext cx="11513159" cy="5155939"/>
          </a:xfrm>
        </p:spPr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Irrigação paisagística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Volume </a:t>
            </a:r>
            <a:r>
              <a:rPr lang="pt-BR" sz="2400" spc="300" dirty="0">
                <a:solidFill>
                  <a:srgbClr val="067939"/>
                </a:solidFill>
              </a:rPr>
              <a:t>outorgado em m³/ano até 5.499,99: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5.500,00:  Ka = 0,05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939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39.999,99: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40.000,00:  Ka = 0,05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4048045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Comercial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Volume </a:t>
            </a:r>
            <a:r>
              <a:rPr lang="pt-BR" sz="2400" spc="300" dirty="0">
                <a:solidFill>
                  <a:srgbClr val="067939"/>
                </a:solidFill>
              </a:rPr>
              <a:t>outorgado em m³/ano até 5.499,99: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5.500,00:  Ka = 0,70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939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3.999,99: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4.000,00:  Ka </a:t>
            </a:r>
            <a:r>
              <a:rPr lang="pt-BR" sz="2400" spc="300" dirty="0">
                <a:solidFill>
                  <a:srgbClr val="067838"/>
                </a:solidFill>
              </a:rPr>
              <a:t>= 0,70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1046869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Industrial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Volume </a:t>
            </a:r>
            <a:r>
              <a:rPr lang="pt-BR" sz="2400" spc="300" dirty="0">
                <a:solidFill>
                  <a:srgbClr val="067939"/>
                </a:solidFill>
              </a:rPr>
              <a:t>outorgado em m³/ano até 24.999,99: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25.000,00:  Ka = 0,70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939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199.999,99: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200.000,00:  Ka = </a:t>
            </a:r>
            <a:r>
              <a:rPr lang="pt-BR" sz="2400" spc="300" dirty="0">
                <a:solidFill>
                  <a:srgbClr val="067838"/>
                </a:solidFill>
              </a:rPr>
              <a:t>0,70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1822980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Construção civil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18.999,99: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19.000,00:  Ka = 0,70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939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199.999,99: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200.000,00:  Ka</a:t>
            </a:r>
            <a:r>
              <a:rPr lang="pt-BR" sz="2400" spc="300" dirty="0">
                <a:solidFill>
                  <a:srgbClr val="067838"/>
                </a:solidFill>
              </a:rPr>
              <a:t> = 0,70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3947292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Irrigação de culturas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Volume </a:t>
            </a:r>
            <a:r>
              <a:rPr lang="pt-BR" sz="2400" spc="300" dirty="0">
                <a:solidFill>
                  <a:srgbClr val="067939"/>
                </a:solidFill>
              </a:rPr>
              <a:t>outorgado em m³/ano até 18.999,99: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19.000,00:  Ka = 0,05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939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269.999,99: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270.000,00:  Ka </a:t>
            </a:r>
            <a:r>
              <a:rPr lang="pt-BR" sz="2400" spc="300" dirty="0">
                <a:solidFill>
                  <a:srgbClr val="067838"/>
                </a:solidFill>
              </a:rPr>
              <a:t>= 0,05​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4002156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Aquicultura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Volume </a:t>
            </a:r>
            <a:r>
              <a:rPr lang="pt-BR" sz="2400" spc="300" dirty="0">
                <a:solidFill>
                  <a:srgbClr val="067939"/>
                </a:solidFill>
              </a:rPr>
              <a:t>outorgado em m³/ano até 9.499,99: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9.500,00:  Ka = 0,05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939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39.999,99: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 Volume outorgado em m³/ano a partir de 40.000,00:  Ka </a:t>
            </a:r>
            <a:r>
              <a:rPr lang="pt-BR" sz="2400" spc="300" dirty="0">
                <a:solidFill>
                  <a:srgbClr val="067838"/>
                </a:solidFill>
              </a:rPr>
              <a:t>= 0,05</a:t>
            </a:r>
          </a:p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​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2924423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Criação/dessedentação animal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Captação Subterrânea: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14.999,99: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15.000,00:  Ka = 0,05</a:t>
            </a:r>
          </a:p>
          <a:p>
            <a:pPr marL="0" indent="0" algn="just">
              <a:buNone/>
            </a:pPr>
            <a:endParaRPr lang="pt-BR" sz="2400" b="1" spc="300" dirty="0">
              <a:solidFill>
                <a:srgbClr val="067939"/>
              </a:solidFill>
            </a:endParaRPr>
          </a:p>
          <a:p>
            <a:pPr marL="0" indent="0" algn="just">
              <a:buNone/>
            </a:pPr>
            <a:r>
              <a:rPr lang="pt-BR" sz="2400" b="1" spc="300" dirty="0">
                <a:solidFill>
                  <a:srgbClr val="067939"/>
                </a:solidFill>
              </a:rPr>
              <a:t>Captação Superficial: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até 39.999,99: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Volume outorgado em m³/ano a partir de 40.000,00:  Ka </a:t>
            </a:r>
            <a:r>
              <a:rPr lang="pt-BR" sz="2400" spc="300" dirty="0">
                <a:solidFill>
                  <a:srgbClr val="067838"/>
                </a:solidFill>
              </a:rPr>
              <a:t>= 0,05</a:t>
            </a:r>
          </a:p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​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844592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Lançamento de efluentes: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Lançamento </a:t>
            </a:r>
            <a:r>
              <a:rPr lang="pt-BR" sz="2400" spc="300" dirty="0">
                <a:solidFill>
                  <a:srgbClr val="067939"/>
                </a:solidFill>
              </a:rPr>
              <a:t>outorgado em quilograma de DBO/ano até 849,99:  Ka = 0</a:t>
            </a: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939"/>
                </a:solidFill>
              </a:rPr>
              <a:t>Lançamento outorgado em quilograma de DBO/ano a partir de 850,00:  Ka = 0,</a:t>
            </a:r>
            <a:r>
              <a:rPr lang="pt-BR" sz="2400" spc="300" dirty="0">
                <a:solidFill>
                  <a:srgbClr val="067838"/>
                </a:solidFill>
              </a:rPr>
              <a:t>6​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93137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1AE8BF-A98A-C048-97A9-64ECC638D5D0}"/>
              </a:ext>
            </a:extLst>
          </p:cNvPr>
          <p:cNvSpPr txBox="1">
            <a:spLocks/>
          </p:cNvSpPr>
          <p:nvPr/>
        </p:nvSpPr>
        <p:spPr>
          <a:xfrm>
            <a:off x="298210" y="1712240"/>
            <a:ext cx="11574000" cy="2110717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pt-BR"/>
            </a:defPPr>
            <a:lvl1pPr marL="228600" marR="36830" indent="-228600" algn="just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spc="300">
                <a:solidFill>
                  <a:srgbClr val="067838"/>
                </a:solidFill>
                <a:latin typeface="Rockwell" panose="02060603020205020403" pitchFamily="18" charset="77"/>
                <a:ea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t-BR" dirty="0"/>
              <a:t>A </a:t>
            </a:r>
            <a:r>
              <a:rPr lang="pt-BR" dirty="0">
                <a:hlinkClick r:id="rId2"/>
              </a:rPr>
              <a:t>Lei Complementar nº 711, de 13 de setembro de 2005</a:t>
            </a:r>
            <a:r>
              <a:rPr lang="pt-BR" dirty="0"/>
              <a:t>, alterada pela </a:t>
            </a:r>
            <a:r>
              <a:rPr lang="pt-BR" dirty="0">
                <a:hlinkClick r:id="rId3"/>
              </a:rPr>
              <a:t>Lei Complementar nº 798, de 26 de dezembro de 2008</a:t>
            </a:r>
            <a:r>
              <a:rPr lang="pt-BR" dirty="0"/>
              <a:t>, cria a Taxa de Fiscalização sobre Serviços Públicos de Abastecimento de Água e Esgotamento Sanitário – TFS e a Taxa de Fiscalização dos Usos dos Recursos Hídricos – TFU e dá outras providências.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FE53837-C7A6-664C-A034-2BC3CD434796}"/>
              </a:ext>
            </a:extLst>
          </p:cNvPr>
          <p:cNvSpPr txBox="1">
            <a:spLocks/>
          </p:cNvSpPr>
          <p:nvPr/>
        </p:nvSpPr>
        <p:spPr>
          <a:xfrm>
            <a:off x="1004341" y="3085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E2BCA3F-E9BD-DF9E-1261-4FEB67F37A89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DETERMINAÇÃO LEGAL</a:t>
            </a:r>
          </a:p>
        </p:txBody>
      </p:sp>
    </p:spTree>
    <p:extLst>
      <p:ext uri="{BB962C8B-B14F-4D97-AF65-F5344CB8AC3E}">
        <p14:creationId xmlns:p14="http://schemas.microsoft.com/office/powerpoint/2010/main" val="94835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Caminhão pipa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  <a:p>
            <a:pPr marL="0" indent="0" algn="just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Todos os </a:t>
            </a:r>
            <a:r>
              <a:rPr lang="pt-BR" sz="2400" spc="300" dirty="0">
                <a:solidFill>
                  <a:srgbClr val="067939"/>
                </a:solidFill>
              </a:rPr>
              <a:t>caminhões: K</a:t>
            </a:r>
            <a:r>
              <a:rPr lang="pt-BR" sz="2400" spc="300" dirty="0">
                <a:solidFill>
                  <a:srgbClr val="067838"/>
                </a:solidFill>
              </a:rPr>
              <a:t>a = 0,1</a:t>
            </a:r>
          </a:p>
          <a:p>
            <a:pPr marL="0" indent="0" algn="ctr">
              <a:buNone/>
            </a:pPr>
            <a:endParaRPr lang="pt-BR" sz="2400" b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2326559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spc="300" dirty="0">
              <a:solidFill>
                <a:srgbClr val="067838"/>
              </a:solidFill>
            </a:endParaRPr>
          </a:p>
          <a:p>
            <a:pPr algn="just"/>
            <a:endParaRPr lang="pt-BR" sz="2400" spc="300" dirty="0">
              <a:solidFill>
                <a:srgbClr val="067838"/>
              </a:solidFill>
            </a:endParaRPr>
          </a:p>
          <a:p>
            <a:pPr algn="just"/>
            <a:r>
              <a:rPr lang="pt-BR" sz="2400" spc="300" dirty="0">
                <a:solidFill>
                  <a:srgbClr val="067838"/>
                </a:solidFill>
              </a:rPr>
              <a:t>Os procedimentos para a taxação serão regulamentados pela Adasa ainda em 2023</a:t>
            </a:r>
          </a:p>
          <a:p>
            <a:pPr algn="just"/>
            <a:endParaRPr lang="pt-BR" sz="2400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Procedimentos para a Taxação</a:t>
            </a:r>
          </a:p>
        </p:txBody>
      </p:sp>
    </p:spTree>
    <p:extLst>
      <p:ext uri="{BB962C8B-B14F-4D97-AF65-F5344CB8AC3E}">
        <p14:creationId xmlns:p14="http://schemas.microsoft.com/office/powerpoint/2010/main" val="3992411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400" spc="300" dirty="0">
              <a:solidFill>
                <a:srgbClr val="067838"/>
              </a:solidFill>
            </a:endParaRPr>
          </a:p>
          <a:p>
            <a:pPr marL="0" indent="0" algn="ctr">
              <a:buNone/>
            </a:pPr>
            <a:r>
              <a:rPr lang="pt-BR" sz="2400" b="1" spc="300" dirty="0">
                <a:solidFill>
                  <a:srgbClr val="067838"/>
                </a:solidFill>
              </a:rPr>
              <a:t>CONTRIBUIÇÕES</a:t>
            </a:r>
          </a:p>
          <a:p>
            <a:pPr algn="just"/>
            <a:endParaRPr lang="pt-BR" sz="1600" dirty="0"/>
          </a:p>
          <a:p>
            <a:pPr algn="just"/>
            <a:endParaRPr lang="pt-BR" sz="1600" dirty="0"/>
          </a:p>
          <a:p>
            <a:pPr marL="0" indent="0" algn="ctr">
              <a:buNone/>
            </a:pPr>
            <a:r>
              <a:rPr lang="pt-BR" sz="2400" spc="300" dirty="0">
                <a:solidFill>
                  <a:srgbClr val="067838"/>
                </a:solidFill>
                <a:hlinkClick r:id="rId2"/>
              </a:rPr>
              <a:t>ap-007-2023@adasa.df.gov.br</a:t>
            </a:r>
            <a:endParaRPr lang="pt-BR" sz="2400" spc="300" dirty="0">
              <a:solidFill>
                <a:srgbClr val="067838"/>
              </a:solidFill>
            </a:endParaRPr>
          </a:p>
          <a:p>
            <a:pPr marL="0" indent="0" algn="ctr">
              <a:buNone/>
            </a:pPr>
            <a:r>
              <a:rPr lang="pt-BR" sz="2400" spc="300" dirty="0">
                <a:solidFill>
                  <a:srgbClr val="067838"/>
                </a:solidFill>
              </a:rPr>
              <a:t>até as 18 horas do dia 11 de setembro de 2023</a:t>
            </a:r>
          </a:p>
        </p:txBody>
      </p:sp>
    </p:spTree>
    <p:extLst>
      <p:ext uri="{BB962C8B-B14F-4D97-AF65-F5344CB8AC3E}">
        <p14:creationId xmlns:p14="http://schemas.microsoft.com/office/powerpoint/2010/main" val="2466415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02AC646-D96C-B405-DCC5-AD40E3FDB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pt-BR" sz="4800" spc="300" dirty="0">
                <a:solidFill>
                  <a:srgbClr val="067838"/>
                </a:solidFill>
                <a:latin typeface="Rockwell" panose="02060603020205020403" pitchFamily="18" charset="77"/>
                <a:ea typeface="+mn-ea"/>
                <a:cs typeface="+mn-cs"/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122319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7A0EBB9-881A-593D-6601-AF8BD6BEC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20" y="1702061"/>
            <a:ext cx="11513159" cy="5155939"/>
          </a:xfrm>
        </p:spPr>
        <p:txBody>
          <a:bodyPr>
            <a:noAutofit/>
          </a:bodyPr>
          <a:lstStyle/>
          <a:p>
            <a:pPr marR="36830" algn="just">
              <a:lnSpc>
                <a:spcPct val="150000"/>
              </a:lnSpc>
            </a:pPr>
            <a:r>
              <a:rPr lang="pt-BR" sz="2000" spc="300" dirty="0">
                <a:solidFill>
                  <a:srgbClr val="067838"/>
                </a:solidFill>
              </a:rPr>
              <a:t>Em atendimento ao disposto do art. 12, da referida lei complementar, a ADASA expediu a </a:t>
            </a:r>
            <a:r>
              <a:rPr lang="pt-BR" sz="2000" spc="300" dirty="0">
                <a:solidFill>
                  <a:srgbClr val="067838"/>
                </a:solidFill>
                <a:hlinkClick r:id="rId2"/>
              </a:rPr>
              <a:t>Resolução nº 159</a:t>
            </a:r>
            <a:r>
              <a:rPr lang="pt-BR" sz="2000" spc="300" dirty="0">
                <a:solidFill>
                  <a:srgbClr val="067838"/>
                </a:solidFill>
              </a:rPr>
              <a:t> e </a:t>
            </a:r>
            <a:r>
              <a:rPr lang="pt-BR" sz="2000" spc="300" dirty="0">
                <a:solidFill>
                  <a:srgbClr val="067838"/>
                </a:solidFill>
                <a:hlinkClick r:id="rId3"/>
              </a:rPr>
              <a:t>Resolução nº 160</a:t>
            </a:r>
            <a:r>
              <a:rPr lang="pt-BR" sz="2000" spc="300" dirty="0">
                <a:solidFill>
                  <a:srgbClr val="067838"/>
                </a:solidFill>
              </a:rPr>
              <a:t>, ambas de 12 de abril de 2006, dispondo sobre os cálculos e procedimentos para o recolhimento da TFS e a TFU aos prestadores de serviços públicos, de que tratam os parágrafos 1° e 2° dos art. 2° e 3°, respectivamente, restando ainda a obrigação de expedir norma regulamentar para a TFU, pela captação de recursos hídricos ou lançamento de efluentes, </a:t>
            </a:r>
            <a:r>
              <a:rPr lang="pt-BR" sz="2000" spc="300" dirty="0">
                <a:solidFill>
                  <a:srgbClr val="047BC0"/>
                </a:solidFill>
              </a:rPr>
              <a:t>por não prestadores de serviços públicos</a:t>
            </a:r>
            <a:r>
              <a:rPr lang="pt-BR" sz="2000" spc="300" dirty="0">
                <a:solidFill>
                  <a:srgbClr val="067838"/>
                </a:solidFill>
              </a:rPr>
              <a:t>, objeto do parágrafo 3° do art. 3°, da Lei Complementar nº 711, de 2005.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DETERMINAÇÃO LEGAL</a:t>
            </a:r>
          </a:p>
        </p:txBody>
      </p:sp>
    </p:spTree>
    <p:extLst>
      <p:ext uri="{BB962C8B-B14F-4D97-AF65-F5344CB8AC3E}">
        <p14:creationId xmlns:p14="http://schemas.microsoft.com/office/powerpoint/2010/main" val="262330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7A0EBB9-881A-593D-6601-AF8BD6BEC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20" y="1702061"/>
            <a:ext cx="11513159" cy="5155939"/>
          </a:xfrm>
        </p:spPr>
        <p:txBody>
          <a:bodyPr>
            <a:noAutofit/>
          </a:bodyPr>
          <a:lstStyle/>
          <a:p>
            <a:pPr marR="36830" algn="just">
              <a:lnSpc>
                <a:spcPct val="150000"/>
              </a:lnSpc>
            </a:pPr>
            <a:r>
              <a:rPr lang="pt-BR" sz="2400" spc="300" dirty="0">
                <a:solidFill>
                  <a:srgbClr val="067838"/>
                </a:solidFill>
              </a:rPr>
              <a:t>Regulamentação e implantação da Taxa de Fiscalização de Usos de Recursos Hídricos - TFU </a:t>
            </a:r>
            <a:r>
              <a:rPr lang="pt-BR" sz="2400" u="sng" spc="300" dirty="0">
                <a:solidFill>
                  <a:srgbClr val="067838"/>
                </a:solidFill>
              </a:rPr>
              <a:t>para não prestadores de serviços públicos</a:t>
            </a:r>
            <a:r>
              <a:rPr lang="pt-BR" sz="2400" spc="300" dirty="0">
                <a:solidFill>
                  <a:srgbClr val="067838"/>
                </a:solidFill>
              </a:rPr>
              <a:t>, conforme determina a </a:t>
            </a:r>
            <a:r>
              <a:rPr lang="pt-BR" sz="2400" spc="300" dirty="0">
                <a:solidFill>
                  <a:srgbClr val="067838"/>
                </a:solidFill>
                <a:hlinkClick r:id="rId2"/>
              </a:rPr>
              <a:t>Lei Complementar nº 711, de 13 de setembro de 2005</a:t>
            </a:r>
            <a:r>
              <a:rPr lang="pt-BR" sz="2400" spc="300" dirty="0">
                <a:solidFill>
                  <a:srgbClr val="067838"/>
                </a:solidFill>
              </a:rPr>
              <a:t>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3EA048E-93E4-E97E-4088-088EEA20A823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7725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7A0EBB9-881A-593D-6601-AF8BD6BEC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20" y="1551232"/>
            <a:ext cx="11513159" cy="5155939"/>
          </a:xfrm>
        </p:spPr>
        <p:txBody>
          <a:bodyPr>
            <a:noAutofit/>
          </a:bodyPr>
          <a:lstStyle/>
          <a:p>
            <a:pPr marR="36830" algn="just">
              <a:lnSpc>
                <a:spcPct val="150000"/>
              </a:lnSpc>
            </a:pPr>
            <a:r>
              <a:rPr lang="pt-BR" sz="2400" spc="300" dirty="0">
                <a:solidFill>
                  <a:srgbClr val="067838"/>
                </a:solidFill>
              </a:rPr>
              <a:t>Na implantação e no recolhimento da TFU dos não prestadores de serviços públicos pela Adasa, como proposto, estão sendo observados os princípios do usuário-pagador e da justiça tributária, como instrumento pedagógico e educativo, prevenindo-se o uso desregrado e o desperdício de água, contribuindo para a conscientização, o uso racional e a preservação desse bem público finito, dotado de valor econômico, como previsto na Lei das Águas, a Lei nº 9.433, de 1997, que institui a Política Nacional de Recursos Hídricos.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3EA048E-93E4-E97E-4088-088EEA20A823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233348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7A0EBB9-881A-593D-6601-AF8BD6BEC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20" y="1551232"/>
            <a:ext cx="11513159" cy="5155939"/>
          </a:xfrm>
        </p:spPr>
        <p:txBody>
          <a:bodyPr>
            <a:noAutofit/>
          </a:bodyPr>
          <a:lstStyle/>
          <a:p>
            <a:pPr marR="36830" algn="just">
              <a:lnSpc>
                <a:spcPct val="150000"/>
              </a:lnSpc>
            </a:pPr>
            <a:r>
              <a:rPr lang="pt-BR" sz="2400" spc="300" dirty="0">
                <a:solidFill>
                  <a:srgbClr val="067838"/>
                </a:solidFill>
              </a:rPr>
              <a:t>O recolhimento se iniciará a partir de janeiro de 2024;</a:t>
            </a:r>
          </a:p>
          <a:p>
            <a:pPr marR="36830" algn="just">
              <a:lnSpc>
                <a:spcPct val="150000"/>
              </a:lnSpc>
            </a:pPr>
            <a:endParaRPr lang="pt-BR" sz="2400" spc="300" dirty="0">
              <a:solidFill>
                <a:srgbClr val="067838"/>
              </a:solidFill>
            </a:endParaRPr>
          </a:p>
          <a:p>
            <a:pPr marR="36830" algn="just">
              <a:lnSpc>
                <a:spcPct val="150000"/>
              </a:lnSpc>
            </a:pPr>
            <a:r>
              <a:rPr lang="pt-BR" sz="2400" spc="300" dirty="0">
                <a:solidFill>
                  <a:srgbClr val="067838"/>
                </a:solidFill>
              </a:rPr>
              <a:t>Usuário de recursos hídricos não prestadores de serviço público outorgados por meio de captações superficiais </a:t>
            </a:r>
            <a:r>
              <a:rPr lang="pt-BR" sz="2400" spc="300" dirty="0">
                <a:solidFill>
                  <a:srgbClr val="FF0000"/>
                </a:solidFill>
              </a:rPr>
              <a:t>ou</a:t>
            </a:r>
            <a:r>
              <a:rPr lang="pt-BR" sz="2400" spc="300" dirty="0">
                <a:solidFill>
                  <a:srgbClr val="067838"/>
                </a:solidFill>
              </a:rPr>
              <a:t> subterrâneas e lançamento de efluentes.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3EA048E-93E4-E97E-4088-088EEA20A823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QUEM DEVE PAGAR E A PARTIR DE QUANDO?</a:t>
            </a:r>
          </a:p>
        </p:txBody>
      </p:sp>
    </p:spTree>
    <p:extLst>
      <p:ext uri="{BB962C8B-B14F-4D97-AF65-F5344CB8AC3E}">
        <p14:creationId xmlns:p14="http://schemas.microsoft.com/office/powerpoint/2010/main" val="3255771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36830" algn="just">
              <a:lnSpc>
                <a:spcPct val="150000"/>
              </a:lnSpc>
            </a:pPr>
            <a:r>
              <a:rPr lang="pt-BR" sz="2000" spc="300" dirty="0">
                <a:solidFill>
                  <a:srgbClr val="067838"/>
                </a:solidFill>
              </a:rPr>
              <a:t>Foi realizada uma avaliação sobre os usos de maior impacto à disponibilidade de recursos hídricos, considerando-se a capacidade institucional de regulação e fiscalização. Assim, 80% dos maiores volumes outorgados terão fator ka positivo, os demais terão fator ka nulo. </a:t>
            </a:r>
          </a:p>
          <a:p>
            <a:pPr marR="36830" algn="just">
              <a:lnSpc>
                <a:spcPct val="150000"/>
              </a:lnSpc>
            </a:pPr>
            <a:r>
              <a:rPr lang="pt-BR" sz="2000" spc="300" dirty="0">
                <a:solidFill>
                  <a:srgbClr val="067838"/>
                </a:solidFill>
              </a:rPr>
              <a:t>Assim, os grandes usuários, aqueles que utilizam a água enquanto insumo para sua atividade econômica e aqueles que consomem grande quantidade de água, terão fator ka positivo e serão taxados.</a:t>
            </a:r>
          </a:p>
          <a:p>
            <a:pPr marR="36830" algn="just">
              <a:lnSpc>
                <a:spcPct val="150000"/>
              </a:lnSpc>
            </a:pPr>
            <a:r>
              <a:rPr lang="pt-BR" sz="2000" spc="300" dirty="0">
                <a:solidFill>
                  <a:srgbClr val="067838"/>
                </a:solidFill>
              </a:rPr>
              <a:t>Os pequenos usuários, aqueles com usos insignificantes ou que consomem água para seu uso individual ou familiar serão isentos ou terão fator ka nulo.</a:t>
            </a:r>
          </a:p>
          <a:p>
            <a:pPr marR="36830" algn="just">
              <a:lnSpc>
                <a:spcPct val="150000"/>
              </a:lnSpc>
            </a:pPr>
            <a:endParaRPr lang="pt-BR" sz="2000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VALORES TAXADOS</a:t>
            </a:r>
          </a:p>
        </p:txBody>
      </p:sp>
    </p:spTree>
    <p:extLst>
      <p:ext uri="{BB962C8B-B14F-4D97-AF65-F5344CB8AC3E}">
        <p14:creationId xmlns:p14="http://schemas.microsoft.com/office/powerpoint/2010/main" val="295128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3FC141B-C0DE-ACC9-57D1-9DD8B8576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pc="300" dirty="0">
                <a:solidFill>
                  <a:srgbClr val="067838"/>
                </a:solidFill>
              </a:rPr>
              <a:t>Os valores de ka foram divididos em dois subgrupos 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Captações superficiais;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Captações subterrâneas.</a:t>
            </a:r>
          </a:p>
          <a:p>
            <a:pPr lvl="1"/>
            <a:endParaRPr lang="pt-BR" spc="300" dirty="0">
              <a:solidFill>
                <a:srgbClr val="067838"/>
              </a:solidFill>
            </a:endParaRPr>
          </a:p>
          <a:p>
            <a:r>
              <a:rPr lang="pt-BR" sz="2800" spc="300" dirty="0">
                <a:solidFill>
                  <a:srgbClr val="067838"/>
                </a:solidFill>
              </a:rPr>
              <a:t>Divididos em razão da destinação da captação da água: 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Abastecimento humano;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Irrigação paisagística;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Comercial;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Industrial;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Construção civil;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Irrigação de culturas;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Aquicultura; e </a:t>
            </a:r>
          </a:p>
          <a:p>
            <a:pPr lvl="1"/>
            <a:r>
              <a:rPr lang="pt-BR" spc="300" dirty="0">
                <a:solidFill>
                  <a:srgbClr val="067838"/>
                </a:solidFill>
              </a:rPr>
              <a:t>Criação/dessedentação de animais.</a:t>
            </a:r>
          </a:p>
          <a:p>
            <a:endParaRPr lang="pt-BR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A240FDAE-4A4E-7C73-AEE8-E431A0AB07A0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CLASSIFICAÇÃO</a:t>
            </a:r>
          </a:p>
        </p:txBody>
      </p:sp>
    </p:spTree>
    <p:extLst>
      <p:ext uri="{BB962C8B-B14F-4D97-AF65-F5344CB8AC3E}">
        <p14:creationId xmlns:p14="http://schemas.microsoft.com/office/powerpoint/2010/main" val="114213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230F6D6-CAA5-B9C9-A7AD-A45788101316}"/>
              </a:ext>
            </a:extLst>
          </p:cNvPr>
          <p:cNvSpPr txBox="1">
            <a:spLocks/>
          </p:cNvSpPr>
          <p:nvPr/>
        </p:nvSpPr>
        <p:spPr>
          <a:xfrm>
            <a:off x="1156741" y="4609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  <a:cs typeface="ITF Devanagari Book" panose="02000000000000000000" pitchFamily="2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19EAF69-521D-2326-F43A-19ADE4A6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36830" indent="0" algn="just">
              <a:lnSpc>
                <a:spcPct val="150000"/>
              </a:lnSpc>
              <a:buNone/>
            </a:pPr>
            <a:r>
              <a:rPr lang="pt-BR" sz="2000" i="1" spc="300" dirty="0">
                <a:solidFill>
                  <a:srgbClr val="067838"/>
                </a:solidFill>
              </a:rPr>
              <a:t>Art. 7º O recolhimento mensal em mora da TFS e TFU implicará a aplicação de multa, atualização e juros de mora, de acordo com a legislação vigente.</a:t>
            </a:r>
          </a:p>
          <a:p>
            <a:pPr marL="0" marR="36830" indent="0" algn="just">
              <a:lnSpc>
                <a:spcPct val="150000"/>
              </a:lnSpc>
              <a:buNone/>
            </a:pPr>
            <a:r>
              <a:rPr lang="pt-BR" sz="2000" i="1" spc="300" dirty="0">
                <a:solidFill>
                  <a:srgbClr val="067838"/>
                </a:solidFill>
              </a:rPr>
              <a:t>Parágrafo único. </a:t>
            </a:r>
            <a:r>
              <a:rPr lang="pt-BR" sz="2000" b="1" i="1" u="sng" spc="300" dirty="0">
                <a:solidFill>
                  <a:srgbClr val="067838"/>
                </a:solidFill>
              </a:rPr>
              <a:t>Não são devidos os recolhimentos </a:t>
            </a:r>
            <a:r>
              <a:rPr lang="pt-BR" sz="2000" i="1" spc="300" dirty="0">
                <a:solidFill>
                  <a:srgbClr val="067838"/>
                </a:solidFill>
              </a:rPr>
              <a:t>da TFS </a:t>
            </a:r>
            <a:r>
              <a:rPr lang="pt-BR" sz="2000" b="1" i="1" u="sng" spc="300" dirty="0">
                <a:solidFill>
                  <a:srgbClr val="067838"/>
                </a:solidFill>
              </a:rPr>
              <a:t>e TFU relativos às captações de água, usos não-consuntivos de água e lançamentos de esgoto, considerados física, química e biologicamente insignificantes</a:t>
            </a:r>
            <a:r>
              <a:rPr lang="pt-BR" sz="2000" i="1" spc="300" dirty="0">
                <a:solidFill>
                  <a:srgbClr val="067838"/>
                </a:solidFill>
              </a:rPr>
              <a:t>, nos termos das normas regulamentares a serem expedidas pela ADASA/DF.’</a:t>
            </a:r>
          </a:p>
          <a:p>
            <a:pPr marR="36830" algn="just">
              <a:lnSpc>
                <a:spcPct val="150000"/>
              </a:lnSpc>
            </a:pPr>
            <a:endParaRPr lang="pt-BR" sz="2000" i="1" spc="300" dirty="0">
              <a:solidFill>
                <a:srgbClr val="067838"/>
              </a:solidFill>
            </a:endParaRPr>
          </a:p>
          <a:p>
            <a:pPr marR="36830" algn="just">
              <a:lnSpc>
                <a:spcPct val="150000"/>
              </a:lnSpc>
            </a:pPr>
            <a:endParaRPr lang="pt-BR" sz="2000" i="1" spc="300" dirty="0">
              <a:solidFill>
                <a:srgbClr val="067838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74F4FEA-B134-F65C-86E7-6E9FD8BFFB45}"/>
              </a:ext>
            </a:extLst>
          </p:cNvPr>
          <p:cNvSpPr txBox="1">
            <a:spLocks/>
          </p:cNvSpPr>
          <p:nvPr/>
        </p:nvSpPr>
        <p:spPr>
          <a:xfrm>
            <a:off x="1309141" y="613341"/>
            <a:ext cx="10867869" cy="6508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>
                <a:solidFill>
                  <a:srgbClr val="047BC0"/>
                </a:solidFill>
                <a:latin typeface="ITF Devanagari Book" panose="02000000000000000000" pitchFamily="2" charset="0"/>
                <a:cs typeface="ITF Devanagari Book" panose="02000000000000000000" pitchFamily="2" charset="0"/>
              </a:rPr>
              <a:t>USUÁRIOS ISENTOS DO RECOLHIMENTO DE TFU</a:t>
            </a:r>
            <a:endParaRPr lang="pt-BR" sz="4000" dirty="0">
              <a:solidFill>
                <a:srgbClr val="047BC0"/>
              </a:solidFill>
              <a:latin typeface="ITF Devanagari Boo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422655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670EB4EC51CF45A45A40B7C0D99B5F" ma:contentTypeVersion="13" ma:contentTypeDescription="Crie um novo documento." ma:contentTypeScope="" ma:versionID="405255319cac3c415ff8bda9c056fd65">
  <xsd:schema xmlns:xsd="http://www.w3.org/2001/XMLSchema" xmlns:xs="http://www.w3.org/2001/XMLSchema" xmlns:p="http://schemas.microsoft.com/office/2006/metadata/properties" xmlns:ns3="7224dc84-58d8-4e08-b35d-daa0f486c1dc" xmlns:ns4="ef896f84-8d4f-42d0-a95e-74b7e533d998" targetNamespace="http://schemas.microsoft.com/office/2006/metadata/properties" ma:root="true" ma:fieldsID="44e965ac32b290027165b0b2f1621508" ns3:_="" ns4:_="">
    <xsd:import namespace="7224dc84-58d8-4e08-b35d-daa0f486c1dc"/>
    <xsd:import namespace="ef896f84-8d4f-42d0-a95e-74b7e533d9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24dc84-58d8-4e08-b35d-daa0f486c1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96f84-8d4f-42d0-a95e-74b7e533d99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360748-5CBB-4D07-A712-BE72F0284B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2FFC45-3E05-4EF1-B4F6-59CC8819DD73}">
  <ds:schemaRefs>
    <ds:schemaRef ds:uri="http://schemas.microsoft.com/office/2006/metadata/properties"/>
    <ds:schemaRef ds:uri="7224dc84-58d8-4e08-b35d-daa0f486c1d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www.w3.org/XML/1998/namespace"/>
    <ds:schemaRef ds:uri="ef896f84-8d4f-42d0-a95e-74b7e533d99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3A30674-DEA5-4005-93B1-CB76D7F682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24dc84-58d8-4e08-b35d-daa0f486c1dc"/>
    <ds:schemaRef ds:uri="ef896f84-8d4f-42d0-a95e-74b7e533d9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13398</TotalTime>
  <Words>1392</Words>
  <Application>Microsoft Office PowerPoint</Application>
  <PresentationFormat>Widescreen</PresentationFormat>
  <Paragraphs>147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ITF Devanagari</vt:lpstr>
      <vt:lpstr>ITF Devanagari Book</vt:lpstr>
      <vt:lpstr>Rockwell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Camila Nunes de Albuquerque Dias</cp:lastModifiedBy>
  <cp:revision>13</cp:revision>
  <dcterms:created xsi:type="dcterms:W3CDTF">2020-08-25T14:53:13Z</dcterms:created>
  <dcterms:modified xsi:type="dcterms:W3CDTF">2023-09-11T16:22:32Z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0x01010077670EB4EC51CF45A45A40B7C0D99B5F</vt:lpwstr>
  </property>
</Properties>
</file>