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sldIdLst>
    <p:sldId id="257" r:id="rId5"/>
    <p:sldId id="434" r:id="rId6"/>
    <p:sldId id="433" r:id="rId7"/>
    <p:sldId id="495" r:id="rId8"/>
    <p:sldId id="500" r:id="rId9"/>
    <p:sldId id="496" r:id="rId10"/>
    <p:sldId id="478" r:id="rId11"/>
    <p:sldId id="490" r:id="rId12"/>
    <p:sldId id="491" r:id="rId13"/>
    <p:sldId id="497" r:id="rId14"/>
    <p:sldId id="492" r:id="rId15"/>
    <p:sldId id="498" r:id="rId16"/>
    <p:sldId id="493" r:id="rId17"/>
    <p:sldId id="501" r:id="rId18"/>
    <p:sldId id="502" r:id="rId19"/>
    <p:sldId id="499" r:id="rId20"/>
    <p:sldId id="488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ogo Barcellos Ferreira" initials="DBF" lastIdx="1" clrIdx="0">
    <p:extLst>
      <p:ext uri="{19B8F6BF-5375-455C-9EA6-DF929625EA0E}">
        <p15:presenceInfo xmlns:p15="http://schemas.microsoft.com/office/powerpoint/2012/main" userId="S::diogo.ferreira@adasa.df.gov.br::50e2b48e-e9ef-4e99-b859-412c664da0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479"/>
    <a:srgbClr val="010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0D25FB-5D34-4442-BB4F-F5C96B6F12C1}" v="1107" dt="2023-06-18T21:35:24.577"/>
    <p1510:client id="{C1F2FD79-9FAD-4E53-BAE6-004F793D8F6A}" v="317" vWet="319" dt="2023-06-16T17:06:52.989"/>
    <p1510:client id="{D62D3E6F-D398-4533-A1C8-492039BF331D}" v="24" dt="2023-06-19T11:54:23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382392248775238E-2"/>
          <c:y val="8.284738017876131E-2"/>
          <c:w val="0.9277741141732283"/>
          <c:h val="0.789138287401574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Planilha1!$A$2:$A$3</c:f>
              <c:strCache>
                <c:ptCount val="2"/>
                <c:pt idx="0">
                  <c:v>Sem RTA 2022</c:v>
                </c:pt>
                <c:pt idx="1">
                  <c:v>Com RTA 2022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1.1499999999999999</c:v>
                </c:pt>
                <c:pt idx="1">
                  <c:v>1.1499999999999999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5C-4229-9448-CB3A4EBEAC00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Planilha1!$A$2:$A$3</c:f>
              <c:strCache>
                <c:ptCount val="2"/>
                <c:pt idx="0">
                  <c:v>Sem RTA 2022</c:v>
                </c:pt>
                <c:pt idx="1">
                  <c:v>Com RTA 2022</c:v>
                </c:pt>
              </c:strCache>
            </c:strRef>
          </c:cat>
          <c:val>
            <c:numRef>
              <c:f>Planilha1!$C$2:$C$3</c:f>
              <c:numCache>
                <c:formatCode>General</c:formatCode>
                <c:ptCount val="2"/>
                <c:pt idx="1">
                  <c:v>0.10199999999999999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5C-4229-9448-CB3A4EBEA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7076128"/>
        <c:axId val="917076608"/>
      </c:barChart>
      <c:catAx>
        <c:axId val="91707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17076608"/>
        <c:crosses val="autoZero"/>
        <c:auto val="1"/>
        <c:lblAlgn val="ctr"/>
        <c:lblOffset val="100"/>
        <c:noMultiLvlLbl val="0"/>
      </c:catAx>
      <c:valAx>
        <c:axId val="917076608"/>
        <c:scaling>
          <c:orientation val="minMax"/>
          <c:min val="0.7000000000000000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1707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37F0A-830B-42A8-A7BB-2484FFBCF181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5408-C69A-4AA4-9621-19AF6B6BF8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81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6141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872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410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1742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2001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662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733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69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769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176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222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255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744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18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3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12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9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1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09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39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41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33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70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24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2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88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551D4-85BD-4CF7-8BAB-84B07489C90E}" type="datetimeFigureOut">
              <a:rPr lang="pt-BR" smtClean="0"/>
              <a:t>19/06/2023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0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ap-006-2023@adasa.df.gov.br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692307" y="933215"/>
            <a:ext cx="8096585" cy="37602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3600" b="1">
                <a:solidFill>
                  <a:schemeClr val="tx2"/>
                </a:solidFill>
                <a:latin typeface="Arial" charset="0"/>
              </a:rPr>
              <a:t>Audiência Pública nº 06/2023</a:t>
            </a:r>
          </a:p>
          <a:p>
            <a:pPr algn="ctr">
              <a:lnSpc>
                <a:spcPct val="150000"/>
              </a:lnSpc>
              <a:defRPr/>
            </a:pPr>
            <a:endParaRPr lang="pt-BR" sz="3600" b="1"/>
          </a:p>
          <a:p>
            <a:pPr algn="ctr">
              <a:lnSpc>
                <a:spcPct val="150000"/>
              </a:lnSpc>
              <a:defRPr/>
            </a:pPr>
            <a:r>
              <a:rPr lang="pt-BR" sz="3000" b="1"/>
              <a:t>Resultados Preliminares da 3ª Revisão Tarifária Extraordinária – 3ª RTE dos serviços de abastecimento de água e esgotamento sanitário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551678" y="6035714"/>
            <a:ext cx="633670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600" b="1">
                <a:latin typeface="Arial" charset="0"/>
              </a:rPr>
              <a:t>Junho de 2023</a:t>
            </a:r>
          </a:p>
        </p:txBody>
      </p: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2A68EB2-1FF7-B163-46D6-553AAAAB950A}"/>
              </a:ext>
            </a:extLst>
          </p:cNvPr>
          <p:cNvSpPr txBox="1"/>
          <p:nvPr/>
        </p:nvSpPr>
        <p:spPr>
          <a:xfrm>
            <a:off x="1357848" y="1547887"/>
            <a:ext cx="6714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/>
              <a:t>Valores a Devolver à Modicidade Tarifária: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41939BFC-8955-3AAD-077C-C1276C901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1538" y="224513"/>
            <a:ext cx="5222449" cy="523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Metodologia de Cálculo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20D4C18A-E936-0E3F-0F09-CDCF6C4A66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0333" y="109547"/>
            <a:ext cx="743753" cy="743753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ECB562CA-8F38-DEDA-280C-0601FD9C1C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650" y="2710273"/>
            <a:ext cx="7970700" cy="214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1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2A68EB2-1FF7-B163-46D6-553AAAAB950A}"/>
              </a:ext>
            </a:extLst>
          </p:cNvPr>
          <p:cNvSpPr txBox="1"/>
          <p:nvPr/>
        </p:nvSpPr>
        <p:spPr>
          <a:xfrm>
            <a:off x="884225" y="2191466"/>
            <a:ext cx="7528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2800"/>
              <a:t>Tarifa de Contingência: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280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1400"/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pt-BR" sz="2800"/>
              <a:t>Devolução de arrecadados depois do encerramento dos projetos.</a:t>
            </a:r>
          </a:p>
        </p:txBody>
      </p:sp>
    </p:spTree>
    <p:extLst>
      <p:ext uri="{BB962C8B-B14F-4D97-AF65-F5344CB8AC3E}">
        <p14:creationId xmlns:p14="http://schemas.microsoft.com/office/powerpoint/2010/main" val="3096466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7F520CCC-E643-E436-F62A-FD1E8B0D3121}"/>
              </a:ext>
            </a:extLst>
          </p:cNvPr>
          <p:cNvSpPr txBox="1"/>
          <p:nvPr/>
        </p:nvSpPr>
        <p:spPr>
          <a:xfrm>
            <a:off x="694745" y="1767006"/>
            <a:ext cx="752826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2800"/>
              <a:t>Pagamentos por Serviços Ambientais - PSA: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1400"/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endParaRPr lang="pt-BR" sz="2800"/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pt-BR" sz="2800"/>
              <a:t>Valores faturados entre 01/06/2021 e 31/08/2022;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endParaRPr lang="pt-BR" sz="2800"/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pt-BR" sz="2800"/>
              <a:t>Os rendimentos financeiros posteriores a dezembro/2022 serão devolvidos na 4ª RTP.</a:t>
            </a:r>
          </a:p>
        </p:txBody>
      </p:sp>
    </p:spTree>
    <p:extLst>
      <p:ext uri="{BB962C8B-B14F-4D97-AF65-F5344CB8AC3E}">
        <p14:creationId xmlns:p14="http://schemas.microsoft.com/office/powerpoint/2010/main" val="3615350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2A68EB2-1FF7-B163-46D6-553AAAAB950A}"/>
              </a:ext>
            </a:extLst>
          </p:cNvPr>
          <p:cNvSpPr txBox="1"/>
          <p:nvPr/>
        </p:nvSpPr>
        <p:spPr>
          <a:xfrm>
            <a:off x="807868" y="1548075"/>
            <a:ext cx="75282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2800"/>
              <a:t>Programa de Pesquisa, Desenvolvimento e Inovação - PDI: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2800"/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pt-BR" sz="2800"/>
              <a:t>Valores incluídos no RTA/2022 e não utilizados;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endParaRPr lang="pt-BR" sz="2800"/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pt-BR" sz="2800"/>
              <a:t>Acrescido dos rendimentos financeiros até 30/04/2023.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endParaRPr lang="pt-BR" sz="2800"/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endParaRPr lang="pt-BR" sz="2800"/>
          </a:p>
        </p:txBody>
      </p:sp>
    </p:spTree>
    <p:extLst>
      <p:ext uri="{BB962C8B-B14F-4D97-AF65-F5344CB8AC3E}">
        <p14:creationId xmlns:p14="http://schemas.microsoft.com/office/powerpoint/2010/main" val="1025366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2A68EB2-1FF7-B163-46D6-553AAAAB950A}"/>
              </a:ext>
            </a:extLst>
          </p:cNvPr>
          <p:cNvSpPr txBox="1"/>
          <p:nvPr/>
        </p:nvSpPr>
        <p:spPr>
          <a:xfrm>
            <a:off x="740979" y="1548075"/>
            <a:ext cx="80404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/>
              <a:t>Diferença de faturamento:           </a:t>
            </a:r>
            <a:r>
              <a:rPr lang="pt-BR" sz="2800" b="1"/>
              <a:t>R$ 102,8 milhões (+);</a:t>
            </a:r>
          </a:p>
          <a:p>
            <a:pPr algn="just"/>
            <a:endParaRPr lang="pt-BR" sz="2800"/>
          </a:p>
          <a:p>
            <a:pPr algn="just"/>
            <a:r>
              <a:rPr lang="pt-BR" sz="2800"/>
              <a:t>Valores a devolver:                              </a:t>
            </a:r>
            <a:r>
              <a:rPr lang="pt-BR" sz="2800" b="1"/>
              <a:t>R$ 8,9 milhões (-);</a:t>
            </a:r>
          </a:p>
          <a:p>
            <a:pPr algn="just"/>
            <a:endParaRPr lang="pt-BR" sz="2800"/>
          </a:p>
          <a:p>
            <a:pPr algn="just"/>
            <a:r>
              <a:rPr lang="pt-BR" sz="2800" b="1"/>
              <a:t>Valor líquido da RTE:                             R$ 93,9 milhões;</a:t>
            </a:r>
          </a:p>
          <a:p>
            <a:pPr algn="just"/>
            <a:endParaRPr lang="pt-BR" sz="2800"/>
          </a:p>
          <a:p>
            <a:pPr algn="just"/>
            <a:r>
              <a:rPr lang="pt-BR" sz="2800"/>
              <a:t>Mercado (</a:t>
            </a:r>
            <a:r>
              <a:rPr lang="pt-BR" sz="2800" err="1"/>
              <a:t>ago</a:t>
            </a:r>
            <a:r>
              <a:rPr lang="pt-BR" sz="2800"/>
              <a:t>/23 a </a:t>
            </a:r>
            <a:r>
              <a:rPr lang="pt-BR" sz="2800" err="1"/>
              <a:t>mai</a:t>
            </a:r>
            <a:r>
              <a:rPr lang="pt-BR" sz="2800"/>
              <a:t>/24):        </a:t>
            </a:r>
            <a:r>
              <a:rPr lang="pt-BR" sz="2800" b="1"/>
              <a:t>250,4 milhões de m³;</a:t>
            </a:r>
          </a:p>
          <a:p>
            <a:pPr algn="just"/>
            <a:endParaRPr lang="pt-BR" sz="2800"/>
          </a:p>
          <a:p>
            <a:pPr algn="just"/>
            <a:endParaRPr lang="pt-BR" sz="3200" b="1"/>
          </a:p>
          <a:p>
            <a:pPr algn="just"/>
            <a:r>
              <a:rPr lang="pt-BR" sz="3200" b="1"/>
              <a:t>Valor acrescido à tarifa média:   R$ 0,3752/m³.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F9DD2ED-33A6-DBFC-E1B8-CA4A3E00C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794" y="182556"/>
            <a:ext cx="5222449" cy="523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Resultado da RTE</a:t>
            </a:r>
          </a:p>
        </p:txBody>
      </p:sp>
    </p:spTree>
    <p:extLst>
      <p:ext uri="{BB962C8B-B14F-4D97-AF65-F5344CB8AC3E}">
        <p14:creationId xmlns:p14="http://schemas.microsoft.com/office/powerpoint/2010/main" val="329032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7F9DD2ED-33A6-DBFC-E1B8-CA4A3E00C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794" y="182556"/>
            <a:ext cx="5222449" cy="523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Resultado da RTE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2D0C4CCE-64D0-C516-C608-8E4A044509DF}"/>
              </a:ext>
            </a:extLst>
          </p:cNvPr>
          <p:cNvSpPr/>
          <p:nvPr/>
        </p:nvSpPr>
        <p:spPr>
          <a:xfrm>
            <a:off x="2490618" y="1424651"/>
            <a:ext cx="3484178" cy="13042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/>
              <a:t>Tarifa média 2022:</a:t>
            </a:r>
          </a:p>
          <a:p>
            <a:pPr algn="ctr"/>
            <a:r>
              <a:rPr lang="pt-BR" sz="2800"/>
              <a:t> R$ 5,6114/m³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F58A017-6FA5-EFD8-8929-988D855C279B}"/>
              </a:ext>
            </a:extLst>
          </p:cNvPr>
          <p:cNvSpPr/>
          <p:nvPr/>
        </p:nvSpPr>
        <p:spPr>
          <a:xfrm>
            <a:off x="2490618" y="4397435"/>
            <a:ext cx="3484178" cy="130420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/>
              <a:t>Tarifa média RTE:</a:t>
            </a:r>
          </a:p>
          <a:p>
            <a:pPr algn="ctr"/>
            <a:r>
              <a:rPr lang="pt-BR" sz="2800"/>
              <a:t> R$ 5,9866/m³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42C67B1-6BC8-2041-F418-FD22069C2303}"/>
              </a:ext>
            </a:extLst>
          </p:cNvPr>
          <p:cNvSpPr txBox="1"/>
          <p:nvPr/>
        </p:nvSpPr>
        <p:spPr>
          <a:xfrm>
            <a:off x="4508435" y="3136613"/>
            <a:ext cx="29327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/>
              <a:t>+ R$ 0,3752/m³</a:t>
            </a:r>
            <a:endParaRPr lang="en-US" sz="3200"/>
          </a:p>
        </p:txBody>
      </p:sp>
      <p:sp>
        <p:nvSpPr>
          <p:cNvPr id="10" name="Seta: para Baixo 9">
            <a:extLst>
              <a:ext uri="{FF2B5EF4-FFF2-40B4-BE49-F238E27FC236}">
                <a16:creationId xmlns:a16="http://schemas.microsoft.com/office/drawing/2014/main" id="{EA74FC81-D2D1-7286-057D-78E8FACEFCC4}"/>
              </a:ext>
            </a:extLst>
          </p:cNvPr>
          <p:cNvSpPr/>
          <p:nvPr/>
        </p:nvSpPr>
        <p:spPr>
          <a:xfrm>
            <a:off x="4031864" y="3000101"/>
            <a:ext cx="401686" cy="98957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01883B4C-2D1F-A713-1EBE-94F342882CDE}"/>
              </a:ext>
            </a:extLst>
          </p:cNvPr>
          <p:cNvSpPr/>
          <p:nvPr/>
        </p:nvSpPr>
        <p:spPr>
          <a:xfrm>
            <a:off x="6158040" y="4397434"/>
            <a:ext cx="2308044" cy="130420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2800"/>
              <a:t>RTE = +6,69%</a:t>
            </a:r>
          </a:p>
        </p:txBody>
      </p:sp>
    </p:spTree>
    <p:extLst>
      <p:ext uri="{BB962C8B-B14F-4D97-AF65-F5344CB8AC3E}">
        <p14:creationId xmlns:p14="http://schemas.microsoft.com/office/powerpoint/2010/main" val="148853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">
            <a:extLst>
              <a:ext uri="{FF2B5EF4-FFF2-40B4-BE49-F238E27FC236}">
                <a16:creationId xmlns:a16="http://schemas.microsoft.com/office/drawing/2014/main" id="{6ABAE966-8142-441E-936F-89B2CC22F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6DC827E-CB6E-45A8-9EE5-BBC04D790A34}"/>
              </a:ext>
            </a:extLst>
          </p:cNvPr>
          <p:cNvSpPr txBox="1"/>
          <p:nvPr/>
        </p:nvSpPr>
        <p:spPr>
          <a:xfrm>
            <a:off x="970733" y="242051"/>
            <a:ext cx="82562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>
                <a:solidFill>
                  <a:schemeClr val="tx2"/>
                </a:solidFill>
                <a:latin typeface="Arial" charset="0"/>
              </a:rPr>
              <a:t>CONCLUSÃO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D4B3B302-EEE6-BDF7-751F-42043E6FA50B}"/>
              </a:ext>
            </a:extLst>
          </p:cNvPr>
          <p:cNvSpPr/>
          <p:nvPr/>
        </p:nvSpPr>
        <p:spPr>
          <a:xfrm>
            <a:off x="1144604" y="2264690"/>
            <a:ext cx="3346515" cy="1008668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3600"/>
              <a:t>RTE = 6,69%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E53BC2E-160C-E738-EE6A-39CB46074C7B}"/>
              </a:ext>
            </a:extLst>
          </p:cNvPr>
          <p:cNvSpPr/>
          <p:nvPr/>
        </p:nvSpPr>
        <p:spPr>
          <a:xfrm>
            <a:off x="5098849" y="1384732"/>
            <a:ext cx="2292812" cy="1292740"/>
          </a:xfrm>
          <a:prstGeom prst="roundRect">
            <a:avLst/>
          </a:prstGeom>
          <a:solidFill>
            <a:srgbClr val="010479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pt-BR" sz="2800"/>
          </a:p>
          <a:p>
            <a:pPr algn="ctr"/>
            <a:r>
              <a:rPr lang="pt-BR" sz="2800"/>
              <a:t>5,0%</a:t>
            </a:r>
            <a:endParaRPr lang="pt-BR" sz="2800">
              <a:cs typeface="Calibri"/>
            </a:endParaRPr>
          </a:p>
          <a:p>
            <a:pPr algn="ctr"/>
            <a:r>
              <a:rPr lang="pt-BR" sz="2800"/>
              <a:t>Agosto/2023</a:t>
            </a:r>
          </a:p>
          <a:p>
            <a:pPr algn="ctr"/>
            <a:endParaRPr lang="pt-BR" sz="2800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2416AD28-AA91-9CD4-7112-04EFCE929A5A}"/>
              </a:ext>
            </a:extLst>
          </p:cNvPr>
          <p:cNvSpPr/>
          <p:nvPr/>
        </p:nvSpPr>
        <p:spPr>
          <a:xfrm>
            <a:off x="5098848" y="2938243"/>
            <a:ext cx="2292813" cy="129274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/>
              <a:t>1,69%</a:t>
            </a:r>
          </a:p>
          <a:p>
            <a:pPr algn="ctr"/>
            <a:r>
              <a:rPr lang="pt-BR" sz="2800"/>
              <a:t>Junho/2024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5B1C3382-7A16-39E7-0AF7-1D05D296F971}"/>
              </a:ext>
            </a:extLst>
          </p:cNvPr>
          <p:cNvSpPr/>
          <p:nvPr/>
        </p:nvSpPr>
        <p:spPr>
          <a:xfrm>
            <a:off x="1144604" y="4915069"/>
            <a:ext cx="6247057" cy="1292742"/>
          </a:xfrm>
          <a:prstGeom prst="roundRect">
            <a:avLst/>
          </a:prstGeom>
          <a:solidFill>
            <a:schemeClr val="tx2">
              <a:lumMod val="75000"/>
            </a:schemeClr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/>
              <a:t>RTA 2023</a:t>
            </a:r>
          </a:p>
          <a:p>
            <a:pPr algn="ctr"/>
            <a:r>
              <a:rPr lang="pt-BR" sz="2800"/>
              <a:t>Junho/2024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3C64542A-F2E9-F0AD-8AD2-D4CFC2483F58}"/>
              </a:ext>
            </a:extLst>
          </p:cNvPr>
          <p:cNvCxnSpPr>
            <a:stCxn id="2" idx="3"/>
            <a:endCxn id="4" idx="1"/>
          </p:cNvCxnSpPr>
          <p:nvPr/>
        </p:nvCxnSpPr>
        <p:spPr>
          <a:xfrm flipV="1">
            <a:off x="4491119" y="2031102"/>
            <a:ext cx="607730" cy="7379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C1ED5B63-D5F7-FEAF-3C30-E1465BEE0254}"/>
              </a:ext>
            </a:extLst>
          </p:cNvPr>
          <p:cNvCxnSpPr>
            <a:cxnSpLocks/>
            <a:stCxn id="2" idx="3"/>
            <a:endCxn id="6" idx="1"/>
          </p:cNvCxnSpPr>
          <p:nvPr/>
        </p:nvCxnSpPr>
        <p:spPr>
          <a:xfrm>
            <a:off x="4491119" y="2769024"/>
            <a:ext cx="607729" cy="8155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767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882" y="1809761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">
            <a:extLst>
              <a:ext uri="{FF2B5EF4-FFF2-40B4-BE49-F238E27FC236}">
                <a16:creationId xmlns:a16="http://schemas.microsoft.com/office/drawing/2014/main" id="{6ABAE966-8142-441E-936F-89B2CC22F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6DC827E-CB6E-45A8-9EE5-BBC04D790A34}"/>
              </a:ext>
            </a:extLst>
          </p:cNvPr>
          <p:cNvSpPr txBox="1"/>
          <p:nvPr/>
        </p:nvSpPr>
        <p:spPr>
          <a:xfrm>
            <a:off x="515278" y="1751906"/>
            <a:ext cx="82562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>
                <a:solidFill>
                  <a:schemeClr val="tx2"/>
                </a:solidFill>
                <a:latin typeface="Arial" charset="0"/>
              </a:rPr>
              <a:t>PRAZO DE ENTREGA DE CONTRIBUIÇÕES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804B264-9355-FD1E-747E-9F3B9D1EA9E1}"/>
              </a:ext>
            </a:extLst>
          </p:cNvPr>
          <p:cNvSpPr txBox="1"/>
          <p:nvPr/>
        </p:nvSpPr>
        <p:spPr>
          <a:xfrm>
            <a:off x="767732" y="2499692"/>
            <a:ext cx="7608535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200" dirty="0">
                <a:solidFill>
                  <a:prstClr val="black"/>
                </a:solidFill>
              </a:rPr>
              <a:t> </a:t>
            </a:r>
          </a:p>
          <a:p>
            <a:endParaRPr lang="pt-BR" sz="1200" b="1" u="none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pt-BR" sz="3000" b="1" u="none" kern="12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Até às 18h de hoje – 19/06/2023</a:t>
            </a:r>
          </a:p>
          <a:p>
            <a:pPr algn="ctr"/>
            <a:endParaRPr lang="pt-BR" sz="3000" b="1" dirty="0">
              <a:solidFill>
                <a:prstClr val="black"/>
              </a:solidFill>
            </a:endParaRPr>
          </a:p>
          <a:p>
            <a:pPr algn="ctr"/>
            <a:r>
              <a:rPr lang="pt-BR" sz="3000" b="1" u="none" kern="12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pt-BR" sz="3000" b="1" u="none" kern="1200" dirty="0">
                <a:solidFill>
                  <a:prstClr val="black"/>
                </a:solidFill>
                <a:latin typeface="+mn-lt"/>
                <a:ea typeface="+mn-ea"/>
                <a:cs typeface="+mn-cs"/>
                <a:hlinkClick r:id="rId5"/>
              </a:rPr>
              <a:t>ap-006-2023@adasa.df.gov.br</a:t>
            </a:r>
            <a:endParaRPr lang="pt-BR" sz="3000" b="1" u="none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algn="ctr"/>
            <a:endParaRPr lang="pt-BR" sz="3000" b="1" dirty="0">
              <a:solidFill>
                <a:prstClr val="black"/>
              </a:solidFill>
            </a:endParaRPr>
          </a:p>
          <a:p>
            <a:pPr algn="ctr"/>
            <a:endParaRPr lang="pt-BR" sz="3000" b="1" u="none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pt-BR" sz="3000" b="1" dirty="0">
                <a:solidFill>
                  <a:prstClr val="black"/>
                </a:solidFill>
              </a:rPr>
              <a:t>Obrigada!</a:t>
            </a:r>
            <a:endParaRPr lang="pt-BR" sz="3000" b="1" u="none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7248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4C611032-872F-44B8-A84C-8E1983700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88536" y="1793629"/>
            <a:ext cx="9144000" cy="523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Objetivo</a:t>
            </a:r>
          </a:p>
        </p:txBody>
      </p:sp>
      <p:sp>
        <p:nvSpPr>
          <p:cNvPr id="7" name="Retângulo com Canto Diagonal Aparado 3">
            <a:extLst>
              <a:ext uri="{FF2B5EF4-FFF2-40B4-BE49-F238E27FC236}">
                <a16:creationId xmlns:a16="http://schemas.microsoft.com/office/drawing/2014/main" id="{89DBE9B3-C2E5-426B-82D0-323182DBC195}"/>
              </a:ext>
            </a:extLst>
          </p:cNvPr>
          <p:cNvSpPr/>
          <p:nvPr/>
        </p:nvSpPr>
        <p:spPr>
          <a:xfrm>
            <a:off x="287524" y="2411773"/>
            <a:ext cx="8568952" cy="3384376"/>
          </a:xfrm>
          <a:prstGeom prst="snip2DiagRect">
            <a:avLst/>
          </a:prstGeom>
          <a:noFill/>
          <a:ln>
            <a:noFill/>
          </a:ln>
          <a:effectLst>
            <a:softEdge rad="1016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6000" tIns="216000" rIns="216000" bIns="216000" numCol="1" spcCol="1270" anchor="t" anchorCtr="0">
            <a:noAutofit/>
          </a:bodyPr>
          <a:lstStyle/>
          <a:p>
            <a:pPr marL="0" lvl="1" algn="just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2800" dirty="0"/>
              <a:t>Obter contribuições referentes  aos resultados da </a:t>
            </a:r>
          </a:p>
          <a:p>
            <a:pPr marL="0" lvl="1" algn="just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2800" dirty="0"/>
              <a:t>3ª Revisão Tarifária Extraordinária dos serviços públicos de abastecimento de água e esgotamento sanitário do Distrito Federal.</a:t>
            </a:r>
            <a:endParaRPr lang="pt-BR" sz="2800" b="1" kern="1200" dirty="0"/>
          </a:p>
        </p:txBody>
      </p:sp>
    </p:spTree>
    <p:extLst>
      <p:ext uri="{BB962C8B-B14F-4D97-AF65-F5344CB8AC3E}">
        <p14:creationId xmlns:p14="http://schemas.microsoft.com/office/powerpoint/2010/main" val="236992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2A68EB2-1FF7-B163-46D6-553AAAAB950A}"/>
              </a:ext>
            </a:extLst>
          </p:cNvPr>
          <p:cNvSpPr txBox="1"/>
          <p:nvPr/>
        </p:nvSpPr>
        <p:spPr>
          <a:xfrm>
            <a:off x="430567" y="1466941"/>
            <a:ext cx="8282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>
                <a:solidFill>
                  <a:schemeClr val="tx2"/>
                </a:solidFill>
                <a:latin typeface="Arial" charset="0"/>
              </a:rPr>
              <a:t>Revisão Tarifária Extraordinária – RTE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47C7293-6828-31B2-10D0-B96E6D9F7B28}"/>
              </a:ext>
            </a:extLst>
          </p:cNvPr>
          <p:cNvSpPr txBox="1"/>
          <p:nvPr/>
        </p:nvSpPr>
        <p:spPr>
          <a:xfrm>
            <a:off x="884225" y="2795930"/>
            <a:ext cx="74041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/>
              <a:t>Décima Subcláusula da Cláusula Sétima do Contrato de Concessão nº 001/2006-ADASA: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400"/>
              <a:t>Por solicitação da Concessionária, em qualquer data, desde que comprovado o desequilíbrio econômico-financeiro do contrato.</a:t>
            </a:r>
          </a:p>
        </p:txBody>
      </p:sp>
    </p:spTree>
    <p:extLst>
      <p:ext uri="{BB962C8B-B14F-4D97-AF65-F5344CB8AC3E}">
        <p14:creationId xmlns:p14="http://schemas.microsoft.com/office/powerpoint/2010/main" val="134980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4C611032-872F-44B8-A84C-8E1983700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25" y="232737"/>
            <a:ext cx="9144000" cy="5238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Pedido da Caesb</a:t>
            </a:r>
          </a:p>
        </p:txBody>
      </p:sp>
      <p:sp>
        <p:nvSpPr>
          <p:cNvPr id="7" name="Retângulo com Canto Diagonal Aparado 3">
            <a:extLst>
              <a:ext uri="{FF2B5EF4-FFF2-40B4-BE49-F238E27FC236}">
                <a16:creationId xmlns:a16="http://schemas.microsoft.com/office/drawing/2014/main" id="{89DBE9B3-C2E5-426B-82D0-323182DBC195}"/>
              </a:ext>
            </a:extLst>
          </p:cNvPr>
          <p:cNvSpPr/>
          <p:nvPr/>
        </p:nvSpPr>
        <p:spPr>
          <a:xfrm>
            <a:off x="0" y="1036334"/>
            <a:ext cx="9632731" cy="5969011"/>
          </a:xfrm>
          <a:prstGeom prst="snip2DiagRect">
            <a:avLst/>
          </a:prstGeom>
          <a:noFill/>
          <a:ln>
            <a:noFill/>
          </a:ln>
          <a:effectLst>
            <a:softEdge rad="1016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6000" tIns="216000" rIns="216000" bIns="216000" numCol="1" spcCol="1270" anchor="t" anchorCtr="0">
            <a:noAutofit/>
          </a:bodyPr>
          <a:lstStyle/>
          <a:p>
            <a:pPr lvl="1" indent="-457200" algn="just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3200"/>
              <a:t>Recomposição da receita em função do:</a:t>
            </a:r>
          </a:p>
          <a:p>
            <a:pPr lvl="2" indent="-457200" algn="just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3200"/>
              <a:t>Atraso na vigência do RTA 2022;</a:t>
            </a:r>
          </a:p>
          <a:p>
            <a:pPr lvl="2" indent="-457200" algn="just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3200"/>
              <a:t>Não aplicação do RTA 2023.</a:t>
            </a:r>
          </a:p>
        </p:txBody>
      </p:sp>
    </p:spTree>
    <p:extLst>
      <p:ext uri="{BB962C8B-B14F-4D97-AF65-F5344CB8AC3E}">
        <p14:creationId xmlns:p14="http://schemas.microsoft.com/office/powerpoint/2010/main" val="396110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4C611032-872F-44B8-A84C-8E1983700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25" y="232737"/>
            <a:ext cx="9144000" cy="5238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Pedido da Caesb</a:t>
            </a:r>
          </a:p>
        </p:txBody>
      </p:sp>
      <p:sp>
        <p:nvSpPr>
          <p:cNvPr id="7" name="Retângulo com Canto Diagonal Aparado 3">
            <a:extLst>
              <a:ext uri="{FF2B5EF4-FFF2-40B4-BE49-F238E27FC236}">
                <a16:creationId xmlns:a16="http://schemas.microsoft.com/office/drawing/2014/main" id="{89DBE9B3-C2E5-426B-82D0-323182DBC195}"/>
              </a:ext>
            </a:extLst>
          </p:cNvPr>
          <p:cNvSpPr/>
          <p:nvPr/>
        </p:nvSpPr>
        <p:spPr>
          <a:xfrm>
            <a:off x="0" y="1036334"/>
            <a:ext cx="9632731" cy="5969011"/>
          </a:xfrm>
          <a:prstGeom prst="snip2DiagRect">
            <a:avLst/>
          </a:prstGeom>
          <a:noFill/>
          <a:ln>
            <a:noFill/>
          </a:ln>
          <a:effectLst>
            <a:softEdge rad="1016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6000" tIns="216000" rIns="216000" bIns="216000" numCol="1" spcCol="1270" anchor="t" anchorCtr="0">
            <a:noAutofit/>
          </a:bodyPr>
          <a:lstStyle/>
          <a:p>
            <a:pPr marL="0" lvl="1" algn="just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3200"/>
              <a:t>Forma de recomposição:</a:t>
            </a:r>
          </a:p>
          <a:p>
            <a:pPr marL="0" lvl="1" algn="just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</a:pPr>
            <a:endParaRPr lang="pt-BR" sz="3200"/>
          </a:p>
          <a:p>
            <a:pPr lvl="1" indent="-457200" algn="just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3200"/>
              <a:t>Aumento de 5% em 1º /08/2023; e</a:t>
            </a:r>
          </a:p>
          <a:p>
            <a:pPr lvl="1" indent="-457200" algn="just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pt-BR" sz="3200"/>
          </a:p>
          <a:p>
            <a:pPr lvl="1" indent="-4572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3200"/>
              <a:t>Percentual restante na 4ª RTP, em 1º/06/2024.</a:t>
            </a:r>
          </a:p>
        </p:txBody>
      </p:sp>
    </p:spTree>
    <p:extLst>
      <p:ext uri="{BB962C8B-B14F-4D97-AF65-F5344CB8AC3E}">
        <p14:creationId xmlns:p14="http://schemas.microsoft.com/office/powerpoint/2010/main" val="334360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4C611032-872F-44B8-A84C-8E1983700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386" y="182556"/>
            <a:ext cx="9144000" cy="5238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Contextualização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7D3B6A6-C549-C8E9-3016-72A7C35C3F95}"/>
              </a:ext>
            </a:extLst>
          </p:cNvPr>
          <p:cNvSpPr txBox="1"/>
          <p:nvPr/>
        </p:nvSpPr>
        <p:spPr>
          <a:xfrm>
            <a:off x="884225" y="2065366"/>
            <a:ext cx="752826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2800" dirty="0"/>
              <a:t>O RTA/2022 teve os seguintes percentuais: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1400" dirty="0"/>
          </a:p>
          <a:p>
            <a:pPr marL="1485900" lvl="2" indent="-571500" algn="just">
              <a:buFont typeface="Arial" panose="020B0604020202020204" pitchFamily="34" charset="0"/>
              <a:buChar char="•"/>
            </a:pPr>
            <a:r>
              <a:rPr lang="pt-BR" sz="2600" dirty="0"/>
              <a:t>Categoria Residencial: 9,64%; e</a:t>
            </a:r>
          </a:p>
          <a:p>
            <a:pPr marL="1485900" lvl="2" indent="-571500" algn="just">
              <a:buFont typeface="Arial" panose="020B0604020202020204" pitchFamily="34" charset="0"/>
              <a:buChar char="•"/>
            </a:pPr>
            <a:endParaRPr lang="pt-BR" sz="2600" dirty="0"/>
          </a:p>
          <a:p>
            <a:pPr marL="1485900" lvl="2" indent="-571500" algn="just">
              <a:buFont typeface="Arial" panose="020B0604020202020204" pitchFamily="34" charset="0"/>
              <a:buChar char="•"/>
            </a:pPr>
            <a:r>
              <a:rPr lang="pt-BR" sz="2600" dirty="0"/>
              <a:t>Categoria Não Residencial: 7,46%.</a:t>
            </a:r>
          </a:p>
        </p:txBody>
      </p:sp>
    </p:spTree>
    <p:extLst>
      <p:ext uri="{BB962C8B-B14F-4D97-AF65-F5344CB8AC3E}">
        <p14:creationId xmlns:p14="http://schemas.microsoft.com/office/powerpoint/2010/main" val="177154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8DC3E8C8-68E4-F477-FC03-274BEF884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62" y="286229"/>
            <a:ext cx="4637988" cy="523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Metodologia de Cálculo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6C5EADF-7EDC-F9E7-AEC6-09FA519A5889}"/>
              </a:ext>
            </a:extLst>
          </p:cNvPr>
          <p:cNvSpPr txBox="1"/>
          <p:nvPr/>
        </p:nvSpPr>
        <p:spPr>
          <a:xfrm>
            <a:off x="2186068" y="1040233"/>
            <a:ext cx="50452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/>
              <a:t>Comparação dos valores faturados</a:t>
            </a:r>
          </a:p>
          <a:p>
            <a:pPr algn="ctr"/>
            <a:r>
              <a:rPr lang="pt-BR" sz="2400" b="1"/>
              <a:t>1º de junho e 31 de dezembro/2022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C02DC99D-63D1-8BD2-3C5B-8EDDBE09F5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3680476"/>
              </p:ext>
            </p:extLst>
          </p:nvPr>
        </p:nvGraphicFramePr>
        <p:xfrm>
          <a:off x="857837" y="2002742"/>
          <a:ext cx="7701699" cy="4530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4" name="Imagem 13">
            <a:extLst>
              <a:ext uri="{FF2B5EF4-FFF2-40B4-BE49-F238E27FC236}">
                <a16:creationId xmlns:a16="http://schemas.microsoft.com/office/drawing/2014/main" id="{5F268AF7-18ED-1585-7821-C04CC339B8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7212" y="99211"/>
            <a:ext cx="743753" cy="74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2A68EB2-1FF7-B163-46D6-553AAAAB950A}"/>
              </a:ext>
            </a:extLst>
          </p:cNvPr>
          <p:cNvSpPr txBox="1"/>
          <p:nvPr/>
        </p:nvSpPr>
        <p:spPr>
          <a:xfrm>
            <a:off x="807868" y="1274402"/>
            <a:ext cx="7528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/>
              <a:t>Diferença mensal e atualização monetária</a:t>
            </a:r>
          </a:p>
          <a:p>
            <a:pPr algn="ctr"/>
            <a:r>
              <a:rPr lang="pt-BR" sz="2800" b="1"/>
              <a:t>até 31/12/2022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DC3E8C8-68E4-F477-FC03-274BEF884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1538" y="224513"/>
            <a:ext cx="5222449" cy="523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Metodologia de Cálculo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E526546-21AF-1C3F-DD02-24711F1BAC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0333" y="109547"/>
            <a:ext cx="743753" cy="743753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5F0D3D90-A65A-2A03-38AE-77AB87D2E0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578" y="2594190"/>
            <a:ext cx="8622844" cy="369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026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A81F6DB4-1E82-8957-F20E-BF85902DDD7C}"/>
              </a:ext>
            </a:extLst>
          </p:cNvPr>
          <p:cNvSpPr txBox="1"/>
          <p:nvPr/>
        </p:nvSpPr>
        <p:spPr>
          <a:xfrm>
            <a:off x="2097902" y="2632494"/>
            <a:ext cx="4576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/>
              <a:t>Valores a Devolver à Modicidade Tarifária</a:t>
            </a:r>
          </a:p>
        </p:txBody>
      </p:sp>
    </p:spTree>
    <p:extLst>
      <p:ext uri="{BB962C8B-B14F-4D97-AF65-F5344CB8AC3E}">
        <p14:creationId xmlns:p14="http://schemas.microsoft.com/office/powerpoint/2010/main" val="1049527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CACC5849173DA4AA41A9792359503BF" ma:contentTypeVersion="15" ma:contentTypeDescription="Crie um novo documento." ma:contentTypeScope="" ma:versionID="5f2e2dd506b88274121ccef284dafc34">
  <xsd:schema xmlns:xsd="http://www.w3.org/2001/XMLSchema" xmlns:xs="http://www.w3.org/2001/XMLSchema" xmlns:p="http://schemas.microsoft.com/office/2006/metadata/properties" xmlns:ns2="4b520b24-8996-453a-8c5e-60294695dd12" xmlns:ns3="35902834-6a56-4be4-9b89-b053ee69e5a5" targetNamespace="http://schemas.microsoft.com/office/2006/metadata/properties" ma:root="true" ma:fieldsID="73b3fecc11190f8f240e5a926a52ff75" ns2:_="" ns3:_="">
    <xsd:import namespace="4b520b24-8996-453a-8c5e-60294695dd12"/>
    <xsd:import namespace="35902834-6a56-4be4-9b89-b053ee69e5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520b24-8996-453a-8c5e-60294695dd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44ffecf-daab-4aa0-aece-e66b25716a59}" ma:internalName="TaxCatchAll" ma:showField="CatchAllData" ma:web="4b520b24-8996-453a-8c5e-60294695dd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902834-6a56-4be4-9b89-b053ee69e5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630bc7b3-38f3-4a89-a050-e06274c3385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902834-6a56-4be4-9b89-b053ee69e5a5">
      <Terms xmlns="http://schemas.microsoft.com/office/infopath/2007/PartnerControls"/>
    </lcf76f155ced4ddcb4097134ff3c332f>
    <TaxCatchAll xmlns="4b520b24-8996-453a-8c5e-60294695dd12" xsi:nil="true"/>
  </documentManagement>
</p:properties>
</file>

<file path=customXml/itemProps1.xml><?xml version="1.0" encoding="utf-8"?>
<ds:datastoreItem xmlns:ds="http://schemas.openxmlformats.org/officeDocument/2006/customXml" ds:itemID="{A0334372-B649-4778-B3AC-0F985DD5AC66}">
  <ds:schemaRefs>
    <ds:schemaRef ds:uri="35902834-6a56-4be4-9b89-b053ee69e5a5"/>
    <ds:schemaRef ds:uri="4b520b24-8996-453a-8c5e-60294695dd1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55B2C6F-2F3B-4576-B0B7-C92B8E3B75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157F41-4DB8-414A-ABAB-C6B9A1BD9D45}">
  <ds:schemaRefs>
    <ds:schemaRef ds:uri="http://schemas.microsoft.com/office/infopath/2007/PartnerControls"/>
    <ds:schemaRef ds:uri="35902834-6a56-4be4-9b89-b053ee69e5a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b520b24-8996-453a-8c5e-60294695dd1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Apresentação na tela (4:3)</PresentationFormat>
  <Paragraphs>103</Paragraphs>
  <Slides>17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cassio.leandro</dc:creator>
  <cp:lastModifiedBy>Cristina de Saboya Gouveia Santos</cp:lastModifiedBy>
  <cp:revision>1</cp:revision>
  <dcterms:created xsi:type="dcterms:W3CDTF">2012-12-05T11:52:10Z</dcterms:created>
  <dcterms:modified xsi:type="dcterms:W3CDTF">2023-06-19T11:54:23Z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0x0101009CACC5849173DA4AA41A9792359503BF</vt:lpwstr>
  </property>
  <property fmtid="{D5CDD505-2E9C-101B-9397-08002B2CF9AE}" pid="3" name="MediaServiceImageTags">
    <vt:lpwstr/>
  </property>
</Properties>
</file>