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5" r:id="rId2"/>
    <p:sldId id="257" r:id="rId3"/>
    <p:sldId id="258" r:id="rId4"/>
    <p:sldId id="266" r:id="rId5"/>
    <p:sldId id="267" r:id="rId6"/>
    <p:sldId id="268" r:id="rId7"/>
    <p:sldId id="269" r:id="rId8"/>
    <p:sldId id="270" r:id="rId9"/>
    <p:sldId id="271" r:id="rId10"/>
    <p:sldId id="259" r:id="rId11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477BB"/>
    <a:srgbClr val="77A3D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25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120" y="1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gi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1D9BA5-82A3-4C73-94AC-F9DE43D22F3F}" type="datetimeFigureOut">
              <a:rPr lang="pt-BR" smtClean="0"/>
              <a:t>16/06/2023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B0F36D-12A8-41DD-856E-E549B642D0B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70633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1D9BA5-82A3-4C73-94AC-F9DE43D22F3F}" type="datetimeFigureOut">
              <a:rPr lang="pt-BR" smtClean="0"/>
              <a:t>16/06/2023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B0F36D-12A8-41DD-856E-E549B642D0B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027268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1D9BA5-82A3-4C73-94AC-F9DE43D22F3F}" type="datetimeFigureOut">
              <a:rPr lang="pt-BR" smtClean="0"/>
              <a:t>16/06/2023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B0F36D-12A8-41DD-856E-E549B642D0B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549336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61D9BA5-82A3-4C73-94AC-F9DE43D22F3F}" type="datetimeFigureOut">
              <a:rPr lang="pt-BR" smtClean="0"/>
              <a:t>16/06/2023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9B0F36D-12A8-41DD-856E-E549B642D0B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359669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1D9BA5-82A3-4C73-94AC-F9DE43D22F3F}" type="datetimeFigureOut">
              <a:rPr lang="pt-BR" smtClean="0"/>
              <a:t>16/06/2023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B0F36D-12A8-41DD-856E-E549B642D0B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807874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  <a:endParaRPr lang="pt-BR" dirty="0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1D9BA5-82A3-4C73-94AC-F9DE43D22F3F}" type="datetimeFigureOut">
              <a:rPr lang="pt-BR" smtClean="0"/>
              <a:t>16/06/2023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B0F36D-12A8-41DD-856E-E549B642D0BB}" type="slidenum">
              <a:rPr lang="pt-BR" smtClean="0"/>
              <a:t>‹nº›</a:t>
            </a:fld>
            <a:endParaRPr lang="pt-BR"/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3140" y="1837476"/>
            <a:ext cx="1769409" cy="595701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5342" y="1763528"/>
            <a:ext cx="9402109" cy="914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7403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1D9BA5-82A3-4C73-94AC-F9DE43D22F3F}" type="datetimeFigureOut">
              <a:rPr lang="pt-BR" smtClean="0"/>
              <a:t>16/06/2023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B0F36D-12A8-41DD-856E-E549B642D0B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06814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1D9BA5-82A3-4C73-94AC-F9DE43D22F3F}" type="datetimeFigureOut">
              <a:rPr lang="pt-BR" smtClean="0"/>
              <a:t>16/06/2023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B0F36D-12A8-41DD-856E-E549B642D0B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172830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1D9BA5-82A3-4C73-94AC-F9DE43D22F3F}" type="datetimeFigureOut">
              <a:rPr lang="pt-BR" smtClean="0"/>
              <a:t>16/06/2023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B0F36D-12A8-41DD-856E-E549B642D0B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819472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1D9BA5-82A3-4C73-94AC-F9DE43D22F3F}" type="datetimeFigureOut">
              <a:rPr lang="pt-BR" smtClean="0"/>
              <a:t>16/06/2023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B0F36D-12A8-41DD-856E-E549B642D0B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598461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1D9BA5-82A3-4C73-94AC-F9DE43D22F3F}" type="datetimeFigureOut">
              <a:rPr lang="pt-BR" smtClean="0"/>
              <a:t>16/06/2023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B0F36D-12A8-41DD-856E-E549B642D0B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575956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/>
              <a:t>Clique no ícone para adicionar uma imagem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1D9BA5-82A3-4C73-94AC-F9DE43D22F3F}" type="datetimeFigureOut">
              <a:rPr lang="pt-BR" smtClean="0"/>
              <a:t>16/06/2023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B0F36D-12A8-41DD-856E-E549B642D0B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855449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gi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1D9BA5-82A3-4C73-94AC-F9DE43D22F3F}" type="datetimeFigureOut">
              <a:rPr lang="pt-BR" smtClean="0"/>
              <a:t>16/06/2023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B0F36D-12A8-41DD-856E-E549B642D0BB}" type="slidenum">
              <a:rPr lang="pt-BR" smtClean="0"/>
              <a:t>‹nº›</a:t>
            </a:fld>
            <a:endParaRPr lang="pt-BR"/>
          </a:p>
        </p:txBody>
      </p:sp>
      <p:pic>
        <p:nvPicPr>
          <p:cNvPr id="10" name="Imagem 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939" y="6025181"/>
            <a:ext cx="2473724" cy="832821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76"/>
          <a:stretch/>
        </p:blipFill>
        <p:spPr>
          <a:xfrm>
            <a:off x="1403801" y="6104571"/>
            <a:ext cx="10694895" cy="811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90252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jpeg"/><Relationship Id="rId4" Type="http://schemas.openxmlformats.org/officeDocument/2006/relationships/image" Target="../media/image5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3C22F03-193E-E588-40EA-E2B7DF16B2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02105" y="3291841"/>
            <a:ext cx="5757429" cy="697611"/>
          </a:xfrm>
        </p:spPr>
        <p:txBody>
          <a:bodyPr>
            <a:normAutofit/>
          </a:bodyPr>
          <a:lstStyle/>
          <a:p>
            <a:pPr algn="r">
              <a:defRPr/>
            </a:pPr>
            <a:r>
              <a:rPr lang="pt-BR" sz="3200" b="1" cap="all" dirty="0">
                <a:solidFill>
                  <a:schemeClr val="accent5"/>
                </a:solidFill>
              </a:rPr>
              <a:t>Audiência Pública nº 006/2023</a:t>
            </a:r>
            <a:endParaRPr lang="pt-BR" sz="3200" b="1" cap="all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EFD2B1B6-D718-83A5-F4BE-38B74BDE94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13302" y="3989450"/>
            <a:ext cx="3935033" cy="2018158"/>
          </a:xfrm>
        </p:spPr>
        <p:txBody>
          <a:bodyPr rtlCol="0">
            <a:noAutofit/>
          </a:bodyPr>
          <a:lstStyle/>
          <a:p>
            <a:pPr algn="r">
              <a:defRPr/>
            </a:pPr>
            <a:r>
              <a:rPr lang="pt-BR" sz="2100" dirty="0"/>
              <a:t>Revisão Tarifária Extraordinária</a:t>
            </a:r>
          </a:p>
          <a:p>
            <a:pPr>
              <a:defRPr/>
            </a:pPr>
            <a:endParaRPr lang="pt-BR" sz="2100" dirty="0"/>
          </a:p>
          <a:p>
            <a:pPr>
              <a:defRPr/>
            </a:pPr>
            <a:endParaRPr lang="pt-BR" sz="1400" b="1" dirty="0"/>
          </a:p>
          <a:p>
            <a:pPr>
              <a:defRPr/>
            </a:pPr>
            <a:r>
              <a:rPr lang="pt-BR" sz="1400" b="1" dirty="0"/>
              <a:t>19/06/2023</a:t>
            </a:r>
          </a:p>
          <a:p>
            <a:pPr algn="r">
              <a:defRPr/>
            </a:pPr>
            <a:endParaRPr lang="pt-BR" sz="2100" dirty="0"/>
          </a:p>
          <a:p>
            <a:pPr algn="r">
              <a:defRPr/>
            </a:pPr>
            <a:endParaRPr lang="pt-BR" sz="2100" dirty="0"/>
          </a:p>
        </p:txBody>
      </p:sp>
      <p:pic>
        <p:nvPicPr>
          <p:cNvPr id="13" name="Imagem 12">
            <a:extLst>
              <a:ext uri="{FF2B5EF4-FFF2-40B4-BE49-F238E27FC236}">
                <a16:creationId xmlns:a16="http://schemas.microsoft.com/office/drawing/2014/main" id="{1FD5CE36-8447-E732-3722-D7E0C41254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29" b="18429"/>
          <a:stretch/>
        </p:blipFill>
        <p:spPr>
          <a:xfrm>
            <a:off x="0" y="0"/>
            <a:ext cx="5176151" cy="2706624"/>
          </a:xfrm>
          <a:custGeom>
            <a:avLst/>
            <a:gdLst/>
            <a:ahLst/>
            <a:cxnLst/>
            <a:rect l="l" t="t" r="r" b="b"/>
            <a:pathLst>
              <a:path w="6948167" h="2456679">
                <a:moveTo>
                  <a:pt x="6948167" y="603033"/>
                </a:moveTo>
                <a:lnTo>
                  <a:pt x="6948167" y="617220"/>
                </a:lnTo>
                <a:lnTo>
                  <a:pt x="6946213" y="610127"/>
                </a:lnTo>
                <a:close/>
                <a:moveTo>
                  <a:pt x="0" y="0"/>
                </a:moveTo>
                <a:lnTo>
                  <a:pt x="6766605" y="0"/>
                </a:lnTo>
                <a:lnTo>
                  <a:pt x="6638979" y="219780"/>
                </a:lnTo>
                <a:cubicBezTo>
                  <a:pt x="5552228" y="2091240"/>
                  <a:pt x="5552228" y="2091240"/>
                  <a:pt x="5552228" y="2091240"/>
                </a:cubicBezTo>
                <a:cubicBezTo>
                  <a:pt x="5429962" y="2317464"/>
                  <a:pt x="5185434" y="2456679"/>
                  <a:pt x="4932171" y="2456679"/>
                </a:cubicBezTo>
                <a:cubicBezTo>
                  <a:pt x="888708" y="2456679"/>
                  <a:pt x="888708" y="2456679"/>
                  <a:pt x="888708" y="2456679"/>
                </a:cubicBezTo>
                <a:cubicBezTo>
                  <a:pt x="626713" y="2456679"/>
                  <a:pt x="390917" y="2317464"/>
                  <a:pt x="259919" y="2091240"/>
                </a:cubicBezTo>
                <a:cubicBezTo>
                  <a:pt x="196877" y="1982206"/>
                  <a:pt x="135804" y="1876580"/>
                  <a:pt x="76640" y="1774254"/>
                </a:cubicBezTo>
                <a:lnTo>
                  <a:pt x="0" y="1641704"/>
                </a:lnTo>
                <a:close/>
              </a:path>
            </a:pathLst>
          </a:custGeom>
        </p:spPr>
      </p:pic>
      <p:sp>
        <p:nvSpPr>
          <p:cNvPr id="6" name="Retângulo 5">
            <a:extLst>
              <a:ext uri="{FF2B5EF4-FFF2-40B4-BE49-F238E27FC236}">
                <a16:creationId xmlns:a16="http://schemas.microsoft.com/office/drawing/2014/main" id="{05F01B1B-E9FC-FB34-14D9-BD09B4EF46BE}"/>
              </a:ext>
            </a:extLst>
          </p:cNvPr>
          <p:cNvSpPr/>
          <p:nvPr/>
        </p:nvSpPr>
        <p:spPr>
          <a:xfrm>
            <a:off x="0" y="5517137"/>
            <a:ext cx="12192000" cy="13408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9" name="Imagem 8" descr="Vista aérea de uma cidade&#10;&#10;Descrição gerada automaticamente">
            <a:extLst>
              <a:ext uri="{FF2B5EF4-FFF2-40B4-BE49-F238E27FC236}">
                <a16:creationId xmlns:a16="http://schemas.microsoft.com/office/drawing/2014/main" id="{5AFF1DF0-C89E-5E11-935C-85E6DFBF7E6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006" r="-2" b="-2"/>
          <a:stretch/>
        </p:blipFill>
        <p:spPr>
          <a:xfrm>
            <a:off x="-2215" y="2959700"/>
            <a:ext cx="5757430" cy="3915492"/>
          </a:xfrm>
          <a:custGeom>
            <a:avLst/>
            <a:gdLst/>
            <a:ahLst/>
            <a:cxnLst/>
            <a:rect l="l" t="t" r="r" b="b"/>
            <a:pathLst>
              <a:path w="7676573" h="4238389">
                <a:moveTo>
                  <a:pt x="6948167" y="1839459"/>
                </a:moveTo>
                <a:lnTo>
                  <a:pt x="6948167" y="1853646"/>
                </a:lnTo>
                <a:lnTo>
                  <a:pt x="6946213" y="1846552"/>
                </a:lnTo>
                <a:close/>
                <a:moveTo>
                  <a:pt x="888708" y="0"/>
                </a:moveTo>
                <a:cubicBezTo>
                  <a:pt x="888708" y="0"/>
                  <a:pt x="888708" y="0"/>
                  <a:pt x="4932171" y="0"/>
                </a:cubicBezTo>
                <a:cubicBezTo>
                  <a:pt x="5185434" y="0"/>
                  <a:pt x="5429962" y="139215"/>
                  <a:pt x="5552228" y="365439"/>
                </a:cubicBezTo>
                <a:cubicBezTo>
                  <a:pt x="5552228" y="365439"/>
                  <a:pt x="5552228" y="365439"/>
                  <a:pt x="7578324" y="3854515"/>
                </a:cubicBezTo>
                <a:cubicBezTo>
                  <a:pt x="7643823" y="3963277"/>
                  <a:pt x="7676573" y="4087266"/>
                  <a:pt x="7676573" y="4211255"/>
                </a:cubicBezTo>
                <a:lnTo>
                  <a:pt x="7672952" y="4238389"/>
                </a:lnTo>
                <a:lnTo>
                  <a:pt x="0" y="4238389"/>
                </a:lnTo>
                <a:lnTo>
                  <a:pt x="0" y="814976"/>
                </a:lnTo>
                <a:lnTo>
                  <a:pt x="76640" y="682425"/>
                </a:lnTo>
                <a:cubicBezTo>
                  <a:pt x="135804" y="580099"/>
                  <a:pt x="196877" y="474473"/>
                  <a:pt x="259919" y="365439"/>
                </a:cubicBezTo>
                <a:cubicBezTo>
                  <a:pt x="390917" y="139215"/>
                  <a:pt x="626713" y="0"/>
                  <a:pt x="888708" y="0"/>
                </a:cubicBezTo>
                <a:close/>
              </a:path>
            </a:pathLst>
          </a:cu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CC58D641-DAD3-FF8E-AEFE-2AAEEDFB2A5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06" b="6206"/>
          <a:stretch/>
        </p:blipFill>
        <p:spPr>
          <a:xfrm>
            <a:off x="5755215" y="150035"/>
            <a:ext cx="2820722" cy="2470597"/>
          </a:xfrm>
          <a:custGeom>
            <a:avLst/>
            <a:gdLst/>
            <a:ahLst/>
            <a:cxnLst/>
            <a:rect l="l" t="t" r="r" b="b"/>
            <a:pathLst>
              <a:path w="2298408" h="2013116">
                <a:moveTo>
                  <a:pt x="655742" y="0"/>
                </a:moveTo>
                <a:cubicBezTo>
                  <a:pt x="1644875" y="0"/>
                  <a:pt x="1644875" y="0"/>
                  <a:pt x="1644875" y="0"/>
                </a:cubicBezTo>
                <a:cubicBezTo>
                  <a:pt x="1694920" y="0"/>
                  <a:pt x="1759685" y="34910"/>
                  <a:pt x="1786179" y="78547"/>
                </a:cubicBezTo>
                <a:cubicBezTo>
                  <a:pt x="2280745" y="925103"/>
                  <a:pt x="2280745" y="925103"/>
                  <a:pt x="2280745" y="925103"/>
                </a:cubicBezTo>
                <a:cubicBezTo>
                  <a:pt x="2304296" y="971649"/>
                  <a:pt x="2304296" y="1041468"/>
                  <a:pt x="2280745" y="1088014"/>
                </a:cubicBezTo>
                <a:cubicBezTo>
                  <a:pt x="1786179" y="1934570"/>
                  <a:pt x="1786179" y="1934570"/>
                  <a:pt x="1786179" y="1934570"/>
                </a:cubicBezTo>
                <a:cubicBezTo>
                  <a:pt x="1759685" y="1978207"/>
                  <a:pt x="1694920" y="2013116"/>
                  <a:pt x="1644875" y="2013116"/>
                </a:cubicBezTo>
                <a:lnTo>
                  <a:pt x="655742" y="2013116"/>
                </a:lnTo>
                <a:cubicBezTo>
                  <a:pt x="602753" y="2013116"/>
                  <a:pt x="537989" y="1978207"/>
                  <a:pt x="514438" y="1934570"/>
                </a:cubicBezTo>
                <a:cubicBezTo>
                  <a:pt x="19872" y="1088014"/>
                  <a:pt x="19872" y="1088014"/>
                  <a:pt x="19872" y="1088014"/>
                </a:cubicBezTo>
                <a:cubicBezTo>
                  <a:pt x="-6623" y="1041468"/>
                  <a:pt x="-6623" y="971649"/>
                  <a:pt x="19872" y="925103"/>
                </a:cubicBezTo>
                <a:cubicBezTo>
                  <a:pt x="514438" y="78547"/>
                  <a:pt x="514438" y="78547"/>
                  <a:pt x="514438" y="78547"/>
                </a:cubicBezTo>
                <a:cubicBezTo>
                  <a:pt x="537989" y="34910"/>
                  <a:pt x="602753" y="0"/>
                  <a:pt x="655742" y="0"/>
                </a:cubicBezTo>
                <a:close/>
              </a:path>
            </a:pathLst>
          </a:cu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AB5790B6-9E2A-984C-43D4-359BBCFD136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53" r="11953"/>
          <a:stretch/>
        </p:blipFill>
        <p:spPr>
          <a:xfrm>
            <a:off x="4048995" y="1789357"/>
            <a:ext cx="2285284" cy="2001621"/>
          </a:xfrm>
          <a:custGeom>
            <a:avLst/>
            <a:gdLst/>
            <a:ahLst/>
            <a:cxnLst/>
            <a:rect l="l" t="t" r="r" b="b"/>
            <a:pathLst>
              <a:path w="2298408" h="2013116">
                <a:moveTo>
                  <a:pt x="655742" y="0"/>
                </a:moveTo>
                <a:cubicBezTo>
                  <a:pt x="1644875" y="0"/>
                  <a:pt x="1644875" y="0"/>
                  <a:pt x="1644875" y="0"/>
                </a:cubicBezTo>
                <a:cubicBezTo>
                  <a:pt x="1694920" y="0"/>
                  <a:pt x="1759685" y="34910"/>
                  <a:pt x="1786179" y="78547"/>
                </a:cubicBezTo>
                <a:cubicBezTo>
                  <a:pt x="2280745" y="925103"/>
                  <a:pt x="2280745" y="925103"/>
                  <a:pt x="2280745" y="925103"/>
                </a:cubicBezTo>
                <a:cubicBezTo>
                  <a:pt x="2304296" y="971649"/>
                  <a:pt x="2304296" y="1041468"/>
                  <a:pt x="2280745" y="1088014"/>
                </a:cubicBezTo>
                <a:cubicBezTo>
                  <a:pt x="1786179" y="1934570"/>
                  <a:pt x="1786179" y="1934570"/>
                  <a:pt x="1786179" y="1934570"/>
                </a:cubicBezTo>
                <a:cubicBezTo>
                  <a:pt x="1759685" y="1978207"/>
                  <a:pt x="1694920" y="2013116"/>
                  <a:pt x="1644875" y="2013116"/>
                </a:cubicBezTo>
                <a:lnTo>
                  <a:pt x="655742" y="2013116"/>
                </a:lnTo>
                <a:cubicBezTo>
                  <a:pt x="602753" y="2013116"/>
                  <a:pt x="537989" y="1978207"/>
                  <a:pt x="514438" y="1934570"/>
                </a:cubicBezTo>
                <a:cubicBezTo>
                  <a:pt x="19872" y="1088014"/>
                  <a:pt x="19872" y="1088014"/>
                  <a:pt x="19872" y="1088014"/>
                </a:cubicBezTo>
                <a:cubicBezTo>
                  <a:pt x="-6623" y="1041468"/>
                  <a:pt x="-6623" y="971649"/>
                  <a:pt x="19872" y="925103"/>
                </a:cubicBezTo>
                <a:cubicBezTo>
                  <a:pt x="514438" y="78547"/>
                  <a:pt x="514438" y="78547"/>
                  <a:pt x="514438" y="78547"/>
                </a:cubicBezTo>
                <a:cubicBezTo>
                  <a:pt x="537989" y="34910"/>
                  <a:pt x="602753" y="0"/>
                  <a:pt x="655742" y="0"/>
                </a:cubicBezTo>
                <a:close/>
              </a:path>
            </a:pathLst>
          </a:cu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Uma imagem contendo comida, vidro&#10;&#10;Descrição gerada automaticamente">
            <a:extLst>
              <a:ext uri="{FF2B5EF4-FFF2-40B4-BE49-F238E27FC236}">
                <a16:creationId xmlns:a16="http://schemas.microsoft.com/office/drawing/2014/main" id="{B35CE2C5-B18B-96A8-A38B-633AFA2DBF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" y="22072"/>
            <a:ext cx="12192000" cy="6835928"/>
          </a:xfrm>
          <a:prstGeom prst="rect">
            <a:avLst/>
          </a:prstGeom>
        </p:spPr>
      </p:pic>
      <p:sp>
        <p:nvSpPr>
          <p:cNvPr id="4" name="Título 1">
            <a:extLst>
              <a:ext uri="{FF2B5EF4-FFF2-40B4-BE49-F238E27FC236}">
                <a16:creationId xmlns:a16="http://schemas.microsoft.com/office/drawing/2014/main" id="{E0527C6B-7033-36A1-602F-94EBE3EF89E6}"/>
              </a:ext>
            </a:extLst>
          </p:cNvPr>
          <p:cNvSpPr txBox="1">
            <a:spLocks/>
          </p:cNvSpPr>
          <p:nvPr/>
        </p:nvSpPr>
        <p:spPr>
          <a:xfrm>
            <a:off x="1185672" y="4679379"/>
            <a:ext cx="4700016" cy="86188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pt-BR" dirty="0">
              <a:solidFill>
                <a:schemeClr val="accent5"/>
              </a:solidFill>
            </a:endParaRP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CF7EB3D8-0038-C0A8-4339-67E9F4690D48}"/>
              </a:ext>
            </a:extLst>
          </p:cNvPr>
          <p:cNvSpPr/>
          <p:nvPr/>
        </p:nvSpPr>
        <p:spPr>
          <a:xfrm>
            <a:off x="6181344" y="1380744"/>
            <a:ext cx="5665984" cy="26609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5400" dirty="0">
                <a:solidFill>
                  <a:schemeClr val="accent5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 Black" panose="020B0A04020102020204" pitchFamily="34" charset="0"/>
              </a:rPr>
              <a:t>OBRIGADA !</a:t>
            </a:r>
            <a:endParaRPr lang="pt-BR" sz="5400" dirty="0">
              <a:solidFill>
                <a:schemeClr val="accent5"/>
              </a:solidFill>
            </a:endParaRPr>
          </a:p>
          <a:p>
            <a:pPr algn="ctr"/>
            <a:endParaRPr lang="pt-BR" dirty="0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53331161-8627-2C0E-8FC1-460953849394}"/>
              </a:ext>
            </a:extLst>
          </p:cNvPr>
          <p:cNvSpPr txBox="1"/>
          <p:nvPr/>
        </p:nvSpPr>
        <p:spPr>
          <a:xfrm>
            <a:off x="8078817" y="3493008"/>
            <a:ext cx="2175596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b="1" dirty="0"/>
              <a:t>Equipe Técnica:</a:t>
            </a:r>
          </a:p>
          <a:p>
            <a:pPr algn="ctr"/>
            <a:endParaRPr lang="pt-BR" b="1" dirty="0"/>
          </a:p>
          <a:p>
            <a:pPr algn="ctr"/>
            <a:r>
              <a:rPr lang="pt-BR" b="1" dirty="0"/>
              <a:t>Aline Oliveira - RRE</a:t>
            </a:r>
          </a:p>
          <a:p>
            <a:pPr algn="ctr"/>
            <a:r>
              <a:rPr lang="pt-BR" b="1" dirty="0"/>
              <a:t>Jaína Santos - RREE</a:t>
            </a:r>
          </a:p>
          <a:p>
            <a:pPr algn="ctr"/>
            <a:r>
              <a:rPr lang="pt-BR" b="1" dirty="0"/>
              <a:t>Lieda Mendes - RREE</a:t>
            </a:r>
          </a:p>
          <a:p>
            <a:pPr algn="ctr"/>
            <a:r>
              <a:rPr lang="pt-BR" b="1" dirty="0"/>
              <a:t>Kelma Viegas - RREE</a:t>
            </a:r>
          </a:p>
        </p:txBody>
      </p:sp>
    </p:spTree>
    <p:extLst>
      <p:ext uri="{BB962C8B-B14F-4D97-AF65-F5344CB8AC3E}">
        <p14:creationId xmlns:p14="http://schemas.microsoft.com/office/powerpoint/2010/main" val="37813076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: Cantos Arredondados 2">
            <a:extLst>
              <a:ext uri="{FF2B5EF4-FFF2-40B4-BE49-F238E27FC236}">
                <a16:creationId xmlns:a16="http://schemas.microsoft.com/office/drawing/2014/main" id="{B82B35C4-6F38-402C-B98B-7E013FDC8012}"/>
              </a:ext>
            </a:extLst>
          </p:cNvPr>
          <p:cNvSpPr/>
          <p:nvPr/>
        </p:nvSpPr>
        <p:spPr>
          <a:xfrm>
            <a:off x="118872" y="109728"/>
            <a:ext cx="11978640" cy="850392"/>
          </a:xfrm>
          <a:prstGeom prst="roundRec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b="1" cap="all" dirty="0">
                <a:solidFill>
                  <a:srgbClr val="FFFFFF"/>
                </a:solidFill>
                <a:latin typeface="Arial" panose="020B0604020202020204" pitchFamily="34" charset="0"/>
              </a:rPr>
              <a:t>AUDIÊNCIA PÚBLICA Nº 006/2023</a:t>
            </a:r>
            <a:endParaRPr lang="pt-BR" sz="2800" cap="all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D12111A7-15C2-A77C-437B-FDB330571F08}"/>
              </a:ext>
            </a:extLst>
          </p:cNvPr>
          <p:cNvSpPr txBox="1"/>
          <p:nvPr/>
        </p:nvSpPr>
        <p:spPr>
          <a:xfrm>
            <a:off x="493777" y="1554482"/>
            <a:ext cx="113751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b="1" dirty="0">
                <a:solidFill>
                  <a:srgbClr val="333333"/>
                </a:solidFill>
                <a:latin typeface="Arial" panose="020B0604020202020204" pitchFamily="34" charset="0"/>
              </a:rPr>
              <a:t>OBJETIVO</a:t>
            </a:r>
            <a:r>
              <a:rPr lang="pt-BR" dirty="0">
                <a:solidFill>
                  <a:srgbClr val="333333"/>
                </a:solidFill>
                <a:latin typeface="Arial" panose="020B0604020202020204" pitchFamily="34" charset="0"/>
              </a:rPr>
              <a:t>: obter subsídios e informações adicionais referente à minuta de resolução que homologa os resultados finais da 3ª Revisão Tarifária Extraordinária – 3ª RTE dos serviços públicos de abastecimento de água e esgotamento sanitário do Distrito Federal, prestados pela Companhia de Saneamento Ambiental do Distrito Federal – Caesb.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1112274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: Cantos Arredondados 1">
            <a:extLst>
              <a:ext uri="{FF2B5EF4-FFF2-40B4-BE49-F238E27FC236}">
                <a16:creationId xmlns:a16="http://schemas.microsoft.com/office/drawing/2014/main" id="{3E3F1970-1EC7-16DE-BFEB-B2A105BF6255}"/>
              </a:ext>
            </a:extLst>
          </p:cNvPr>
          <p:cNvSpPr/>
          <p:nvPr/>
        </p:nvSpPr>
        <p:spPr>
          <a:xfrm>
            <a:off x="118872" y="109728"/>
            <a:ext cx="11978640" cy="850392"/>
          </a:xfrm>
          <a:prstGeom prst="roundRec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b="1" dirty="0"/>
              <a:t>CONTRIBUIÇÕES DA CAESB</a:t>
            </a:r>
          </a:p>
        </p:txBody>
      </p:sp>
      <p:pic>
        <p:nvPicPr>
          <p:cNvPr id="18" name="Imagem 17">
            <a:extLst>
              <a:ext uri="{FF2B5EF4-FFF2-40B4-BE49-F238E27FC236}">
                <a16:creationId xmlns:a16="http://schemas.microsoft.com/office/drawing/2014/main" id="{407EB3BB-A912-21D5-00CC-A28401491C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2236" y="1894830"/>
            <a:ext cx="5241636" cy="3979761"/>
          </a:xfrm>
          <a:prstGeom prst="rect">
            <a:avLst/>
          </a:prstGeom>
        </p:spPr>
      </p:pic>
      <p:sp>
        <p:nvSpPr>
          <p:cNvPr id="21" name="Seta: para a Direita 20">
            <a:extLst>
              <a:ext uri="{FF2B5EF4-FFF2-40B4-BE49-F238E27FC236}">
                <a16:creationId xmlns:a16="http://schemas.microsoft.com/office/drawing/2014/main" id="{81479C1C-62F0-0593-6F67-66E582F22A59}"/>
              </a:ext>
            </a:extLst>
          </p:cNvPr>
          <p:cNvSpPr/>
          <p:nvPr/>
        </p:nvSpPr>
        <p:spPr>
          <a:xfrm>
            <a:off x="4736592" y="5138928"/>
            <a:ext cx="630936" cy="365760"/>
          </a:xfrm>
          <a:prstGeom prst="rightArrow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3" name="Retângulo 22">
            <a:extLst>
              <a:ext uri="{FF2B5EF4-FFF2-40B4-BE49-F238E27FC236}">
                <a16:creationId xmlns:a16="http://schemas.microsoft.com/office/drawing/2014/main" id="{49576109-D72F-68EB-36B1-9C0D93224422}"/>
              </a:ext>
            </a:extLst>
          </p:cNvPr>
          <p:cNvSpPr/>
          <p:nvPr/>
        </p:nvSpPr>
        <p:spPr>
          <a:xfrm>
            <a:off x="6793992" y="2169150"/>
            <a:ext cx="4992624" cy="323495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pt-BR" b="1" u="sng" dirty="0">
                <a:solidFill>
                  <a:sysClr val="windowText" lastClr="000000"/>
                </a:solidFill>
              </a:rPr>
              <a:t>A atualização monetária da diferença de faturamento</a:t>
            </a:r>
            <a:r>
              <a:rPr lang="pt-BR" b="1" dirty="0">
                <a:solidFill>
                  <a:sysClr val="windowText" lastClr="000000"/>
                </a:solidFill>
              </a:rPr>
              <a:t> foi realizada até dezembro de 2022. </a:t>
            </a:r>
          </a:p>
          <a:p>
            <a:pPr algn="just"/>
            <a:endParaRPr lang="pt-BR" b="1" dirty="0">
              <a:solidFill>
                <a:sysClr val="windowText" lastClr="000000"/>
              </a:solidFill>
            </a:endParaRPr>
          </a:p>
          <a:p>
            <a:pPr algn="just"/>
            <a:r>
              <a:rPr lang="pt-BR" b="1" dirty="0">
                <a:solidFill>
                  <a:sysClr val="windowText" lastClr="000000"/>
                </a:solidFill>
              </a:rPr>
              <a:t>Entende-se que a atualização monetária tem como objetivo recompor o valor da inflação do período e, portanto, deve ser realizada até a data mais próxima à efetiva aplicação das novas tarifas, considerando o IPCA de maio/2023.</a:t>
            </a:r>
          </a:p>
          <a:p>
            <a:pPr algn="ctr"/>
            <a:endParaRPr lang="pt-BR" dirty="0"/>
          </a:p>
        </p:txBody>
      </p:sp>
      <p:sp>
        <p:nvSpPr>
          <p:cNvPr id="24" name="CaixaDeTexto 23">
            <a:extLst>
              <a:ext uri="{FF2B5EF4-FFF2-40B4-BE49-F238E27FC236}">
                <a16:creationId xmlns:a16="http://schemas.microsoft.com/office/drawing/2014/main" id="{4AEE0C18-CEFD-9154-36AA-14ABE31D2BA5}"/>
              </a:ext>
            </a:extLst>
          </p:cNvPr>
          <p:cNvSpPr txBox="1"/>
          <p:nvPr/>
        </p:nvSpPr>
        <p:spPr>
          <a:xfrm>
            <a:off x="352789" y="1340261"/>
            <a:ext cx="60697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u="sng" cap="all" dirty="0">
                <a:solidFill>
                  <a:schemeClr val="accent5"/>
                </a:solidFill>
              </a:rPr>
              <a:t>Atualização Monetária da Diferença de Faturamento</a:t>
            </a:r>
            <a:endParaRPr lang="pt-BR" cap="all" dirty="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7493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: Cantos Arredondados 1">
            <a:extLst>
              <a:ext uri="{FF2B5EF4-FFF2-40B4-BE49-F238E27FC236}">
                <a16:creationId xmlns:a16="http://schemas.microsoft.com/office/drawing/2014/main" id="{3E3F1970-1EC7-16DE-BFEB-B2A105BF6255}"/>
              </a:ext>
            </a:extLst>
          </p:cNvPr>
          <p:cNvSpPr/>
          <p:nvPr/>
        </p:nvSpPr>
        <p:spPr>
          <a:xfrm>
            <a:off x="118872" y="109728"/>
            <a:ext cx="11978640" cy="850392"/>
          </a:xfrm>
          <a:prstGeom prst="roundRec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b="1" dirty="0"/>
              <a:t>CONTRIBUIÇÕES DA CAESB</a:t>
            </a:r>
          </a:p>
        </p:txBody>
      </p:sp>
      <p:cxnSp>
        <p:nvCxnSpPr>
          <p:cNvPr id="9" name="Conector reto 8">
            <a:extLst>
              <a:ext uri="{FF2B5EF4-FFF2-40B4-BE49-F238E27FC236}">
                <a16:creationId xmlns:a16="http://schemas.microsoft.com/office/drawing/2014/main" id="{648C1F26-DEA4-8A2F-2643-4F04FEBD3D6F}"/>
              </a:ext>
            </a:extLst>
          </p:cNvPr>
          <p:cNvCxnSpPr>
            <a:cxnSpLocks/>
          </p:cNvCxnSpPr>
          <p:nvPr/>
        </p:nvCxnSpPr>
        <p:spPr>
          <a:xfrm>
            <a:off x="756181" y="2750873"/>
            <a:ext cx="10900110" cy="692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Elipse 9">
            <a:extLst>
              <a:ext uri="{FF2B5EF4-FFF2-40B4-BE49-F238E27FC236}">
                <a16:creationId xmlns:a16="http://schemas.microsoft.com/office/drawing/2014/main" id="{C8FB4EA5-707B-F63A-7CEF-81DFB03B4C40}"/>
              </a:ext>
            </a:extLst>
          </p:cNvPr>
          <p:cNvSpPr/>
          <p:nvPr/>
        </p:nvSpPr>
        <p:spPr>
          <a:xfrm>
            <a:off x="756181" y="1831851"/>
            <a:ext cx="757382" cy="775855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b="1" dirty="0"/>
              <a:t>JUN/22</a:t>
            </a:r>
          </a:p>
        </p:txBody>
      </p:sp>
      <p:sp>
        <p:nvSpPr>
          <p:cNvPr id="16" name="Elipse 15">
            <a:extLst>
              <a:ext uri="{FF2B5EF4-FFF2-40B4-BE49-F238E27FC236}">
                <a16:creationId xmlns:a16="http://schemas.microsoft.com/office/drawing/2014/main" id="{44807FC7-DE08-1B97-A634-6339D85E148F}"/>
              </a:ext>
            </a:extLst>
          </p:cNvPr>
          <p:cNvSpPr/>
          <p:nvPr/>
        </p:nvSpPr>
        <p:spPr>
          <a:xfrm>
            <a:off x="4907925" y="1817983"/>
            <a:ext cx="757382" cy="775855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b="1" dirty="0"/>
              <a:t>DEZ/22</a:t>
            </a:r>
          </a:p>
        </p:txBody>
      </p:sp>
      <p:cxnSp>
        <p:nvCxnSpPr>
          <p:cNvPr id="19" name="Conector reto 18">
            <a:extLst>
              <a:ext uri="{FF2B5EF4-FFF2-40B4-BE49-F238E27FC236}">
                <a16:creationId xmlns:a16="http://schemas.microsoft.com/office/drawing/2014/main" id="{FC9C77EB-628D-E12E-7EE0-DB1BBD9DDEE3}"/>
              </a:ext>
            </a:extLst>
          </p:cNvPr>
          <p:cNvCxnSpPr>
            <a:cxnSpLocks/>
          </p:cNvCxnSpPr>
          <p:nvPr/>
        </p:nvCxnSpPr>
        <p:spPr>
          <a:xfrm>
            <a:off x="1698290" y="2607705"/>
            <a:ext cx="0" cy="14316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ector reto 19">
            <a:extLst>
              <a:ext uri="{FF2B5EF4-FFF2-40B4-BE49-F238E27FC236}">
                <a16:creationId xmlns:a16="http://schemas.microsoft.com/office/drawing/2014/main" id="{51EB8843-6B62-58FB-0D94-5F16A440C964}"/>
              </a:ext>
            </a:extLst>
          </p:cNvPr>
          <p:cNvCxnSpPr>
            <a:cxnSpLocks/>
          </p:cNvCxnSpPr>
          <p:nvPr/>
        </p:nvCxnSpPr>
        <p:spPr>
          <a:xfrm>
            <a:off x="1121017" y="2616939"/>
            <a:ext cx="0" cy="14316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ector reto 21">
            <a:extLst>
              <a:ext uri="{FF2B5EF4-FFF2-40B4-BE49-F238E27FC236}">
                <a16:creationId xmlns:a16="http://schemas.microsoft.com/office/drawing/2014/main" id="{07A013E2-D807-4466-68F3-1BC492540175}"/>
              </a:ext>
            </a:extLst>
          </p:cNvPr>
          <p:cNvCxnSpPr/>
          <p:nvPr/>
        </p:nvCxnSpPr>
        <p:spPr>
          <a:xfrm>
            <a:off x="2289418" y="2607705"/>
            <a:ext cx="0" cy="14316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ector reto 22">
            <a:extLst>
              <a:ext uri="{FF2B5EF4-FFF2-40B4-BE49-F238E27FC236}">
                <a16:creationId xmlns:a16="http://schemas.microsoft.com/office/drawing/2014/main" id="{01120C34-BDF2-2114-3C31-6E56040DDA7B}"/>
              </a:ext>
            </a:extLst>
          </p:cNvPr>
          <p:cNvCxnSpPr/>
          <p:nvPr/>
        </p:nvCxnSpPr>
        <p:spPr>
          <a:xfrm>
            <a:off x="3674872" y="2616941"/>
            <a:ext cx="0" cy="14316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ector reto 23">
            <a:extLst>
              <a:ext uri="{FF2B5EF4-FFF2-40B4-BE49-F238E27FC236}">
                <a16:creationId xmlns:a16="http://schemas.microsoft.com/office/drawing/2014/main" id="{CCBF45BB-CEFE-23F6-1F30-C6BF50CC2D99}"/>
              </a:ext>
            </a:extLst>
          </p:cNvPr>
          <p:cNvCxnSpPr/>
          <p:nvPr/>
        </p:nvCxnSpPr>
        <p:spPr>
          <a:xfrm>
            <a:off x="4450726" y="2607706"/>
            <a:ext cx="0" cy="14316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ector reto 24">
            <a:extLst>
              <a:ext uri="{FF2B5EF4-FFF2-40B4-BE49-F238E27FC236}">
                <a16:creationId xmlns:a16="http://schemas.microsoft.com/office/drawing/2014/main" id="{FBC4B592-4C4A-068A-BB37-74E369DE41A4}"/>
              </a:ext>
            </a:extLst>
          </p:cNvPr>
          <p:cNvCxnSpPr/>
          <p:nvPr/>
        </p:nvCxnSpPr>
        <p:spPr>
          <a:xfrm>
            <a:off x="5300472" y="2607706"/>
            <a:ext cx="0" cy="14316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ector reto 25">
            <a:extLst>
              <a:ext uri="{FF2B5EF4-FFF2-40B4-BE49-F238E27FC236}">
                <a16:creationId xmlns:a16="http://schemas.microsoft.com/office/drawing/2014/main" id="{1562D429-B0C5-9846-0226-69BB5F50F21F}"/>
              </a:ext>
            </a:extLst>
          </p:cNvPr>
          <p:cNvCxnSpPr/>
          <p:nvPr/>
        </p:nvCxnSpPr>
        <p:spPr>
          <a:xfrm>
            <a:off x="6104036" y="2600773"/>
            <a:ext cx="0" cy="14316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Elipse 27">
            <a:extLst>
              <a:ext uri="{FF2B5EF4-FFF2-40B4-BE49-F238E27FC236}">
                <a16:creationId xmlns:a16="http://schemas.microsoft.com/office/drawing/2014/main" id="{B85E4C07-20B5-6D63-4311-33AF4714E405}"/>
              </a:ext>
            </a:extLst>
          </p:cNvPr>
          <p:cNvSpPr/>
          <p:nvPr/>
        </p:nvSpPr>
        <p:spPr>
          <a:xfrm>
            <a:off x="5769216" y="1815685"/>
            <a:ext cx="757382" cy="775855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b="1" dirty="0"/>
              <a:t>JAN/23</a:t>
            </a:r>
          </a:p>
        </p:txBody>
      </p:sp>
      <p:sp>
        <p:nvSpPr>
          <p:cNvPr id="34" name="Elipse 33">
            <a:extLst>
              <a:ext uri="{FF2B5EF4-FFF2-40B4-BE49-F238E27FC236}">
                <a16:creationId xmlns:a16="http://schemas.microsoft.com/office/drawing/2014/main" id="{F30A860B-4925-90FE-FC95-925226091341}"/>
              </a:ext>
            </a:extLst>
          </p:cNvPr>
          <p:cNvSpPr/>
          <p:nvPr/>
        </p:nvSpPr>
        <p:spPr>
          <a:xfrm>
            <a:off x="10311197" y="1841086"/>
            <a:ext cx="757382" cy="775855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b="1" dirty="0"/>
              <a:t>AGO/23</a:t>
            </a:r>
          </a:p>
        </p:txBody>
      </p:sp>
      <p:cxnSp>
        <p:nvCxnSpPr>
          <p:cNvPr id="35" name="Conector reto 34">
            <a:extLst>
              <a:ext uri="{FF2B5EF4-FFF2-40B4-BE49-F238E27FC236}">
                <a16:creationId xmlns:a16="http://schemas.microsoft.com/office/drawing/2014/main" id="{48494B79-85FE-B61F-168F-CA75F88837AD}"/>
              </a:ext>
            </a:extLst>
          </p:cNvPr>
          <p:cNvCxnSpPr>
            <a:cxnSpLocks/>
          </p:cNvCxnSpPr>
          <p:nvPr/>
        </p:nvCxnSpPr>
        <p:spPr>
          <a:xfrm>
            <a:off x="7909744" y="2616941"/>
            <a:ext cx="0" cy="14316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ector reto 35">
            <a:extLst>
              <a:ext uri="{FF2B5EF4-FFF2-40B4-BE49-F238E27FC236}">
                <a16:creationId xmlns:a16="http://schemas.microsoft.com/office/drawing/2014/main" id="{8008ADD8-2CDD-A7B3-E923-32A3ABA8E0BA}"/>
              </a:ext>
            </a:extLst>
          </p:cNvPr>
          <p:cNvCxnSpPr>
            <a:cxnSpLocks/>
          </p:cNvCxnSpPr>
          <p:nvPr/>
        </p:nvCxnSpPr>
        <p:spPr>
          <a:xfrm>
            <a:off x="6733309" y="2607705"/>
            <a:ext cx="0" cy="14316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ector reto 36">
            <a:extLst>
              <a:ext uri="{FF2B5EF4-FFF2-40B4-BE49-F238E27FC236}">
                <a16:creationId xmlns:a16="http://schemas.microsoft.com/office/drawing/2014/main" id="{8BD1F48D-B22B-F988-BAC1-055BD810CDE3}"/>
              </a:ext>
            </a:extLst>
          </p:cNvPr>
          <p:cNvCxnSpPr/>
          <p:nvPr/>
        </p:nvCxnSpPr>
        <p:spPr>
          <a:xfrm>
            <a:off x="8537818" y="2607705"/>
            <a:ext cx="0" cy="14316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ector reto 37">
            <a:extLst>
              <a:ext uri="{FF2B5EF4-FFF2-40B4-BE49-F238E27FC236}">
                <a16:creationId xmlns:a16="http://schemas.microsoft.com/office/drawing/2014/main" id="{BD3E2C03-832F-06D4-EB78-304464134CFF}"/>
              </a:ext>
            </a:extLst>
          </p:cNvPr>
          <p:cNvCxnSpPr/>
          <p:nvPr/>
        </p:nvCxnSpPr>
        <p:spPr>
          <a:xfrm>
            <a:off x="9212072" y="2607705"/>
            <a:ext cx="0" cy="14316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ector reto 38">
            <a:extLst>
              <a:ext uri="{FF2B5EF4-FFF2-40B4-BE49-F238E27FC236}">
                <a16:creationId xmlns:a16="http://schemas.microsoft.com/office/drawing/2014/main" id="{005D4039-E0B9-BE14-88AE-EDD472E30D86}"/>
              </a:ext>
            </a:extLst>
          </p:cNvPr>
          <p:cNvCxnSpPr/>
          <p:nvPr/>
        </p:nvCxnSpPr>
        <p:spPr>
          <a:xfrm>
            <a:off x="9950980" y="2591540"/>
            <a:ext cx="0" cy="14316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ector reto 39">
            <a:extLst>
              <a:ext uri="{FF2B5EF4-FFF2-40B4-BE49-F238E27FC236}">
                <a16:creationId xmlns:a16="http://schemas.microsoft.com/office/drawing/2014/main" id="{08EF6E2F-73C5-1763-BAE4-29AA01B188A6}"/>
              </a:ext>
            </a:extLst>
          </p:cNvPr>
          <p:cNvCxnSpPr/>
          <p:nvPr/>
        </p:nvCxnSpPr>
        <p:spPr>
          <a:xfrm>
            <a:off x="10717599" y="2607703"/>
            <a:ext cx="0" cy="14316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onector reto 42">
            <a:extLst>
              <a:ext uri="{FF2B5EF4-FFF2-40B4-BE49-F238E27FC236}">
                <a16:creationId xmlns:a16="http://schemas.microsoft.com/office/drawing/2014/main" id="{477A30CF-B4C6-9B19-4BC9-415E60341781}"/>
              </a:ext>
            </a:extLst>
          </p:cNvPr>
          <p:cNvCxnSpPr/>
          <p:nvPr/>
        </p:nvCxnSpPr>
        <p:spPr>
          <a:xfrm>
            <a:off x="2968291" y="2600766"/>
            <a:ext cx="0" cy="14316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Conector reto 43">
            <a:extLst>
              <a:ext uri="{FF2B5EF4-FFF2-40B4-BE49-F238E27FC236}">
                <a16:creationId xmlns:a16="http://schemas.microsoft.com/office/drawing/2014/main" id="{5E2ABE73-B8C4-0EFE-438C-F1B59E1ADE81}"/>
              </a:ext>
            </a:extLst>
          </p:cNvPr>
          <p:cNvCxnSpPr>
            <a:cxnSpLocks/>
          </p:cNvCxnSpPr>
          <p:nvPr/>
        </p:nvCxnSpPr>
        <p:spPr>
          <a:xfrm>
            <a:off x="7301346" y="2600766"/>
            <a:ext cx="0" cy="14316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Seta: para a Direita 48">
            <a:extLst>
              <a:ext uri="{FF2B5EF4-FFF2-40B4-BE49-F238E27FC236}">
                <a16:creationId xmlns:a16="http://schemas.microsoft.com/office/drawing/2014/main" id="{928090B7-DF44-A6F1-68B4-F55F51E6C5D8}"/>
              </a:ext>
            </a:extLst>
          </p:cNvPr>
          <p:cNvSpPr/>
          <p:nvPr/>
        </p:nvSpPr>
        <p:spPr>
          <a:xfrm>
            <a:off x="1632481" y="1984248"/>
            <a:ext cx="3171537" cy="30148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0" name="Seta: para a Direita 49">
            <a:extLst>
              <a:ext uri="{FF2B5EF4-FFF2-40B4-BE49-F238E27FC236}">
                <a16:creationId xmlns:a16="http://schemas.microsoft.com/office/drawing/2014/main" id="{B0EA7E74-E87C-9DE6-38C2-E1BD3DA4A721}"/>
              </a:ext>
            </a:extLst>
          </p:cNvPr>
          <p:cNvSpPr/>
          <p:nvPr/>
        </p:nvSpPr>
        <p:spPr>
          <a:xfrm>
            <a:off x="6645516" y="1999111"/>
            <a:ext cx="3540897" cy="30148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1" name="Elipse 50">
            <a:extLst>
              <a:ext uri="{FF2B5EF4-FFF2-40B4-BE49-F238E27FC236}">
                <a16:creationId xmlns:a16="http://schemas.microsoft.com/office/drawing/2014/main" id="{CC645ED6-4925-2AA0-ED93-064C7358B335}"/>
              </a:ext>
            </a:extLst>
          </p:cNvPr>
          <p:cNvSpPr/>
          <p:nvPr/>
        </p:nvSpPr>
        <p:spPr>
          <a:xfrm>
            <a:off x="8170946" y="1824828"/>
            <a:ext cx="757382" cy="775855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b="1" dirty="0"/>
              <a:t>MAI/23</a:t>
            </a:r>
          </a:p>
        </p:txBody>
      </p:sp>
      <p:sp>
        <p:nvSpPr>
          <p:cNvPr id="52" name="Seta: para a Direita 51">
            <a:extLst>
              <a:ext uri="{FF2B5EF4-FFF2-40B4-BE49-F238E27FC236}">
                <a16:creationId xmlns:a16="http://schemas.microsoft.com/office/drawing/2014/main" id="{C77D5B1A-8166-8D43-492E-EA7573642A9D}"/>
              </a:ext>
            </a:extLst>
          </p:cNvPr>
          <p:cNvSpPr/>
          <p:nvPr/>
        </p:nvSpPr>
        <p:spPr>
          <a:xfrm>
            <a:off x="6645515" y="2004555"/>
            <a:ext cx="1648095" cy="30148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3" name="Chave Direita 52">
            <a:extLst>
              <a:ext uri="{FF2B5EF4-FFF2-40B4-BE49-F238E27FC236}">
                <a16:creationId xmlns:a16="http://schemas.microsoft.com/office/drawing/2014/main" id="{2E71FC91-702C-DA10-D2BF-71AC90CEE572}"/>
              </a:ext>
            </a:extLst>
          </p:cNvPr>
          <p:cNvSpPr/>
          <p:nvPr/>
        </p:nvSpPr>
        <p:spPr>
          <a:xfrm rot="16200000">
            <a:off x="8320387" y="-576173"/>
            <a:ext cx="299350" cy="4182516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5" name="Imagem 54">
            <a:extLst>
              <a:ext uri="{FF2B5EF4-FFF2-40B4-BE49-F238E27FC236}">
                <a16:creationId xmlns:a16="http://schemas.microsoft.com/office/drawing/2014/main" id="{8CDF346C-4B3F-69DA-6D39-C32B040350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3740" y="3304771"/>
            <a:ext cx="6630952" cy="1911337"/>
          </a:xfrm>
          <a:prstGeom prst="rect">
            <a:avLst/>
          </a:prstGeom>
        </p:spPr>
      </p:pic>
      <p:sp>
        <p:nvSpPr>
          <p:cNvPr id="56" name="Elipse 55">
            <a:extLst>
              <a:ext uri="{FF2B5EF4-FFF2-40B4-BE49-F238E27FC236}">
                <a16:creationId xmlns:a16="http://schemas.microsoft.com/office/drawing/2014/main" id="{6BF1AD22-D628-74A1-F1F4-BAEBC78017FF}"/>
              </a:ext>
            </a:extLst>
          </p:cNvPr>
          <p:cNvSpPr/>
          <p:nvPr/>
        </p:nvSpPr>
        <p:spPr>
          <a:xfrm>
            <a:off x="2615184" y="4672584"/>
            <a:ext cx="1059688" cy="35661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01656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animBg="1"/>
      <p:bldP spid="50" grpId="0" animBg="1"/>
      <p:bldP spid="51" grpId="0" animBg="1"/>
      <p:bldP spid="52" grpId="0" animBg="1"/>
      <p:bldP spid="5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: Cantos Arredondados 1">
            <a:extLst>
              <a:ext uri="{FF2B5EF4-FFF2-40B4-BE49-F238E27FC236}">
                <a16:creationId xmlns:a16="http://schemas.microsoft.com/office/drawing/2014/main" id="{3E3F1970-1EC7-16DE-BFEB-B2A105BF6255}"/>
              </a:ext>
            </a:extLst>
          </p:cNvPr>
          <p:cNvSpPr/>
          <p:nvPr/>
        </p:nvSpPr>
        <p:spPr>
          <a:xfrm>
            <a:off x="118872" y="109728"/>
            <a:ext cx="11978640" cy="850392"/>
          </a:xfrm>
          <a:prstGeom prst="roundRec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b="1" dirty="0"/>
              <a:t>CONTRIBUIÇÕES DA CAESB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CE120291-7607-6708-F1D5-D4E62A04BA43}"/>
              </a:ext>
            </a:extLst>
          </p:cNvPr>
          <p:cNvSpPr txBox="1"/>
          <p:nvPr/>
        </p:nvSpPr>
        <p:spPr>
          <a:xfrm>
            <a:off x="2608439" y="1534609"/>
            <a:ext cx="181725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b="1" u="sng" dirty="0">
                <a:solidFill>
                  <a:schemeClr val="accent5"/>
                </a:solidFill>
              </a:rPr>
              <a:t>DEVOLUÇÕES</a:t>
            </a:r>
            <a:endParaRPr lang="pt-BR" dirty="0">
              <a:solidFill>
                <a:schemeClr val="accent5"/>
              </a:solidFill>
            </a:endParaRP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FE834565-5A83-F327-AE7C-115AD47CCA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4723" y="1825645"/>
            <a:ext cx="7020905" cy="1524213"/>
          </a:xfrm>
          <a:prstGeom prst="rect">
            <a:avLst/>
          </a:prstGeom>
        </p:spPr>
      </p:pic>
      <p:sp>
        <p:nvSpPr>
          <p:cNvPr id="7" name="Chave Esquerda 6">
            <a:extLst>
              <a:ext uri="{FF2B5EF4-FFF2-40B4-BE49-F238E27FC236}">
                <a16:creationId xmlns:a16="http://schemas.microsoft.com/office/drawing/2014/main" id="{18CC4936-6528-178A-1C0F-3406E626714D}"/>
              </a:ext>
            </a:extLst>
          </p:cNvPr>
          <p:cNvSpPr/>
          <p:nvPr/>
        </p:nvSpPr>
        <p:spPr>
          <a:xfrm>
            <a:off x="7514846" y="1250360"/>
            <a:ext cx="502920" cy="2799647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6EC4BDE1-3A66-BEDD-9CAF-4EF7428BA030}"/>
              </a:ext>
            </a:extLst>
          </p:cNvPr>
          <p:cNvSpPr/>
          <p:nvPr/>
        </p:nvSpPr>
        <p:spPr>
          <a:xfrm>
            <a:off x="7904308" y="1423307"/>
            <a:ext cx="3817620" cy="245374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pt-BR" sz="1600" b="1" dirty="0">
                <a:solidFill>
                  <a:schemeClr val="tx1"/>
                </a:solidFill>
              </a:rPr>
              <a:t>No caso das Devoluções foram utilizados saldos das contas de TC, PSA e PDI de dezembro/2022 e abril/2023, inclusive com datas-bases diferente.</a:t>
            </a:r>
          </a:p>
          <a:p>
            <a:pPr algn="just"/>
            <a:endParaRPr lang="pt-BR" sz="1600" b="1" dirty="0">
              <a:solidFill>
                <a:schemeClr val="tx1"/>
              </a:solidFill>
            </a:endParaRPr>
          </a:p>
          <a:p>
            <a:pPr algn="just"/>
            <a:r>
              <a:rPr lang="pt-BR" sz="1600" b="1" dirty="0">
                <a:solidFill>
                  <a:schemeClr val="tx1"/>
                </a:solidFill>
              </a:rPr>
              <a:t>Dessa forma, entende-se que é mais adequado utilizar os saldos das contas atualizados até maio/2023. </a:t>
            </a:r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6F237F54-C283-8E3E-5FF8-FD1B807D57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933" y="3770682"/>
            <a:ext cx="7135035" cy="1707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32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: Cantos Arredondados 1">
            <a:extLst>
              <a:ext uri="{FF2B5EF4-FFF2-40B4-BE49-F238E27FC236}">
                <a16:creationId xmlns:a16="http://schemas.microsoft.com/office/drawing/2014/main" id="{3E3F1970-1EC7-16DE-BFEB-B2A105BF6255}"/>
              </a:ext>
            </a:extLst>
          </p:cNvPr>
          <p:cNvSpPr/>
          <p:nvPr/>
        </p:nvSpPr>
        <p:spPr>
          <a:xfrm>
            <a:off x="118872" y="109728"/>
            <a:ext cx="11978640" cy="850392"/>
          </a:xfrm>
          <a:prstGeom prst="roundRec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b="1" dirty="0"/>
              <a:t>CONTRIBUIÇÕES DA CAESB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72228941-B476-3C8A-718E-86FF319353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6829" y="1990524"/>
            <a:ext cx="5191850" cy="2876951"/>
          </a:xfrm>
          <a:prstGeom prst="rect">
            <a:avLst/>
          </a:prstGeom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EAE4F5C5-0226-7F2F-1CC5-F57955B30558}"/>
              </a:ext>
            </a:extLst>
          </p:cNvPr>
          <p:cNvSpPr txBox="1"/>
          <p:nvPr/>
        </p:nvSpPr>
        <p:spPr>
          <a:xfrm>
            <a:off x="1883609" y="1621192"/>
            <a:ext cx="27329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b="1" u="sng" dirty="0">
                <a:solidFill>
                  <a:schemeClr val="accent5"/>
                </a:solidFill>
              </a:rPr>
              <a:t>MERCADO DE REFERÊNCIA</a:t>
            </a:r>
            <a:endParaRPr lang="pt-BR" dirty="0">
              <a:solidFill>
                <a:schemeClr val="accent5"/>
              </a:solidFill>
            </a:endParaRPr>
          </a:p>
        </p:txBody>
      </p:sp>
      <p:sp>
        <p:nvSpPr>
          <p:cNvPr id="10" name="Elipse 9">
            <a:extLst>
              <a:ext uri="{FF2B5EF4-FFF2-40B4-BE49-F238E27FC236}">
                <a16:creationId xmlns:a16="http://schemas.microsoft.com/office/drawing/2014/main" id="{0162F9C9-5ADF-AAE3-4B8F-C5D975C3A5C0}"/>
              </a:ext>
            </a:extLst>
          </p:cNvPr>
          <p:cNvSpPr/>
          <p:nvPr/>
        </p:nvSpPr>
        <p:spPr>
          <a:xfrm>
            <a:off x="4589173" y="3006208"/>
            <a:ext cx="1059366" cy="3693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Retângulo 18">
            <a:extLst>
              <a:ext uri="{FF2B5EF4-FFF2-40B4-BE49-F238E27FC236}">
                <a16:creationId xmlns:a16="http://schemas.microsoft.com/office/drawing/2014/main" id="{95867553-F839-CCE3-A260-3483FDE7B7B1}"/>
              </a:ext>
            </a:extLst>
          </p:cNvPr>
          <p:cNvSpPr/>
          <p:nvPr/>
        </p:nvSpPr>
        <p:spPr>
          <a:xfrm>
            <a:off x="6867144" y="1700784"/>
            <a:ext cx="4517136" cy="329184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pt-BR" b="1" dirty="0">
                <a:solidFill>
                  <a:schemeClr val="tx1"/>
                </a:solidFill>
              </a:rPr>
              <a:t>Adotou-se no estudo um Mercado de Referência para 2022 equivalente a 300.475.531 M³.</a:t>
            </a:r>
          </a:p>
          <a:p>
            <a:pPr algn="just"/>
            <a:endParaRPr lang="pt-BR" b="1" dirty="0">
              <a:solidFill>
                <a:schemeClr val="tx1"/>
              </a:solidFill>
            </a:endParaRPr>
          </a:p>
          <a:p>
            <a:pPr algn="just"/>
            <a:r>
              <a:rPr lang="pt-BR" b="1" dirty="0">
                <a:solidFill>
                  <a:schemeClr val="tx1"/>
                </a:solidFill>
              </a:rPr>
              <a:t>Contudo, observamos que em março/2023 há uma diferença em relação ao volume efetivamente faturado.</a:t>
            </a:r>
          </a:p>
        </p:txBody>
      </p:sp>
      <p:sp>
        <p:nvSpPr>
          <p:cNvPr id="20" name="Seta: para a Direita 19">
            <a:extLst>
              <a:ext uri="{FF2B5EF4-FFF2-40B4-BE49-F238E27FC236}">
                <a16:creationId xmlns:a16="http://schemas.microsoft.com/office/drawing/2014/main" id="{56495315-9C92-C65E-7085-5A3EF1E5B897}"/>
              </a:ext>
            </a:extLst>
          </p:cNvPr>
          <p:cNvSpPr/>
          <p:nvPr/>
        </p:nvSpPr>
        <p:spPr>
          <a:xfrm>
            <a:off x="5979764" y="2991491"/>
            <a:ext cx="596299" cy="429768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425258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: Cantos Arredondados 1">
            <a:extLst>
              <a:ext uri="{FF2B5EF4-FFF2-40B4-BE49-F238E27FC236}">
                <a16:creationId xmlns:a16="http://schemas.microsoft.com/office/drawing/2014/main" id="{3E3F1970-1EC7-16DE-BFEB-B2A105BF6255}"/>
              </a:ext>
            </a:extLst>
          </p:cNvPr>
          <p:cNvSpPr/>
          <p:nvPr/>
        </p:nvSpPr>
        <p:spPr>
          <a:xfrm>
            <a:off x="118872" y="109728"/>
            <a:ext cx="11978640" cy="850392"/>
          </a:xfrm>
          <a:prstGeom prst="roundRec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b="1" dirty="0"/>
              <a:t>CONTRIBUIÇÕES DA CAESB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72228941-B476-3C8A-718E-86FF319353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6829" y="1990524"/>
            <a:ext cx="5191850" cy="2876951"/>
          </a:xfrm>
          <a:prstGeom prst="rect">
            <a:avLst/>
          </a:prstGeom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EAE4F5C5-0226-7F2F-1CC5-F57955B30558}"/>
              </a:ext>
            </a:extLst>
          </p:cNvPr>
          <p:cNvSpPr txBox="1"/>
          <p:nvPr/>
        </p:nvSpPr>
        <p:spPr>
          <a:xfrm>
            <a:off x="1883609" y="1621192"/>
            <a:ext cx="27329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b="1" u="sng" dirty="0">
                <a:solidFill>
                  <a:schemeClr val="accent5"/>
                </a:solidFill>
              </a:rPr>
              <a:t>MERCADO DE REFERÊNCIA</a:t>
            </a:r>
            <a:endParaRPr lang="pt-BR" dirty="0">
              <a:solidFill>
                <a:schemeClr val="accent5"/>
              </a:solidFill>
            </a:endParaRPr>
          </a:p>
        </p:txBody>
      </p:sp>
      <p:sp>
        <p:nvSpPr>
          <p:cNvPr id="10" name="Elipse 9">
            <a:extLst>
              <a:ext uri="{FF2B5EF4-FFF2-40B4-BE49-F238E27FC236}">
                <a16:creationId xmlns:a16="http://schemas.microsoft.com/office/drawing/2014/main" id="{0162F9C9-5ADF-AAE3-4B8F-C5D975C3A5C0}"/>
              </a:ext>
            </a:extLst>
          </p:cNvPr>
          <p:cNvSpPr/>
          <p:nvPr/>
        </p:nvSpPr>
        <p:spPr>
          <a:xfrm>
            <a:off x="4589173" y="3006208"/>
            <a:ext cx="1059366" cy="3693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15" name="Agrupar 14">
            <a:extLst>
              <a:ext uri="{FF2B5EF4-FFF2-40B4-BE49-F238E27FC236}">
                <a16:creationId xmlns:a16="http://schemas.microsoft.com/office/drawing/2014/main" id="{714D8294-D01A-F90E-5644-F58605B83000}"/>
              </a:ext>
            </a:extLst>
          </p:cNvPr>
          <p:cNvGrpSpPr/>
          <p:nvPr/>
        </p:nvGrpSpPr>
        <p:grpSpPr>
          <a:xfrm>
            <a:off x="6657315" y="1267073"/>
            <a:ext cx="4103271" cy="4073025"/>
            <a:chOff x="6412328" y="1324326"/>
            <a:chExt cx="4593241" cy="4578680"/>
          </a:xfrm>
        </p:grpSpPr>
        <p:pic>
          <p:nvPicPr>
            <p:cNvPr id="13" name="Imagem 12">
              <a:extLst>
                <a:ext uri="{FF2B5EF4-FFF2-40B4-BE49-F238E27FC236}">
                  <a16:creationId xmlns:a16="http://schemas.microsoft.com/office/drawing/2014/main" id="{9C7A4926-274B-AA41-7C73-1BB57211226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412328" y="1324326"/>
              <a:ext cx="4593241" cy="4454682"/>
            </a:xfrm>
            <a:prstGeom prst="rect">
              <a:avLst/>
            </a:prstGeom>
          </p:spPr>
        </p:pic>
        <p:sp>
          <p:nvSpPr>
            <p:cNvPr id="14" name="Elipse 13">
              <a:extLst>
                <a:ext uri="{FF2B5EF4-FFF2-40B4-BE49-F238E27FC236}">
                  <a16:creationId xmlns:a16="http://schemas.microsoft.com/office/drawing/2014/main" id="{4EB09AB6-13D7-9962-1529-2ED2E7D9BEF5}"/>
                </a:ext>
              </a:extLst>
            </p:cNvPr>
            <p:cNvSpPr/>
            <p:nvPr/>
          </p:nvSpPr>
          <p:spPr>
            <a:xfrm>
              <a:off x="9377581" y="5533674"/>
              <a:ext cx="1059366" cy="369332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18" name="Agrupar 17">
            <a:extLst>
              <a:ext uri="{FF2B5EF4-FFF2-40B4-BE49-F238E27FC236}">
                <a16:creationId xmlns:a16="http://schemas.microsoft.com/office/drawing/2014/main" id="{16F77C23-1D02-3FC1-CAB2-163ED4EF940D}"/>
              </a:ext>
            </a:extLst>
          </p:cNvPr>
          <p:cNvGrpSpPr/>
          <p:nvPr/>
        </p:nvGrpSpPr>
        <p:grpSpPr>
          <a:xfrm>
            <a:off x="9052274" y="5285232"/>
            <a:ext cx="1454327" cy="786960"/>
            <a:chOff x="9052272" y="5285232"/>
            <a:chExt cx="1454327" cy="786960"/>
          </a:xfrm>
        </p:grpSpPr>
        <p:sp>
          <p:nvSpPr>
            <p:cNvPr id="16" name="Seta: para Baixo 15">
              <a:extLst>
                <a:ext uri="{FF2B5EF4-FFF2-40B4-BE49-F238E27FC236}">
                  <a16:creationId xmlns:a16="http://schemas.microsoft.com/office/drawing/2014/main" id="{EE3B3100-1646-7C4F-08D6-9769A609D0D6}"/>
                </a:ext>
              </a:extLst>
            </p:cNvPr>
            <p:cNvSpPr/>
            <p:nvPr/>
          </p:nvSpPr>
          <p:spPr>
            <a:xfrm>
              <a:off x="9616106" y="5285232"/>
              <a:ext cx="326661" cy="365760"/>
            </a:xfrm>
            <a:prstGeom prst="downArrow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7" name="Retângulo 16">
              <a:extLst>
                <a:ext uri="{FF2B5EF4-FFF2-40B4-BE49-F238E27FC236}">
                  <a16:creationId xmlns:a16="http://schemas.microsoft.com/office/drawing/2014/main" id="{F77DBA06-873E-D584-4A96-039C0B933579}"/>
                </a:ext>
              </a:extLst>
            </p:cNvPr>
            <p:cNvSpPr/>
            <p:nvPr/>
          </p:nvSpPr>
          <p:spPr>
            <a:xfrm>
              <a:off x="9052272" y="5706432"/>
              <a:ext cx="1454327" cy="365760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1200" b="1" dirty="0">
                  <a:solidFill>
                    <a:schemeClr val="tx1"/>
                  </a:solidFill>
                </a:rPr>
                <a:t>11.331.213 M³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03059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: Cantos Arredondados 1">
            <a:extLst>
              <a:ext uri="{FF2B5EF4-FFF2-40B4-BE49-F238E27FC236}">
                <a16:creationId xmlns:a16="http://schemas.microsoft.com/office/drawing/2014/main" id="{3E3F1970-1EC7-16DE-BFEB-B2A105BF6255}"/>
              </a:ext>
            </a:extLst>
          </p:cNvPr>
          <p:cNvSpPr/>
          <p:nvPr/>
        </p:nvSpPr>
        <p:spPr>
          <a:xfrm>
            <a:off x="118872" y="109728"/>
            <a:ext cx="11978640" cy="850392"/>
          </a:xfrm>
          <a:prstGeom prst="roundRec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b="1" dirty="0"/>
              <a:t>CONTRIBUIÇÕES DA CAESB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23D12DD8-9776-2555-467C-27F00DCD65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1262" y="2185908"/>
            <a:ext cx="10145546" cy="2880834"/>
          </a:xfrm>
          <a:prstGeom prst="rect">
            <a:avLst/>
          </a:prstGeom>
        </p:spPr>
      </p:pic>
      <p:sp>
        <p:nvSpPr>
          <p:cNvPr id="6" name="Retângulo 5">
            <a:extLst>
              <a:ext uri="{FF2B5EF4-FFF2-40B4-BE49-F238E27FC236}">
                <a16:creationId xmlns:a16="http://schemas.microsoft.com/office/drawing/2014/main" id="{1AC6F7E8-E845-33B6-AEFC-3A370CC6AA98}"/>
              </a:ext>
            </a:extLst>
          </p:cNvPr>
          <p:cNvSpPr/>
          <p:nvPr/>
        </p:nvSpPr>
        <p:spPr>
          <a:xfrm>
            <a:off x="891262" y="1326126"/>
            <a:ext cx="10145546" cy="76809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chemeClr val="tx1"/>
                </a:solidFill>
              </a:rPr>
              <a:t>Levando-se em consideração essas alterações o Índice de Revisão Tarifária Extraordinária seria de 6,90%.</a:t>
            </a:r>
          </a:p>
        </p:txBody>
      </p:sp>
    </p:spTree>
    <p:extLst>
      <p:ext uri="{BB962C8B-B14F-4D97-AF65-F5344CB8AC3E}">
        <p14:creationId xmlns:p14="http://schemas.microsoft.com/office/powerpoint/2010/main" val="24957781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: Cantos Arredondados 1">
            <a:extLst>
              <a:ext uri="{FF2B5EF4-FFF2-40B4-BE49-F238E27FC236}">
                <a16:creationId xmlns:a16="http://schemas.microsoft.com/office/drawing/2014/main" id="{B72A6A60-9C72-EF30-0CDC-3A4F94FFFCE4}"/>
              </a:ext>
            </a:extLst>
          </p:cNvPr>
          <p:cNvSpPr/>
          <p:nvPr/>
        </p:nvSpPr>
        <p:spPr>
          <a:xfrm>
            <a:off x="118872" y="109728"/>
            <a:ext cx="11978640" cy="850392"/>
          </a:xfrm>
          <a:prstGeom prst="roundRec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b="1" dirty="0"/>
              <a:t>CONSIDERAÇÕES FINAIS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7126D5F8-1D14-755C-4E2D-5B79293376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366" y="1291000"/>
            <a:ext cx="3174073" cy="4415000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8B5703AF-DF6F-7FDA-5428-B66B700315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3926" y="1291000"/>
            <a:ext cx="3223919" cy="4415000"/>
          </a:xfrm>
          <a:prstGeom prst="rect">
            <a:avLst/>
          </a:prstGeom>
        </p:spPr>
      </p:pic>
      <p:sp>
        <p:nvSpPr>
          <p:cNvPr id="12" name="Retângulo 11">
            <a:extLst>
              <a:ext uri="{FF2B5EF4-FFF2-40B4-BE49-F238E27FC236}">
                <a16:creationId xmlns:a16="http://schemas.microsoft.com/office/drawing/2014/main" id="{014B44CA-AD31-4C15-1C85-2787B21D3CF2}"/>
              </a:ext>
            </a:extLst>
          </p:cNvPr>
          <p:cNvSpPr/>
          <p:nvPr/>
        </p:nvSpPr>
        <p:spPr>
          <a:xfrm>
            <a:off x="7330441" y="2675516"/>
            <a:ext cx="4218432" cy="126455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Esses Planos preveem investimentos da ordem de R$ 4 bilhões para renovação e expansão dos sistemas de abastecimento de água e esgotamento sanitário para um horizonte até 2039.</a:t>
            </a:r>
            <a:endParaRPr lang="pt-BR" sz="1600" b="1" dirty="0">
              <a:solidFill>
                <a:schemeClr val="tx1"/>
              </a:solidFill>
            </a:endParaRPr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C68D5F87-6727-BED0-DD56-45120BAD9A0A}"/>
              </a:ext>
            </a:extLst>
          </p:cNvPr>
          <p:cNvSpPr/>
          <p:nvPr/>
        </p:nvSpPr>
        <p:spPr>
          <a:xfrm>
            <a:off x="7330441" y="4060032"/>
            <a:ext cx="4218432" cy="181041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Também</a:t>
            </a:r>
            <a:r>
              <a:rPr lang="pt-BR" sz="16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</a:t>
            </a:r>
            <a:r>
              <a:rPr lang="pt-BR" sz="16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stabelecem metas para redução de perdas, índices de atendimento, continuidade dos serviços, dentre outros indicadores relevantes para prestação de serviços de qualidade, razão pela qual a RTE em processamento é de extrema relevância para a Companhia.</a:t>
            </a:r>
            <a:endParaRPr lang="pt-BR" sz="1600" b="1" dirty="0">
              <a:solidFill>
                <a:schemeClr val="tx1"/>
              </a:solidFill>
            </a:endParaRPr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0866F65B-AC01-532C-1E9A-3F380DE239AF}"/>
              </a:ext>
            </a:extLst>
          </p:cNvPr>
          <p:cNvSpPr/>
          <p:nvPr/>
        </p:nvSpPr>
        <p:spPr>
          <a:xfrm>
            <a:off x="7330441" y="1291000"/>
            <a:ext cx="4218432" cy="126455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Caesb reafirma o compromisso com o Plano Distrital de Saneamento Básico e com o Plano de Exploração elaborados conjuntamente ao Poder Concedente e à </a:t>
            </a:r>
            <a:r>
              <a:rPr lang="pt-BR" sz="1600" b="1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Adasa</a:t>
            </a:r>
            <a:r>
              <a:rPr lang="pt-BR" sz="16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pt-BR" sz="16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9856852"/>
      </p:ext>
    </p:extLst>
  </p:cSld>
  <p:clrMapOvr>
    <a:masterClrMapping/>
  </p:clrMapOvr>
</p:sld>
</file>

<file path=ppt/theme/theme1.xml><?xml version="1.0" encoding="utf-8"?>
<a:theme xmlns:a="http://schemas.openxmlformats.org/drawingml/2006/main" name="Padrão Caesb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drão Caesb" id="{4D0E1847-0B37-48FF-8662-457B109A1C4A}" vid="{6428A967-9E25-4360-B711-BA3F189BBA52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Padrão Caesb</Template>
  <TotalTime>162</TotalTime>
  <Words>384</Words>
  <Application>Microsoft Office PowerPoint</Application>
  <PresentationFormat>Widescreen</PresentationFormat>
  <Paragraphs>44</Paragraphs>
  <Slides>10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10</vt:i4>
      </vt:variant>
    </vt:vector>
  </HeadingPairs>
  <TitlesOfParts>
    <vt:vector size="15" baseType="lpstr">
      <vt:lpstr>Arial</vt:lpstr>
      <vt:lpstr>Arial Black</vt:lpstr>
      <vt:lpstr>Calibri</vt:lpstr>
      <vt:lpstr>Calibri Light</vt:lpstr>
      <vt:lpstr>Padrão Caesb</vt:lpstr>
      <vt:lpstr>Audiência Pública nº 006/2023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Aline Batista de Oliveira</dc:creator>
  <cp:lastModifiedBy>Aline Batista de Oliveira</cp:lastModifiedBy>
  <cp:revision>8</cp:revision>
  <dcterms:created xsi:type="dcterms:W3CDTF">2023-01-16T14:42:09Z</dcterms:created>
  <dcterms:modified xsi:type="dcterms:W3CDTF">2023-06-16T23:19:38Z</dcterms:modified>
</cp:coreProperties>
</file>