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8"/>
  </p:notesMasterIdLst>
  <p:sldIdLst>
    <p:sldId id="256" r:id="rId5"/>
    <p:sldId id="364" r:id="rId6"/>
    <p:sldId id="336" r:id="rId7"/>
    <p:sldId id="339" r:id="rId8"/>
    <p:sldId id="343" r:id="rId9"/>
    <p:sldId id="299" r:id="rId10"/>
    <p:sldId id="300" r:id="rId11"/>
    <p:sldId id="344" r:id="rId12"/>
    <p:sldId id="345" r:id="rId13"/>
    <p:sldId id="305" r:id="rId14"/>
    <p:sldId id="348" r:id="rId15"/>
    <p:sldId id="333" r:id="rId16"/>
    <p:sldId id="350" r:id="rId17"/>
    <p:sldId id="314" r:id="rId18"/>
    <p:sldId id="315" r:id="rId19"/>
    <p:sldId id="317" r:id="rId20"/>
    <p:sldId id="353" r:id="rId21"/>
    <p:sldId id="331" r:id="rId22"/>
    <p:sldId id="322" r:id="rId23"/>
    <p:sldId id="355" r:id="rId24"/>
    <p:sldId id="329" r:id="rId25"/>
    <p:sldId id="330" r:id="rId26"/>
    <p:sldId id="361" r:id="rId27"/>
  </p:sldIdLst>
  <p:sldSz cx="18288000" cy="10287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DM Sans" pitchFamily="2" charset="0"/>
      <p:regular r:id="rId33"/>
      <p:bold r:id="rId34"/>
      <p:italic r:id="rId35"/>
      <p:boldItalic r:id="rId36"/>
    </p:embeddedFont>
    <p:embeddedFont>
      <p:font typeface="DM Sans Bold" pitchFamily="2" charset="0"/>
      <p:regular r:id="rId37"/>
      <p:bold r:id="rId38"/>
    </p:embeddedFont>
    <p:embeddedFont>
      <p:font typeface="Montserrat Semi-Bold" panose="020B0604020202020204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E68D48-F6B7-A89A-F6B6-6E2698563666}" name="Hugo Allan Albuquerque Barbosa" initials="HAAB" userId="S::hugo.barbosa@adasa.df.gov.br::275966b3-8391-4033-a575-021e07e83b5b" providerId="AD"/>
  <p188:author id="{CCA5CC4F-B50E-A9DD-6560-DF0CEAA6F853}" name="Elen Dânia Silva dos Santos" initials="ES" userId="S::elen.santos@adasa.df.gov.br::a400de8c-9aaa-424c-a102-d0d1be9fbc3e" providerId="AD"/>
  <p188:author id="{CA84E9E5-9429-EB19-A5C5-A8B6DCEE4546}" name="Samira Iasbeck de Oliveira Soares" initials="SS" userId="S::samira.soares@adasa.df.gov.br::022176b4-547f-4479-be6c-dce6c92ce20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C44"/>
    <a:srgbClr val="5CC6D0"/>
    <a:srgbClr val="0098DA"/>
    <a:srgbClr val="F58634"/>
    <a:srgbClr val="EC268F"/>
    <a:srgbClr val="0198D9"/>
    <a:srgbClr val="8E409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C0E326-1389-A2F7-1602-9ED20EBA9DF3}" v="6" dt="2022-11-23T12:14:43.799"/>
    <p1510:client id="{32DB995D-14A9-20A4-06AC-99E7C953778F}" v="44" dt="2022-11-21T14:54:40.890"/>
    <p1510:client id="{3FABAC89-959B-4AE3-B143-255E6ED83D3A}" v="359" dt="2022-11-23T13:58:35.966"/>
    <p1510:client id="{42E3006C-E12D-F11A-D9EB-7470181FA280}" v="381" dt="2022-11-21T13:48:09.445"/>
    <p1510:client id="{507EC4E2-4B71-01C5-573D-6C266AC93534}" v="109" dt="2022-11-22T12:50:24.674"/>
    <p1510:client id="{68A1838B-7564-4FD8-86D9-E0503FD40E14}" v="111" dt="2022-11-21T14:16:22.187"/>
    <p1510:client id="{72905C57-3E39-9897-91F4-ADD3670D476F}" v="1" dt="2022-11-24T10:26:12.653"/>
    <p1510:client id="{E47F1D45-C257-1089-087D-FF4213254534}" v="126" dt="2022-11-23T15:09:30.8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1.fntdata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Rodrigues Azevedo" userId="S::paula.azevedo@adasa.df.gov.br::b42e00e5-a4f5-4831-854c-28cd96aa5fdd" providerId="AD" clId="Web-{72905C57-3E39-9897-91F4-ADD3670D476F}"/>
    <pc:docChg chg="delSld">
      <pc:chgData name="Paula Rodrigues Azevedo" userId="S::paula.azevedo@adasa.df.gov.br::b42e00e5-a4f5-4831-854c-28cd96aa5fdd" providerId="AD" clId="Web-{72905C57-3E39-9897-91F4-ADD3670D476F}" dt="2022-11-24T10:26:12.653" v="0"/>
      <pc:docMkLst>
        <pc:docMk/>
      </pc:docMkLst>
      <pc:sldChg chg="del">
        <pc:chgData name="Paula Rodrigues Azevedo" userId="S::paula.azevedo@adasa.df.gov.br::b42e00e5-a4f5-4831-854c-28cd96aa5fdd" providerId="AD" clId="Web-{72905C57-3E39-9897-91F4-ADD3670D476F}" dt="2022-11-24T10:26:12.653" v="0"/>
        <pc:sldMkLst>
          <pc:docMk/>
          <pc:sldMk cId="2764963353" sldId="3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0A205-A832-4C8D-9FDC-69A81BAB23A9}" type="datetimeFigureOut">
              <a:rPr lang="pt-BR" smtClean="0"/>
              <a:t>24/11/2022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03840-D228-4F4D-A073-FB86A05E8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167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03840-D228-4F4D-A073-FB86A05E827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662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ap-006-2022@adasa.df.gov.b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5BCC55C-C6D0-48BB-802F-949A1AA8320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-147617" y="-115005"/>
            <a:ext cx="18583233" cy="10517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Group 7"/>
          <p:cNvGrpSpPr/>
          <p:nvPr/>
        </p:nvGrpSpPr>
        <p:grpSpPr>
          <a:xfrm>
            <a:off x="491782" y="67842"/>
            <a:ext cx="16235636" cy="10390024"/>
            <a:chOff x="0" y="322773"/>
            <a:chExt cx="23400520" cy="13853366"/>
          </a:xfrm>
        </p:grpSpPr>
        <p:sp>
          <p:nvSpPr>
            <p:cNvPr id="8" name="TextBox 8"/>
            <p:cNvSpPr txBox="1"/>
            <p:nvPr/>
          </p:nvSpPr>
          <p:spPr>
            <a:xfrm>
              <a:off x="0" y="5524486"/>
              <a:ext cx="20921294" cy="631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63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27939" y="322773"/>
              <a:ext cx="23072581" cy="138533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95"/>
                </a:lnSpc>
              </a:pPr>
              <a:r>
                <a:rPr lang="pt-BR" sz="6000" b="1">
                  <a:latin typeface="Montserrat Semi-Bold"/>
                  <a:ea typeface="+mn-lt"/>
                  <a:cs typeface="+mn-lt"/>
                </a:rPr>
                <a:t>AUDIÊNCIA PÚBLICA Nº 06/2022</a:t>
              </a:r>
            </a:p>
            <a:p>
              <a:pPr algn="ctr">
                <a:lnSpc>
                  <a:spcPts val="7095"/>
                </a:lnSpc>
              </a:pPr>
              <a:endParaRPr lang="en-US" sz="6000">
                <a:solidFill>
                  <a:schemeClr val="tx2"/>
                </a:solidFill>
                <a:latin typeface="Montserrat Semi-Bold"/>
              </a:endParaRPr>
            </a:p>
            <a:p>
              <a:pPr algn="ctr">
                <a:lnSpc>
                  <a:spcPts val="7095"/>
                </a:lnSpc>
              </a:pPr>
              <a:endParaRPr lang="en-US" sz="6000">
                <a:latin typeface="Montserrat Semi-Bold"/>
              </a:endParaRPr>
            </a:p>
            <a:p>
              <a:pPr algn="ctr">
                <a:lnSpc>
                  <a:spcPts val="7095"/>
                </a:lnSpc>
              </a:pPr>
              <a:r>
                <a:rPr lang="en-US" sz="6000">
                  <a:latin typeface="Montserrat Semi-Bold"/>
                </a:rPr>
                <a:t>REVISÃO DA RESOLUÇÃO Nº 18/2018</a:t>
              </a:r>
              <a:endParaRPr lang="pt-BR" sz="6000">
                <a:solidFill>
                  <a:schemeClr val="tx2"/>
                </a:solidFill>
                <a:ea typeface="+mn-lt"/>
                <a:cs typeface="+mn-lt"/>
              </a:endParaRPr>
            </a:p>
            <a:p>
              <a:pPr algn="ctr">
                <a:lnSpc>
                  <a:spcPts val="7095"/>
                </a:lnSpc>
              </a:pPr>
              <a:endParaRPr lang="en-US" sz="6000">
                <a:latin typeface="Montserrat Semi-Bold"/>
                <a:ea typeface="+mn-lt"/>
                <a:cs typeface="+mn-lt"/>
              </a:endParaRPr>
            </a:p>
            <a:p>
              <a:pPr algn="ctr">
                <a:lnSpc>
                  <a:spcPts val="7095"/>
                </a:lnSpc>
              </a:pPr>
              <a:r>
                <a:rPr lang="en-US" sz="4000" err="1">
                  <a:latin typeface="Montserrat Semi-Bold"/>
                  <a:ea typeface="+mn-lt"/>
                  <a:cs typeface="+mn-lt"/>
                </a:rPr>
                <a:t>Operação</a:t>
              </a:r>
              <a:r>
                <a:rPr lang="en-US" sz="4000">
                  <a:latin typeface="Montserrat Semi-Bold"/>
                  <a:ea typeface="+mn-lt"/>
                  <a:cs typeface="+mn-lt"/>
                </a:rPr>
                <a:t>, </a:t>
              </a:r>
              <a:r>
                <a:rPr lang="en-US" sz="4000" err="1">
                  <a:latin typeface="Montserrat Semi-Bold"/>
                  <a:ea typeface="+mn-lt"/>
                  <a:cs typeface="+mn-lt"/>
                </a:rPr>
                <a:t>Manuntenção</a:t>
              </a:r>
              <a:r>
                <a:rPr lang="en-US" sz="4000">
                  <a:latin typeface="Montserrat Semi-Bold"/>
                  <a:ea typeface="+mn-lt"/>
                  <a:cs typeface="+mn-lt"/>
                </a:rPr>
                <a:t> e </a:t>
              </a:r>
              <a:r>
                <a:rPr lang="en-US" sz="4000" err="1">
                  <a:latin typeface="Montserrat Semi-Bold"/>
                  <a:ea typeface="+mn-lt"/>
                  <a:cs typeface="+mn-lt"/>
                </a:rPr>
                <a:t>Monitoramento</a:t>
              </a:r>
              <a:r>
                <a:rPr lang="en-US" sz="4000">
                  <a:latin typeface="Montserrat Semi-Bold"/>
                  <a:ea typeface="+mn-lt"/>
                  <a:cs typeface="+mn-lt"/>
                </a:rPr>
                <a:t> de </a:t>
              </a:r>
              <a:r>
                <a:rPr lang="en-US" sz="4000" err="1">
                  <a:latin typeface="Montserrat Semi-Bold"/>
                  <a:ea typeface="+mn-lt"/>
                  <a:cs typeface="+mn-lt"/>
                </a:rPr>
                <a:t>Aterros</a:t>
              </a:r>
              <a:r>
                <a:rPr lang="en-US" sz="4000">
                  <a:latin typeface="Montserrat Semi-Bold"/>
                  <a:ea typeface="+mn-lt"/>
                  <a:cs typeface="+mn-lt"/>
                </a:rPr>
                <a:t> </a:t>
              </a:r>
              <a:r>
                <a:rPr lang="en-US" sz="4000" err="1">
                  <a:latin typeface="Montserrat Semi-Bold"/>
                  <a:ea typeface="+mn-lt"/>
                  <a:cs typeface="+mn-lt"/>
                </a:rPr>
                <a:t>Sanitários</a:t>
              </a:r>
              <a:r>
                <a:rPr lang="en-US" sz="4000">
                  <a:latin typeface="Montserrat Semi-Bold"/>
                  <a:ea typeface="+mn-lt"/>
                  <a:cs typeface="+mn-lt"/>
                </a:rPr>
                <a:t> 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endParaRPr lang="pt-BR" sz="2800" b="1">
                <a:latin typeface="Montserrat Semi-Bold"/>
                <a:ea typeface="+mn-lt"/>
                <a:cs typeface="+mn-lt"/>
              </a:endParaRP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endParaRPr lang="pt-BR" sz="2800" b="1">
                <a:latin typeface="Montserrat Semi-Bold"/>
                <a:ea typeface="+mn-lt"/>
                <a:cs typeface="+mn-lt"/>
              </a:endParaRP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endParaRPr lang="pt-BR" sz="2800" b="1">
                <a:latin typeface="Montserrat Semi-Bold"/>
                <a:ea typeface="+mn-lt"/>
                <a:cs typeface="+mn-lt"/>
              </a:endParaRP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endParaRPr lang="pt-BR" sz="2800" b="1">
                <a:latin typeface="Montserrat Semi-Bold"/>
                <a:ea typeface="+mn-lt"/>
                <a:cs typeface="+mn-lt"/>
              </a:endParaRP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endParaRPr lang="pt-BR" sz="2800" b="1">
                <a:latin typeface="Montserrat Semi-Bold"/>
                <a:ea typeface="+mn-lt"/>
                <a:cs typeface="+mn-lt"/>
              </a:endParaRP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pt-BR" sz="2800" b="1">
                  <a:latin typeface="Montserrat Semi-Bold"/>
                  <a:ea typeface="+mn-lt"/>
                  <a:cs typeface="+mn-lt"/>
                </a:rPr>
                <a:t>Brasília, 24 de novembro de 2022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endParaRPr lang="pt-BR" sz="2800" b="1">
                <a:latin typeface="Montserrat Semi-Bold"/>
                <a:ea typeface="+mn-lt"/>
                <a:cs typeface="+mn-lt"/>
              </a:endParaRPr>
            </a:p>
          </p:txBody>
        </p:sp>
      </p:grpSp>
      <p:pic>
        <p:nvPicPr>
          <p:cNvPr id="2050" name="Picture 2" descr="Visualização da imagem">
            <a:extLst>
              <a:ext uri="{FF2B5EF4-FFF2-40B4-BE49-F238E27FC236}">
                <a16:creationId xmlns:a16="http://schemas.microsoft.com/office/drawing/2014/main" id="{846776F2-C40F-4432-8316-72A06DE08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2918" y="8711085"/>
            <a:ext cx="3445082" cy="157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50962" y="1232727"/>
            <a:ext cx="8616408" cy="555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  <a:spcBef>
                <a:spcPct val="0"/>
              </a:spcBef>
            </a:pPr>
            <a:endParaRPr lang="en-US" sz="2800">
              <a:solidFill>
                <a:srgbClr val="000000"/>
              </a:solidFill>
              <a:latin typeface="DM Sans Bold" panose="020B0604020202020204" charset="0"/>
            </a:endParaRPr>
          </a:p>
          <a:p>
            <a:pPr algn="ctr">
              <a:lnSpc>
                <a:spcPts val="2210"/>
              </a:lnSpc>
              <a:spcBef>
                <a:spcPct val="0"/>
              </a:spcBef>
            </a:pPr>
            <a:endParaRPr lang="en-US" sz="1700">
              <a:solidFill>
                <a:srgbClr val="000000"/>
              </a:solidFill>
              <a:latin typeface="DM Sans Bold"/>
            </a:endParaRPr>
          </a:p>
        </p:txBody>
      </p:sp>
      <p:pic>
        <p:nvPicPr>
          <p:cNvPr id="1026" name="Picture 2" descr="Visualização da imagem">
            <a:extLst>
              <a:ext uri="{FF2B5EF4-FFF2-40B4-BE49-F238E27FC236}">
                <a16:creationId xmlns:a16="http://schemas.microsoft.com/office/drawing/2014/main" id="{D2782DB8-81B4-47E4-8AF1-FB775A267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0" y="9201150"/>
            <a:ext cx="23812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167FCDE-DA9D-4B2E-B936-2BE5D2BE3291}"/>
              </a:ext>
            </a:extLst>
          </p:cNvPr>
          <p:cNvSpPr txBox="1"/>
          <p:nvPr/>
        </p:nvSpPr>
        <p:spPr>
          <a:xfrm>
            <a:off x="9305365" y="2005592"/>
            <a:ext cx="8831673" cy="61247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>
                <a:latin typeface="DM Sans"/>
              </a:rPr>
              <a:t>Art. 28 </a:t>
            </a:r>
            <a:r>
              <a:rPr lang="pt-BR" sz="2800">
                <a:ea typeface="+mn-lt"/>
                <a:cs typeface="+mn-lt"/>
              </a:rPr>
              <a:t>São proibidas nos aterros sanitários: </a:t>
            </a:r>
            <a:endParaRPr lang="en-US" sz="2800">
              <a:ea typeface="+mn-lt"/>
              <a:cs typeface="+mn-lt"/>
            </a:endParaRPr>
          </a:p>
          <a:p>
            <a:pPr algn="just"/>
            <a:endParaRPr lang="pt-BR" sz="2800">
              <a:latin typeface="DM Sans"/>
              <a:ea typeface="+mn-lt"/>
              <a:cs typeface="+mn-lt"/>
            </a:endParaRPr>
          </a:p>
          <a:p>
            <a:pPr algn="just"/>
            <a:endParaRPr lang="pt-BR" sz="2800">
              <a:latin typeface="DM Sans"/>
            </a:endParaRPr>
          </a:p>
          <a:p>
            <a:pPr algn="just"/>
            <a:r>
              <a:rPr lang="pt-BR" sz="2800">
                <a:solidFill>
                  <a:schemeClr val="tx2"/>
                </a:solidFill>
                <a:latin typeface="DM Sans"/>
              </a:rPr>
              <a:t>V- o recebimento de resíduos ou rejeitos não autorizados na licença de operação; </a:t>
            </a:r>
          </a:p>
          <a:p>
            <a:pPr algn="just"/>
            <a:endParaRPr lang="pt-BR" sz="2800">
              <a:solidFill>
                <a:schemeClr val="tx2"/>
              </a:solidFill>
              <a:latin typeface="DM Sans"/>
            </a:endParaRPr>
          </a:p>
          <a:p>
            <a:r>
              <a:rPr lang="pt-BR" sz="2800">
                <a:solidFill>
                  <a:schemeClr val="tx2"/>
                </a:solidFill>
                <a:latin typeface="DM Sans"/>
              </a:rPr>
              <a:t>(...)</a:t>
            </a:r>
          </a:p>
          <a:p>
            <a:pPr algn="just"/>
            <a:endParaRPr lang="pt-BR" sz="2800">
              <a:solidFill>
                <a:schemeClr val="tx2"/>
              </a:solidFill>
              <a:latin typeface="DM Sans"/>
            </a:endParaRPr>
          </a:p>
          <a:p>
            <a:pPr algn="just"/>
            <a:r>
              <a:rPr lang="pt-BR" sz="2800">
                <a:solidFill>
                  <a:schemeClr val="tx2"/>
                </a:solidFill>
                <a:latin typeface="DM Sans"/>
              </a:rPr>
              <a:t>Parágrafo único. A triagem de materiais recicláveis dentro da área do aterro sanitário somente pode ser realizada em unidade de triagem e tratamento licenciada pelo órgão ambiental competente, devendo observar as normas técnicas e de regulação. 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06365A2-FD5F-4D0D-902A-6D9B3C25B53C}"/>
              </a:ext>
            </a:extLst>
          </p:cNvPr>
          <p:cNvSpPr txBox="1"/>
          <p:nvPr/>
        </p:nvSpPr>
        <p:spPr>
          <a:xfrm>
            <a:off x="150962" y="2005592"/>
            <a:ext cx="8831673" cy="61247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>
                <a:latin typeface="DM Sans"/>
              </a:rPr>
              <a:t>Art. 28 São proibidas nos aterros sanitários: </a:t>
            </a:r>
          </a:p>
          <a:p>
            <a:pPr algn="just"/>
            <a:endParaRPr lang="pt-BR" sz="2800">
              <a:latin typeface="DM Sans"/>
            </a:endParaRPr>
          </a:p>
          <a:p>
            <a:r>
              <a:rPr lang="pt-BR" sz="2800">
                <a:latin typeface="DM Sans"/>
              </a:rPr>
              <a:t>(...)</a:t>
            </a:r>
          </a:p>
          <a:p>
            <a:pPr algn="just"/>
            <a:endParaRPr lang="pt-BR" sz="2800">
              <a:latin typeface="DM Sans"/>
            </a:endParaRPr>
          </a:p>
          <a:p>
            <a:pPr algn="just"/>
            <a:r>
              <a:rPr lang="pt-BR" sz="2800">
                <a:latin typeface="DM Sans"/>
              </a:rPr>
              <a:t>V. o recebimento de resíduos não especificados na licença de operação; </a:t>
            </a:r>
          </a:p>
          <a:p>
            <a:pPr algn="just"/>
            <a:endParaRPr lang="pt-BR" sz="2800">
              <a:latin typeface="DM Sans"/>
            </a:endParaRPr>
          </a:p>
          <a:p>
            <a:r>
              <a:rPr lang="pt-BR" sz="2800">
                <a:latin typeface="DM Sans"/>
              </a:rPr>
              <a:t>(...)</a:t>
            </a:r>
          </a:p>
          <a:p>
            <a:pPr algn="just"/>
            <a:endParaRPr lang="pt-BR" sz="2800">
              <a:latin typeface="DM Sans"/>
            </a:endParaRPr>
          </a:p>
          <a:p>
            <a:pPr algn="just"/>
            <a:r>
              <a:rPr lang="pt-BR" sz="2800">
                <a:latin typeface="DM Sans"/>
              </a:rPr>
              <a:t>Parágrafo único. No caso da existência de unidade de triagem licenciada, equipada e instalada no mesmo terreno do aterro sanitário, será permitida a catação de materiais recicláveis nessa instalação específica. </a:t>
            </a:r>
            <a:endParaRPr lang="en-US">
              <a:cs typeface="Calibri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A7878DE0-CB11-4503-9DD4-D65565C083CC}"/>
              </a:ext>
            </a:extLst>
          </p:cNvPr>
          <p:cNvSpPr txBox="1"/>
          <p:nvPr/>
        </p:nvSpPr>
        <p:spPr>
          <a:xfrm>
            <a:off x="5540076" y="380783"/>
            <a:ext cx="6454588" cy="687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19"/>
              </a:lnSpc>
              <a:spcBef>
                <a:spcPct val="0"/>
              </a:spcBef>
            </a:pPr>
            <a:r>
              <a:rPr lang="en-US" sz="4399" err="1">
                <a:solidFill>
                  <a:schemeClr val="tx2"/>
                </a:solidFill>
                <a:latin typeface="Montserrat Semi-Bold"/>
              </a:rPr>
              <a:t>Resolução</a:t>
            </a:r>
            <a:r>
              <a:rPr lang="en-US" sz="4399">
                <a:solidFill>
                  <a:schemeClr val="tx2"/>
                </a:solidFill>
                <a:latin typeface="Montserrat Semi-Bold"/>
              </a:rPr>
              <a:t> Nº 18/2018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D43EF3A6-C9C9-454E-ABB2-156E510BB695}"/>
              </a:ext>
            </a:extLst>
          </p:cNvPr>
          <p:cNvSpPr txBox="1"/>
          <p:nvPr/>
        </p:nvSpPr>
        <p:spPr>
          <a:xfrm>
            <a:off x="2091890" y="1295917"/>
            <a:ext cx="3185247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2800" b="1" err="1">
                <a:solidFill>
                  <a:srgbClr val="000000"/>
                </a:solidFill>
                <a:latin typeface="DM Sans"/>
              </a:rPr>
              <a:t>Redação</a:t>
            </a:r>
            <a:r>
              <a:rPr lang="en-US" sz="2800" b="1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800" b="1" err="1">
                <a:solidFill>
                  <a:srgbClr val="000000"/>
                </a:solidFill>
                <a:latin typeface="DM Sans"/>
              </a:rPr>
              <a:t>atual</a:t>
            </a:r>
            <a:endParaRPr lang="en-US" sz="2800" b="1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4420F7F-0510-3895-784C-656FBF2CA855}"/>
              </a:ext>
            </a:extLst>
          </p:cNvPr>
          <p:cNvSpPr txBox="1"/>
          <p:nvPr/>
        </p:nvSpPr>
        <p:spPr>
          <a:xfrm>
            <a:off x="11357811" y="1362371"/>
            <a:ext cx="3968709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2800" b="1" err="1">
                <a:solidFill>
                  <a:srgbClr val="000000"/>
                </a:solidFill>
                <a:latin typeface="DM Sans"/>
              </a:rPr>
              <a:t>Proposta</a:t>
            </a:r>
            <a:r>
              <a:rPr lang="en-US" sz="2800" b="1">
                <a:solidFill>
                  <a:srgbClr val="000000"/>
                </a:solidFill>
                <a:latin typeface="DM Sans"/>
              </a:rPr>
              <a:t> de </a:t>
            </a:r>
            <a:r>
              <a:rPr lang="en-US" sz="2800" b="1" err="1">
                <a:solidFill>
                  <a:srgbClr val="000000"/>
                </a:solidFill>
                <a:latin typeface="DM Sans"/>
              </a:rPr>
              <a:t>alteração</a:t>
            </a:r>
            <a:endParaRPr lang="en-US" sz="2800" b="1">
              <a:solidFill>
                <a:srgbClr val="000000"/>
              </a:solidFill>
              <a:latin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31338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50962" y="1232727"/>
            <a:ext cx="8616408" cy="555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  <a:spcBef>
                <a:spcPct val="0"/>
              </a:spcBef>
            </a:pPr>
            <a:endParaRPr lang="en-US" sz="2800">
              <a:solidFill>
                <a:srgbClr val="000000"/>
              </a:solidFill>
              <a:latin typeface="DM Sans Bold" panose="020B0604020202020204" charset="0"/>
            </a:endParaRPr>
          </a:p>
          <a:p>
            <a:pPr algn="ctr">
              <a:lnSpc>
                <a:spcPts val="2210"/>
              </a:lnSpc>
              <a:spcBef>
                <a:spcPct val="0"/>
              </a:spcBef>
            </a:pPr>
            <a:endParaRPr lang="en-US" sz="1700">
              <a:solidFill>
                <a:srgbClr val="000000"/>
              </a:solidFill>
              <a:latin typeface="DM Sans Bold"/>
            </a:endParaRPr>
          </a:p>
        </p:txBody>
      </p:sp>
      <p:pic>
        <p:nvPicPr>
          <p:cNvPr id="1026" name="Picture 2" descr="Visualização da imagem">
            <a:extLst>
              <a:ext uri="{FF2B5EF4-FFF2-40B4-BE49-F238E27FC236}">
                <a16:creationId xmlns:a16="http://schemas.microsoft.com/office/drawing/2014/main" id="{D2782DB8-81B4-47E4-8AF1-FB775A267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0" y="9201150"/>
            <a:ext cx="23812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167FCDE-DA9D-4B2E-B936-2BE5D2BE3291}"/>
              </a:ext>
            </a:extLst>
          </p:cNvPr>
          <p:cNvSpPr txBox="1"/>
          <p:nvPr/>
        </p:nvSpPr>
        <p:spPr>
          <a:xfrm>
            <a:off x="9305365" y="1899266"/>
            <a:ext cx="8831673" cy="87100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>
                <a:solidFill>
                  <a:srgbClr val="002060"/>
                </a:solidFill>
                <a:latin typeface="DM Sans"/>
              </a:rPr>
              <a:t>Art. 30. Os sistemas de controle informatizado devem registrar, no mínimo, as seguintes informações:   </a:t>
            </a:r>
          </a:p>
          <a:p>
            <a:pPr algn="just"/>
            <a:endParaRPr lang="pt-BR" sz="2800">
              <a:solidFill>
                <a:srgbClr val="002060"/>
              </a:solidFill>
              <a:latin typeface="DM Sans"/>
            </a:endParaRPr>
          </a:p>
          <a:p>
            <a:pPr algn="just"/>
            <a:r>
              <a:rPr lang="pt-BR" sz="2800">
                <a:solidFill>
                  <a:srgbClr val="002060"/>
                </a:solidFill>
                <a:latin typeface="DM Sans"/>
              </a:rPr>
              <a:t>XI - informações obtidas pelos monitoramentos geotécnico e ambiental. </a:t>
            </a:r>
          </a:p>
          <a:p>
            <a:pPr algn="just"/>
            <a:endParaRPr lang="pt-BR" sz="2800">
              <a:solidFill>
                <a:srgbClr val="002060"/>
              </a:solidFill>
              <a:latin typeface="DM Sans"/>
            </a:endParaRPr>
          </a:p>
          <a:p>
            <a:pPr algn="just"/>
            <a:r>
              <a:rPr lang="pt-BR" sz="2800">
                <a:solidFill>
                  <a:srgbClr val="002060"/>
                </a:solidFill>
                <a:latin typeface="DM Sans"/>
              </a:rPr>
              <a:t>§1º. Os sistemas devem permitir a geração de relatórios a partir das informações definidas no caput deste artigo. </a:t>
            </a:r>
          </a:p>
          <a:p>
            <a:pPr algn="just"/>
            <a:endParaRPr lang="pt-BR" sz="2800">
              <a:solidFill>
                <a:srgbClr val="002060"/>
              </a:solidFill>
              <a:latin typeface="DM Sans"/>
            </a:endParaRPr>
          </a:p>
          <a:p>
            <a:pPr algn="just"/>
            <a:r>
              <a:rPr lang="pt-BR" sz="2800">
                <a:solidFill>
                  <a:srgbClr val="002060"/>
                </a:solidFill>
                <a:latin typeface="DM Sans"/>
              </a:rPr>
              <a:t>§2º. O prestador de serviços deve possuir infraestrutura que garanta o funcionamento ininterrupto das balanças, sistemas de controle informatizado e demais equipamentos destinados ao registro, processamento e transmissão das informações de que tratam os incisos I a VIII do caput. </a:t>
            </a:r>
          </a:p>
          <a:p>
            <a:pPr algn="just"/>
            <a:endParaRPr lang="pt-BR" sz="2800">
              <a:latin typeface="DM Sans"/>
            </a:endParaRPr>
          </a:p>
          <a:p>
            <a:pPr algn="just"/>
            <a:endParaRPr lang="pt-BR" sz="2800">
              <a:latin typeface="DM San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06365A2-FD5F-4D0D-902A-6D9B3C25B53C}"/>
              </a:ext>
            </a:extLst>
          </p:cNvPr>
          <p:cNvSpPr txBox="1"/>
          <p:nvPr/>
        </p:nvSpPr>
        <p:spPr>
          <a:xfrm>
            <a:off x="150962" y="1899266"/>
            <a:ext cx="8831673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>
                <a:latin typeface="DM Sans"/>
              </a:rPr>
              <a:t>Art. 30 O sistema de controle informatizado deve registrar, no mínimo, as seguintes informações:  </a:t>
            </a:r>
          </a:p>
          <a:p>
            <a:pPr algn="just"/>
            <a:endParaRPr lang="pt-BR" sz="2800">
              <a:latin typeface="DM Sans"/>
            </a:endParaRPr>
          </a:p>
          <a:p>
            <a:pPr algn="just"/>
            <a:r>
              <a:rPr lang="pt-BR" sz="2800">
                <a:latin typeface="DM Sans"/>
              </a:rPr>
              <a:t>Parágrafo único. O sistema deve permitir a geração de relatórios a partir das informações definidas no caput deste artigo.  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A7878DE0-CB11-4503-9DD4-D65565C083CC}"/>
              </a:ext>
            </a:extLst>
          </p:cNvPr>
          <p:cNvSpPr txBox="1"/>
          <p:nvPr/>
        </p:nvSpPr>
        <p:spPr>
          <a:xfrm>
            <a:off x="5540076" y="380783"/>
            <a:ext cx="6454588" cy="687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19"/>
              </a:lnSpc>
              <a:spcBef>
                <a:spcPct val="0"/>
              </a:spcBef>
            </a:pPr>
            <a:r>
              <a:rPr lang="en-US" sz="4399" err="1">
                <a:solidFill>
                  <a:schemeClr val="tx2"/>
                </a:solidFill>
                <a:latin typeface="Montserrat Semi-Bold"/>
              </a:rPr>
              <a:t>Resolução</a:t>
            </a:r>
            <a:r>
              <a:rPr lang="en-US" sz="4399">
                <a:solidFill>
                  <a:schemeClr val="tx2"/>
                </a:solidFill>
                <a:latin typeface="Montserrat Semi-Bold"/>
              </a:rPr>
              <a:t> Nº 18/2018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D43EF3A6-C9C9-454E-ABB2-156E510BB695}"/>
              </a:ext>
            </a:extLst>
          </p:cNvPr>
          <p:cNvSpPr txBox="1"/>
          <p:nvPr/>
        </p:nvSpPr>
        <p:spPr>
          <a:xfrm>
            <a:off x="2091890" y="1295917"/>
            <a:ext cx="3185247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2800" b="1" err="1">
                <a:solidFill>
                  <a:srgbClr val="000000"/>
                </a:solidFill>
                <a:latin typeface="DM Sans"/>
              </a:rPr>
              <a:t>Redação</a:t>
            </a:r>
            <a:r>
              <a:rPr lang="en-US" sz="2800" b="1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800" b="1" err="1">
                <a:solidFill>
                  <a:srgbClr val="000000"/>
                </a:solidFill>
                <a:latin typeface="DM Sans"/>
              </a:rPr>
              <a:t>atual</a:t>
            </a:r>
            <a:endParaRPr lang="en-US" sz="2800" b="1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03C679A-65EC-BB4B-3C5D-8A2CE1E43FD0}"/>
              </a:ext>
            </a:extLst>
          </p:cNvPr>
          <p:cNvSpPr txBox="1"/>
          <p:nvPr/>
        </p:nvSpPr>
        <p:spPr>
          <a:xfrm>
            <a:off x="11357811" y="1295917"/>
            <a:ext cx="3968709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2800" b="1" err="1">
                <a:solidFill>
                  <a:srgbClr val="000000"/>
                </a:solidFill>
                <a:latin typeface="DM Sans"/>
              </a:rPr>
              <a:t>Proposta</a:t>
            </a:r>
            <a:r>
              <a:rPr lang="en-US" sz="2800" b="1">
                <a:solidFill>
                  <a:srgbClr val="000000"/>
                </a:solidFill>
                <a:latin typeface="DM Sans"/>
              </a:rPr>
              <a:t> de </a:t>
            </a:r>
            <a:r>
              <a:rPr lang="en-US" sz="2800" b="1" err="1">
                <a:solidFill>
                  <a:srgbClr val="000000"/>
                </a:solidFill>
                <a:latin typeface="DM Sans"/>
              </a:rPr>
              <a:t>alteração</a:t>
            </a:r>
            <a:endParaRPr lang="en-US" sz="2800" b="1">
              <a:solidFill>
                <a:srgbClr val="000000"/>
              </a:solidFill>
              <a:latin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269589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50962" y="1232727"/>
            <a:ext cx="8616408" cy="555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  <a:spcBef>
                <a:spcPct val="0"/>
              </a:spcBef>
            </a:pPr>
            <a:endParaRPr lang="en-US" sz="2800">
              <a:solidFill>
                <a:srgbClr val="000000"/>
              </a:solidFill>
              <a:latin typeface="DM Sans Bold" panose="020B0604020202020204" charset="0"/>
            </a:endParaRPr>
          </a:p>
          <a:p>
            <a:pPr algn="ctr">
              <a:lnSpc>
                <a:spcPts val="2210"/>
              </a:lnSpc>
              <a:spcBef>
                <a:spcPct val="0"/>
              </a:spcBef>
            </a:pPr>
            <a:endParaRPr lang="en-US" sz="1700">
              <a:solidFill>
                <a:srgbClr val="000000"/>
              </a:solidFill>
              <a:latin typeface="DM Sans Bold"/>
            </a:endParaRPr>
          </a:p>
        </p:txBody>
      </p:sp>
      <p:pic>
        <p:nvPicPr>
          <p:cNvPr id="1026" name="Picture 2" descr="Visualização da imagem">
            <a:extLst>
              <a:ext uri="{FF2B5EF4-FFF2-40B4-BE49-F238E27FC236}">
                <a16:creationId xmlns:a16="http://schemas.microsoft.com/office/drawing/2014/main" id="{D2782DB8-81B4-47E4-8AF1-FB775A267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0" y="9201150"/>
            <a:ext cx="23812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167FCDE-DA9D-4B2E-B936-2BE5D2BE3291}"/>
              </a:ext>
            </a:extLst>
          </p:cNvPr>
          <p:cNvSpPr txBox="1"/>
          <p:nvPr/>
        </p:nvSpPr>
        <p:spPr>
          <a:xfrm>
            <a:off x="9305365" y="2005592"/>
            <a:ext cx="8831673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>
                <a:solidFill>
                  <a:schemeClr val="tx2"/>
                </a:solidFill>
                <a:latin typeface="DM Sans"/>
                <a:ea typeface="+mn-lt"/>
                <a:cs typeface="+mn-lt"/>
              </a:rPr>
              <a:t>Art. 41-A. O prestador de serviços deve realizar ensaios de infiltração na camada de cobertura, nas bermas e taludes e, quando necessário, realizar o seu reforço para restaurar os parâmetros de projeto. 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CEF3F3F6-433A-43A0-B8B5-344247D8E0A0}"/>
              </a:ext>
            </a:extLst>
          </p:cNvPr>
          <p:cNvSpPr txBox="1"/>
          <p:nvPr/>
        </p:nvSpPr>
        <p:spPr>
          <a:xfrm>
            <a:off x="5540076" y="380783"/>
            <a:ext cx="6454588" cy="687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19"/>
              </a:lnSpc>
              <a:spcBef>
                <a:spcPct val="0"/>
              </a:spcBef>
            </a:pPr>
            <a:r>
              <a:rPr lang="en-US" sz="4399" err="1">
                <a:solidFill>
                  <a:schemeClr val="tx2"/>
                </a:solidFill>
                <a:latin typeface="Montserrat Semi-Bold"/>
              </a:rPr>
              <a:t>Resolução</a:t>
            </a:r>
            <a:r>
              <a:rPr lang="en-US" sz="4399">
                <a:solidFill>
                  <a:schemeClr val="tx2"/>
                </a:solidFill>
                <a:latin typeface="Montserrat Semi-Bold"/>
              </a:rPr>
              <a:t> Nº 18/2018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5B48E25-CB3D-7624-B863-99A097DB7C89}"/>
              </a:ext>
            </a:extLst>
          </p:cNvPr>
          <p:cNvSpPr txBox="1"/>
          <p:nvPr/>
        </p:nvSpPr>
        <p:spPr>
          <a:xfrm>
            <a:off x="11357811" y="1295917"/>
            <a:ext cx="3968709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2800" b="1" err="1">
                <a:solidFill>
                  <a:srgbClr val="000000"/>
                </a:solidFill>
                <a:latin typeface="DM Sans"/>
              </a:rPr>
              <a:t>Proposta</a:t>
            </a:r>
            <a:r>
              <a:rPr lang="en-US" sz="2800" b="1">
                <a:solidFill>
                  <a:srgbClr val="000000"/>
                </a:solidFill>
                <a:latin typeface="DM Sans"/>
              </a:rPr>
              <a:t> de </a:t>
            </a:r>
            <a:r>
              <a:rPr lang="en-US" sz="2800" b="1" err="1">
                <a:solidFill>
                  <a:srgbClr val="000000"/>
                </a:solidFill>
                <a:latin typeface="DM Sans"/>
              </a:rPr>
              <a:t>alteração</a:t>
            </a:r>
            <a:endParaRPr lang="en-US" sz="2800" b="1">
              <a:solidFill>
                <a:srgbClr val="000000"/>
              </a:solidFill>
              <a:latin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411328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50962" y="1232727"/>
            <a:ext cx="8616408" cy="555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  <a:spcBef>
                <a:spcPct val="0"/>
              </a:spcBef>
            </a:pPr>
            <a:endParaRPr lang="en-US" sz="2800">
              <a:solidFill>
                <a:srgbClr val="000000"/>
              </a:solidFill>
              <a:latin typeface="DM Sans Bold" panose="020B0604020202020204" charset="0"/>
            </a:endParaRPr>
          </a:p>
          <a:p>
            <a:pPr algn="ctr">
              <a:lnSpc>
                <a:spcPts val="2210"/>
              </a:lnSpc>
              <a:spcBef>
                <a:spcPct val="0"/>
              </a:spcBef>
            </a:pPr>
            <a:endParaRPr lang="en-US" sz="1700">
              <a:solidFill>
                <a:srgbClr val="000000"/>
              </a:solidFill>
              <a:latin typeface="DM Sans Bold"/>
            </a:endParaRPr>
          </a:p>
        </p:txBody>
      </p:sp>
      <p:pic>
        <p:nvPicPr>
          <p:cNvPr id="1026" name="Picture 2" descr="Visualização da imagem">
            <a:extLst>
              <a:ext uri="{FF2B5EF4-FFF2-40B4-BE49-F238E27FC236}">
                <a16:creationId xmlns:a16="http://schemas.microsoft.com/office/drawing/2014/main" id="{D2782DB8-81B4-47E4-8AF1-FB775A267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0" y="9201150"/>
            <a:ext cx="23812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167FCDE-DA9D-4B2E-B936-2BE5D2BE3291}"/>
              </a:ext>
            </a:extLst>
          </p:cNvPr>
          <p:cNvSpPr txBox="1"/>
          <p:nvPr/>
        </p:nvSpPr>
        <p:spPr>
          <a:xfrm>
            <a:off x="8766215" y="1899266"/>
            <a:ext cx="9370823" cy="81253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dirty="0">
                <a:latin typeface="DM Sans"/>
              </a:rPr>
              <a:t>Art. 42 </a:t>
            </a:r>
            <a:r>
              <a:rPr lang="pt-BR" sz="2800" dirty="0">
                <a:latin typeface="DM Sans"/>
                <a:ea typeface="+mn-lt"/>
                <a:cs typeface="+mn-lt"/>
              </a:rPr>
              <a:t>O chorume e os gases gerados no aterro sanitário devem ser adequadamente drenados e tratados.  </a:t>
            </a:r>
            <a:endParaRPr lang="pt-BR" sz="2800" dirty="0">
              <a:latin typeface="DM Sans"/>
            </a:endParaRPr>
          </a:p>
          <a:p>
            <a:pPr algn="just"/>
            <a:r>
              <a:rPr lang="pt-BR" sz="900" dirty="0">
                <a:solidFill>
                  <a:srgbClr val="000000"/>
                </a:solidFill>
                <a:latin typeface="DM Sans"/>
              </a:rPr>
              <a:t>   </a:t>
            </a:r>
          </a:p>
          <a:p>
            <a:pPr algn="just"/>
            <a:r>
              <a:rPr lang="pt-BR" sz="2800" dirty="0">
                <a:solidFill>
                  <a:schemeClr val="tx2"/>
                </a:solidFill>
                <a:latin typeface="DM Sans"/>
              </a:rPr>
              <a:t>§1º O tratamento do chorume pode ser executado no local ou em outra unidade de tratamento, desde que as soluções sejam licenciadas e o efluente tratado atenda aos parâmetros e às condições de lançamento estabelecidos na outorga e na licença ambiental. </a:t>
            </a:r>
          </a:p>
          <a:p>
            <a:pPr algn="just"/>
            <a:endParaRPr lang="pt-BR" sz="900" dirty="0">
              <a:solidFill>
                <a:schemeClr val="tx2"/>
              </a:solidFill>
              <a:latin typeface="DM Sans"/>
            </a:endParaRPr>
          </a:p>
          <a:p>
            <a:pPr algn="just"/>
            <a:r>
              <a:rPr lang="pt-BR" sz="2800" dirty="0">
                <a:solidFill>
                  <a:schemeClr val="tx2"/>
                </a:solidFill>
                <a:latin typeface="DM Sans"/>
              </a:rPr>
              <a:t>§2º No caso da outorga ou da Licença Ambiental estabelecerem condições e parâmetros distintos para o lançamento de efluente tratado, considerar-se-á para fins de atendimento, o valor mais restritivo.  </a:t>
            </a:r>
          </a:p>
          <a:p>
            <a:pPr algn="just"/>
            <a:r>
              <a:rPr lang="pt-BR" sz="900" dirty="0">
                <a:solidFill>
                  <a:schemeClr val="tx2"/>
                </a:solidFill>
                <a:latin typeface="DM Sans"/>
              </a:rPr>
              <a:t>   </a:t>
            </a:r>
          </a:p>
          <a:p>
            <a:pPr algn="just"/>
            <a:r>
              <a:rPr lang="pt-BR" sz="2800" dirty="0">
                <a:solidFill>
                  <a:schemeClr val="tx2"/>
                </a:solidFill>
                <a:latin typeface="DM Sans"/>
              </a:rPr>
              <a:t>§3º A seleção da tecnologia de tratamento do chorume ou dos gases oriundos do aterro sanitário deve considerar a viabilidade técnica, econômica e ambiental. </a:t>
            </a:r>
          </a:p>
          <a:p>
            <a:pPr algn="just"/>
            <a:endParaRPr lang="pt-BR" sz="2800">
              <a:latin typeface="DM San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06365A2-FD5F-4D0D-902A-6D9B3C25B53C}"/>
              </a:ext>
            </a:extLst>
          </p:cNvPr>
          <p:cNvSpPr txBox="1"/>
          <p:nvPr/>
        </p:nvSpPr>
        <p:spPr>
          <a:xfrm>
            <a:off x="150962" y="1899266"/>
            <a:ext cx="8529749" cy="65556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>
                <a:latin typeface="DM Sans"/>
              </a:rPr>
              <a:t>Art. 42 O chorume e os gases gerados no aterro sanitário devem ser adequadamente drenados e tratados.  </a:t>
            </a:r>
          </a:p>
          <a:p>
            <a:pPr algn="just"/>
            <a:endParaRPr lang="pt-BR" sz="2800">
              <a:latin typeface="DM Sans"/>
            </a:endParaRPr>
          </a:p>
          <a:p>
            <a:pPr algn="just"/>
            <a:r>
              <a:rPr lang="pt-BR" sz="2800">
                <a:latin typeface="DM Sans"/>
              </a:rPr>
              <a:t>§1º O tratamento do chorume pode ser executado no local ou em outra unidade de tratamento, desde que as soluções sejam licenciadas e o efluente tratado atenda aos padrões de  lançamento  no  corpo hídrico receptor correspondente.   </a:t>
            </a:r>
          </a:p>
          <a:p>
            <a:pPr algn="just"/>
            <a:endParaRPr lang="pt-BR" sz="2800">
              <a:latin typeface="DM Sans"/>
            </a:endParaRPr>
          </a:p>
          <a:p>
            <a:pPr algn="just"/>
            <a:r>
              <a:rPr lang="pt-BR" sz="2800">
                <a:latin typeface="DM Sans"/>
              </a:rPr>
              <a:t>§2º A seleção da tecnologia de tratamento do chorume ou dos gases deve considerar a viabilidade técnica e econômica. </a:t>
            </a:r>
          </a:p>
          <a:p>
            <a:pPr algn="just"/>
            <a:endParaRPr lang="pt-BR" sz="2800">
              <a:latin typeface="DM Sans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A7878DE0-CB11-4503-9DD4-D65565C083CC}"/>
              </a:ext>
            </a:extLst>
          </p:cNvPr>
          <p:cNvSpPr txBox="1"/>
          <p:nvPr/>
        </p:nvSpPr>
        <p:spPr>
          <a:xfrm>
            <a:off x="5540076" y="380783"/>
            <a:ext cx="6454588" cy="687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19"/>
              </a:lnSpc>
              <a:spcBef>
                <a:spcPct val="0"/>
              </a:spcBef>
            </a:pPr>
            <a:r>
              <a:rPr lang="en-US" sz="4399" err="1">
                <a:solidFill>
                  <a:schemeClr val="tx2"/>
                </a:solidFill>
                <a:latin typeface="Montserrat Semi-Bold"/>
              </a:rPr>
              <a:t>Resolução</a:t>
            </a:r>
            <a:r>
              <a:rPr lang="en-US" sz="4399">
                <a:solidFill>
                  <a:schemeClr val="tx2"/>
                </a:solidFill>
                <a:latin typeface="Montserrat Semi-Bold"/>
              </a:rPr>
              <a:t> Nº 18/2018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D43EF3A6-C9C9-454E-ABB2-156E510BB695}"/>
              </a:ext>
            </a:extLst>
          </p:cNvPr>
          <p:cNvSpPr txBox="1"/>
          <p:nvPr/>
        </p:nvSpPr>
        <p:spPr>
          <a:xfrm>
            <a:off x="2091890" y="1295917"/>
            <a:ext cx="3185247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2800" b="1" err="1">
                <a:solidFill>
                  <a:srgbClr val="000000"/>
                </a:solidFill>
                <a:latin typeface="DM Sans"/>
              </a:rPr>
              <a:t>Redação</a:t>
            </a:r>
            <a:r>
              <a:rPr lang="en-US" sz="2800" b="1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800" b="1" err="1">
                <a:solidFill>
                  <a:srgbClr val="000000"/>
                </a:solidFill>
                <a:latin typeface="DM Sans"/>
              </a:rPr>
              <a:t>atual</a:t>
            </a:r>
            <a:endParaRPr lang="en-US" sz="2800" b="1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581E5DE-1143-5535-EE43-8237CEA98CE2}"/>
              </a:ext>
            </a:extLst>
          </p:cNvPr>
          <p:cNvSpPr txBox="1"/>
          <p:nvPr/>
        </p:nvSpPr>
        <p:spPr>
          <a:xfrm>
            <a:off x="11357811" y="1295917"/>
            <a:ext cx="3968709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2800" b="1" err="1">
                <a:solidFill>
                  <a:srgbClr val="000000"/>
                </a:solidFill>
                <a:latin typeface="DM Sans"/>
              </a:rPr>
              <a:t>Proposta</a:t>
            </a:r>
            <a:r>
              <a:rPr lang="en-US" sz="2800" b="1">
                <a:solidFill>
                  <a:srgbClr val="000000"/>
                </a:solidFill>
                <a:latin typeface="DM Sans"/>
              </a:rPr>
              <a:t> de </a:t>
            </a:r>
            <a:r>
              <a:rPr lang="en-US" sz="2800" b="1" err="1">
                <a:solidFill>
                  <a:srgbClr val="000000"/>
                </a:solidFill>
                <a:latin typeface="DM Sans"/>
              </a:rPr>
              <a:t>alteração</a:t>
            </a:r>
            <a:endParaRPr lang="en-US" sz="2800" b="1">
              <a:solidFill>
                <a:srgbClr val="000000"/>
              </a:solidFill>
              <a:latin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261842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50962" y="1232727"/>
            <a:ext cx="8616408" cy="555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  <a:spcBef>
                <a:spcPct val="0"/>
              </a:spcBef>
            </a:pPr>
            <a:endParaRPr lang="en-US" sz="2800">
              <a:solidFill>
                <a:srgbClr val="000000"/>
              </a:solidFill>
              <a:latin typeface="DM Sans Bold" panose="020B0604020202020204" charset="0"/>
            </a:endParaRPr>
          </a:p>
          <a:p>
            <a:pPr algn="ctr">
              <a:lnSpc>
                <a:spcPts val="2210"/>
              </a:lnSpc>
              <a:spcBef>
                <a:spcPct val="0"/>
              </a:spcBef>
            </a:pPr>
            <a:endParaRPr lang="en-US" sz="1700">
              <a:solidFill>
                <a:srgbClr val="000000"/>
              </a:solidFill>
              <a:latin typeface="DM Sans Bold"/>
            </a:endParaRPr>
          </a:p>
        </p:txBody>
      </p:sp>
      <p:pic>
        <p:nvPicPr>
          <p:cNvPr id="1026" name="Picture 2" descr="Visualização da imagem">
            <a:extLst>
              <a:ext uri="{FF2B5EF4-FFF2-40B4-BE49-F238E27FC236}">
                <a16:creationId xmlns:a16="http://schemas.microsoft.com/office/drawing/2014/main" id="{D2782DB8-81B4-47E4-8AF1-FB775A267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0" y="9201150"/>
            <a:ext cx="23812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167FCDE-DA9D-4B2E-B936-2BE5D2BE3291}"/>
              </a:ext>
            </a:extLst>
          </p:cNvPr>
          <p:cNvSpPr txBox="1"/>
          <p:nvPr/>
        </p:nvSpPr>
        <p:spPr>
          <a:xfrm>
            <a:off x="9305365" y="1899266"/>
            <a:ext cx="8831673" cy="78483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>
                <a:latin typeface="DM Sans"/>
              </a:rPr>
              <a:t>Art. 49 Os monitoramentos geotécnico e ambiental devem compreender, no mínimo, as seguintes atividades diárias de avaliação das condições de manutenção dos principais elementos de projeto: </a:t>
            </a:r>
          </a:p>
          <a:p>
            <a:pPr algn="just"/>
            <a:endParaRPr lang="pt-BR" sz="2800">
              <a:latin typeface="DM Sans"/>
            </a:endParaRPr>
          </a:p>
          <a:p>
            <a:pPr algn="ctr"/>
            <a:endParaRPr lang="pt-BR" sz="2800">
              <a:latin typeface="DM Sans"/>
            </a:endParaRPr>
          </a:p>
          <a:p>
            <a:r>
              <a:rPr lang="pt-BR" sz="2800">
                <a:solidFill>
                  <a:schemeClr val="tx2"/>
                </a:solidFill>
                <a:latin typeface="DM Sans"/>
              </a:rPr>
              <a:t>III. registro das vazões e do volume de chorume gerado. </a:t>
            </a:r>
          </a:p>
          <a:p>
            <a:endParaRPr lang="pt-BR" sz="2800">
              <a:solidFill>
                <a:schemeClr val="tx2"/>
              </a:solidFill>
              <a:latin typeface="DM Sans"/>
            </a:endParaRPr>
          </a:p>
          <a:p>
            <a:r>
              <a:rPr lang="pt-BR" sz="2800">
                <a:solidFill>
                  <a:schemeClr val="tx2"/>
                </a:solidFill>
                <a:latin typeface="DM Sans"/>
              </a:rPr>
              <a:t>IV. Registro do volume de chorume tratado. </a:t>
            </a:r>
          </a:p>
          <a:p>
            <a:pPr algn="ctr"/>
            <a:endParaRPr lang="pt-BR" sz="2800">
              <a:solidFill>
                <a:schemeClr val="tx2"/>
              </a:solidFill>
              <a:latin typeface="DM Sans"/>
            </a:endParaRPr>
          </a:p>
          <a:p>
            <a:pPr algn="ctr"/>
            <a:r>
              <a:rPr lang="pt-BR" sz="2800">
                <a:solidFill>
                  <a:schemeClr val="tx2"/>
                </a:solidFill>
                <a:latin typeface="DM Sans"/>
              </a:rPr>
              <a:t>(...)</a:t>
            </a:r>
          </a:p>
          <a:p>
            <a:endParaRPr lang="pt-BR" sz="2800">
              <a:solidFill>
                <a:schemeClr val="tx2"/>
              </a:solidFill>
              <a:latin typeface="DM Sans"/>
            </a:endParaRPr>
          </a:p>
          <a:p>
            <a:pPr algn="ctr"/>
            <a:endParaRPr lang="pt-BR" sz="2800">
              <a:latin typeface="DM Sans"/>
            </a:endParaRPr>
          </a:p>
          <a:p>
            <a:pPr algn="ctr"/>
            <a:endParaRPr lang="pt-BR" sz="2800">
              <a:latin typeface="DM Sans"/>
            </a:endParaRPr>
          </a:p>
          <a:p>
            <a:pPr algn="ctr"/>
            <a:r>
              <a:rPr lang="pt-BR" sz="2800">
                <a:latin typeface="DM Sans"/>
              </a:rPr>
              <a:t> </a:t>
            </a:r>
          </a:p>
          <a:p>
            <a:pPr algn="ctr"/>
            <a:endParaRPr lang="pt-BR" sz="2800">
              <a:latin typeface="DM Sans"/>
            </a:endParaRPr>
          </a:p>
          <a:p>
            <a:pPr algn="just"/>
            <a:endParaRPr lang="pt-BR" sz="2800">
              <a:latin typeface="DM San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06365A2-FD5F-4D0D-902A-6D9B3C25B53C}"/>
              </a:ext>
            </a:extLst>
          </p:cNvPr>
          <p:cNvSpPr txBox="1"/>
          <p:nvPr/>
        </p:nvSpPr>
        <p:spPr>
          <a:xfrm>
            <a:off x="150962" y="1899266"/>
            <a:ext cx="8831673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>
                <a:latin typeface="DM Sans"/>
              </a:rPr>
              <a:t>Art. 49 Os monitoramentos geotécnico e ambiental devem compreender, no mínimo, as seguintes atividades diárias de avaliação das condições de manutenção dos principais elementos de projeto: </a:t>
            </a:r>
          </a:p>
          <a:p>
            <a:pPr algn="just"/>
            <a:endParaRPr lang="pt-BR" sz="2800">
              <a:latin typeface="DM Sans"/>
            </a:endParaRPr>
          </a:p>
          <a:p>
            <a:pPr algn="ctr"/>
            <a:r>
              <a:rPr lang="pt-BR" sz="2800">
                <a:latin typeface="DM Sans"/>
              </a:rPr>
              <a:t>(...)</a:t>
            </a:r>
          </a:p>
          <a:p>
            <a:pPr algn="just"/>
            <a:r>
              <a:rPr lang="pt-BR" sz="2800">
                <a:latin typeface="DM Sans"/>
              </a:rPr>
              <a:t> </a:t>
            </a:r>
          </a:p>
          <a:p>
            <a:pPr algn="just"/>
            <a:r>
              <a:rPr lang="pt-BR" sz="2800">
                <a:latin typeface="DM Sans"/>
              </a:rPr>
              <a:t>III. registro das vazões de chorume. </a:t>
            </a:r>
          </a:p>
          <a:p>
            <a:pPr algn="just"/>
            <a:endParaRPr lang="pt-BR" sz="2800">
              <a:latin typeface="DM Sans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C7AD94C5-9275-45D6-B0EA-0B773D4358AD}"/>
              </a:ext>
            </a:extLst>
          </p:cNvPr>
          <p:cNvSpPr txBox="1"/>
          <p:nvPr/>
        </p:nvSpPr>
        <p:spPr>
          <a:xfrm>
            <a:off x="5540076" y="380783"/>
            <a:ext cx="6454588" cy="687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19"/>
              </a:lnSpc>
              <a:spcBef>
                <a:spcPct val="0"/>
              </a:spcBef>
            </a:pPr>
            <a:r>
              <a:rPr lang="en-US" sz="4399" err="1">
                <a:solidFill>
                  <a:schemeClr val="tx2"/>
                </a:solidFill>
                <a:latin typeface="Montserrat Semi-Bold"/>
              </a:rPr>
              <a:t>Resolução</a:t>
            </a:r>
            <a:r>
              <a:rPr lang="en-US" sz="4399">
                <a:solidFill>
                  <a:schemeClr val="tx2"/>
                </a:solidFill>
                <a:latin typeface="Montserrat Semi-Bold"/>
              </a:rPr>
              <a:t> Nº 18/2018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A5F88A6-9A00-DCAC-A0FA-C096693CC2C9}"/>
              </a:ext>
            </a:extLst>
          </p:cNvPr>
          <p:cNvSpPr txBox="1"/>
          <p:nvPr/>
        </p:nvSpPr>
        <p:spPr>
          <a:xfrm>
            <a:off x="11357811" y="1295917"/>
            <a:ext cx="3968709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2800" b="1" err="1">
                <a:solidFill>
                  <a:srgbClr val="000000"/>
                </a:solidFill>
                <a:latin typeface="DM Sans"/>
              </a:rPr>
              <a:t>Proposta</a:t>
            </a:r>
            <a:r>
              <a:rPr lang="en-US" sz="2800" b="1">
                <a:solidFill>
                  <a:srgbClr val="000000"/>
                </a:solidFill>
                <a:latin typeface="DM Sans"/>
              </a:rPr>
              <a:t> de </a:t>
            </a:r>
            <a:r>
              <a:rPr lang="en-US" sz="2800" b="1" err="1">
                <a:solidFill>
                  <a:srgbClr val="000000"/>
                </a:solidFill>
                <a:latin typeface="DM Sans"/>
              </a:rPr>
              <a:t>alteração</a:t>
            </a:r>
            <a:endParaRPr lang="en-US" sz="2800" b="1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2A67608A-C4BE-673A-FEED-BAA5A497837B}"/>
              </a:ext>
            </a:extLst>
          </p:cNvPr>
          <p:cNvSpPr txBox="1"/>
          <p:nvPr/>
        </p:nvSpPr>
        <p:spPr>
          <a:xfrm>
            <a:off x="2091890" y="1295917"/>
            <a:ext cx="3185247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2800" b="1" err="1">
                <a:solidFill>
                  <a:srgbClr val="000000"/>
                </a:solidFill>
                <a:latin typeface="DM Sans"/>
              </a:rPr>
              <a:t>Redação</a:t>
            </a:r>
            <a:r>
              <a:rPr lang="en-US" sz="2800" b="1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800" b="1" err="1">
                <a:solidFill>
                  <a:srgbClr val="000000"/>
                </a:solidFill>
                <a:latin typeface="DM Sans"/>
              </a:rPr>
              <a:t>atual</a:t>
            </a:r>
            <a:endParaRPr lang="en-US" sz="2800" b="1">
              <a:solidFill>
                <a:srgbClr val="000000"/>
              </a:solidFill>
              <a:latin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66871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50962" y="1232727"/>
            <a:ext cx="8616408" cy="555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  <a:spcBef>
                <a:spcPct val="0"/>
              </a:spcBef>
            </a:pPr>
            <a:endParaRPr lang="en-US" sz="2800">
              <a:solidFill>
                <a:srgbClr val="000000"/>
              </a:solidFill>
              <a:latin typeface="DM Sans Bold" panose="020B0604020202020204" charset="0"/>
            </a:endParaRPr>
          </a:p>
          <a:p>
            <a:pPr algn="ctr">
              <a:lnSpc>
                <a:spcPts val="2210"/>
              </a:lnSpc>
              <a:spcBef>
                <a:spcPct val="0"/>
              </a:spcBef>
            </a:pPr>
            <a:endParaRPr lang="en-US" sz="1700">
              <a:solidFill>
                <a:srgbClr val="000000"/>
              </a:solidFill>
              <a:latin typeface="DM Sans Bold"/>
            </a:endParaRPr>
          </a:p>
        </p:txBody>
      </p:sp>
      <p:pic>
        <p:nvPicPr>
          <p:cNvPr id="1026" name="Picture 2" descr="Visualização da imagem">
            <a:extLst>
              <a:ext uri="{FF2B5EF4-FFF2-40B4-BE49-F238E27FC236}">
                <a16:creationId xmlns:a16="http://schemas.microsoft.com/office/drawing/2014/main" id="{D2782DB8-81B4-47E4-8AF1-FB775A267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0" y="9201150"/>
            <a:ext cx="23812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167FCDE-DA9D-4B2E-B936-2BE5D2BE3291}"/>
              </a:ext>
            </a:extLst>
          </p:cNvPr>
          <p:cNvSpPr txBox="1"/>
          <p:nvPr/>
        </p:nvSpPr>
        <p:spPr>
          <a:xfrm>
            <a:off x="9144000" y="1590214"/>
            <a:ext cx="8831673" cy="82791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>
                <a:solidFill>
                  <a:schemeClr val="tx2"/>
                </a:solidFill>
                <a:latin typeface="DM Sans"/>
              </a:rPr>
              <a:t>§1° As inspeções visuais devem verificar a análise da geometria e comportamentos irregulares no maciço, tais como:   </a:t>
            </a:r>
          </a:p>
          <a:p>
            <a:endParaRPr lang="pt-BR" sz="2800">
              <a:solidFill>
                <a:schemeClr val="tx2"/>
              </a:solidFill>
              <a:latin typeface="DM Sans"/>
            </a:endParaRPr>
          </a:p>
          <a:p>
            <a:r>
              <a:rPr lang="pt-BR" sz="2800">
                <a:solidFill>
                  <a:schemeClr val="tx2"/>
                </a:solidFill>
                <a:latin typeface="DM Sans"/>
              </a:rPr>
              <a:t>I. fissuras ou trincas na camada de cobertura; </a:t>
            </a:r>
          </a:p>
          <a:p>
            <a:endParaRPr lang="pt-BR" sz="2800">
              <a:solidFill>
                <a:schemeClr val="tx2"/>
              </a:solidFill>
              <a:latin typeface="DM Sans"/>
            </a:endParaRPr>
          </a:p>
          <a:p>
            <a:r>
              <a:rPr lang="pt-BR" sz="2800" u="sng">
                <a:solidFill>
                  <a:schemeClr val="tx2"/>
                </a:solidFill>
                <a:latin typeface="DM Sans"/>
              </a:rPr>
              <a:t>II. processos erosivos; </a:t>
            </a:r>
          </a:p>
          <a:p>
            <a:endParaRPr lang="pt-BR" sz="2800" u="sng">
              <a:solidFill>
                <a:schemeClr val="tx2"/>
              </a:solidFill>
              <a:latin typeface="DM Sans"/>
            </a:endParaRPr>
          </a:p>
          <a:p>
            <a:r>
              <a:rPr lang="pt-BR" sz="2800" u="sng">
                <a:solidFill>
                  <a:schemeClr val="tx2"/>
                </a:solidFill>
                <a:latin typeface="DM Sans"/>
              </a:rPr>
              <a:t>III. integridade dos drenos de chorume e gás; </a:t>
            </a:r>
          </a:p>
          <a:p>
            <a:endParaRPr lang="pt-BR" sz="2800">
              <a:solidFill>
                <a:schemeClr val="tx2"/>
              </a:solidFill>
              <a:latin typeface="DM Sans"/>
            </a:endParaRPr>
          </a:p>
          <a:p>
            <a:r>
              <a:rPr lang="pt-BR" sz="2800">
                <a:solidFill>
                  <a:schemeClr val="tx2"/>
                </a:solidFill>
                <a:latin typeface="DM Sans"/>
              </a:rPr>
              <a:t>IV. inversões de caimento/ declividade nos sistemas de drenagem; e </a:t>
            </a:r>
          </a:p>
          <a:p>
            <a:endParaRPr lang="pt-BR" sz="2800">
              <a:solidFill>
                <a:schemeClr val="tx2"/>
              </a:solidFill>
              <a:latin typeface="DM Sans"/>
            </a:endParaRPr>
          </a:p>
          <a:p>
            <a:r>
              <a:rPr lang="pt-BR" sz="2800">
                <a:solidFill>
                  <a:schemeClr val="tx2"/>
                </a:solidFill>
                <a:latin typeface="DM Sans"/>
              </a:rPr>
              <a:t>V. danos aos elementos de drenagem superficial. </a:t>
            </a:r>
          </a:p>
          <a:p>
            <a:endParaRPr lang="pt-BR" sz="2800">
              <a:solidFill>
                <a:schemeClr val="tx2"/>
              </a:solidFill>
              <a:latin typeface="DM Sans"/>
            </a:endParaRPr>
          </a:p>
          <a:p>
            <a:r>
              <a:rPr lang="pt-BR" sz="2800">
                <a:solidFill>
                  <a:schemeClr val="tx2"/>
                </a:solidFill>
                <a:latin typeface="DM Sans"/>
              </a:rPr>
              <a:t>§2º Os registros das precipitações pluviométricas e do volume de chorume gerado e tratado devem ser realizados de forma contínua, utilizando-se sistema automático de registro e controle. 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06365A2-FD5F-4D0D-902A-6D9B3C25B53C}"/>
              </a:ext>
            </a:extLst>
          </p:cNvPr>
          <p:cNvSpPr txBox="1"/>
          <p:nvPr/>
        </p:nvSpPr>
        <p:spPr>
          <a:xfrm>
            <a:off x="150962" y="1899266"/>
            <a:ext cx="8831673" cy="3816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>
                <a:latin typeface="DM Sans"/>
              </a:rPr>
              <a:t>§1ª As inspeções visuais devem verificar a análise da geometria e comportamentos irregulares, tais como fissuras na camada de cobertura, inversões de caimento/declividade nos sistemas de drenagem e danos aos elementos de drenagem superficial. </a:t>
            </a:r>
          </a:p>
          <a:p>
            <a:pPr algn="just"/>
            <a:endParaRPr lang="pt-BR" sz="2800">
              <a:latin typeface="DM Sans"/>
            </a:endParaRPr>
          </a:p>
          <a:p>
            <a:pPr algn="just"/>
            <a:r>
              <a:rPr lang="pt-BR" sz="2800">
                <a:latin typeface="DM Sans"/>
              </a:rPr>
              <a:t>§2º Os registros das precipitações pluviométricas e das vazões de chorume devem ser contínuos. </a:t>
            </a:r>
          </a:p>
          <a:p>
            <a:pPr algn="just"/>
            <a:endParaRPr lang="en-US">
              <a:cs typeface="Calibri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5BAFEAC0-C3BE-4E32-A842-23636FEB58A3}"/>
              </a:ext>
            </a:extLst>
          </p:cNvPr>
          <p:cNvSpPr txBox="1"/>
          <p:nvPr/>
        </p:nvSpPr>
        <p:spPr>
          <a:xfrm>
            <a:off x="5540076" y="380783"/>
            <a:ext cx="6454588" cy="687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19"/>
              </a:lnSpc>
              <a:spcBef>
                <a:spcPct val="0"/>
              </a:spcBef>
            </a:pPr>
            <a:r>
              <a:rPr lang="en-US" sz="4399" err="1">
                <a:solidFill>
                  <a:schemeClr val="tx2"/>
                </a:solidFill>
                <a:latin typeface="Montserrat Semi-Bold"/>
              </a:rPr>
              <a:t>Resolução</a:t>
            </a:r>
            <a:r>
              <a:rPr lang="en-US" sz="4399">
                <a:solidFill>
                  <a:schemeClr val="tx2"/>
                </a:solidFill>
                <a:latin typeface="Montserrat Semi-Bold"/>
              </a:rPr>
              <a:t> Nº 18/2018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BF6D5A4B-3FF5-FFBD-E869-4FD49B3E4370}"/>
              </a:ext>
            </a:extLst>
          </p:cNvPr>
          <p:cNvSpPr txBox="1"/>
          <p:nvPr/>
        </p:nvSpPr>
        <p:spPr>
          <a:xfrm>
            <a:off x="11384392" y="1163010"/>
            <a:ext cx="3968709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2800" b="1" err="1">
                <a:solidFill>
                  <a:srgbClr val="000000"/>
                </a:solidFill>
                <a:latin typeface="DM Sans"/>
              </a:rPr>
              <a:t>Proposta</a:t>
            </a:r>
            <a:r>
              <a:rPr lang="en-US" sz="2800" b="1">
                <a:solidFill>
                  <a:srgbClr val="000000"/>
                </a:solidFill>
                <a:latin typeface="DM Sans"/>
              </a:rPr>
              <a:t> de </a:t>
            </a:r>
            <a:r>
              <a:rPr lang="en-US" sz="2800" b="1" err="1">
                <a:solidFill>
                  <a:srgbClr val="000000"/>
                </a:solidFill>
                <a:latin typeface="DM Sans"/>
              </a:rPr>
              <a:t>alteração</a:t>
            </a:r>
            <a:endParaRPr lang="en-US" sz="2800" b="1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0F024074-3997-496D-0F09-C0F06611C519}"/>
              </a:ext>
            </a:extLst>
          </p:cNvPr>
          <p:cNvSpPr txBox="1"/>
          <p:nvPr/>
        </p:nvSpPr>
        <p:spPr>
          <a:xfrm>
            <a:off x="2065309" y="1229464"/>
            <a:ext cx="3185247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2800" b="1" err="1">
                <a:solidFill>
                  <a:srgbClr val="000000"/>
                </a:solidFill>
                <a:latin typeface="DM Sans"/>
              </a:rPr>
              <a:t>Redação</a:t>
            </a:r>
            <a:r>
              <a:rPr lang="en-US" sz="2800" b="1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800" b="1" err="1">
                <a:solidFill>
                  <a:srgbClr val="000000"/>
                </a:solidFill>
                <a:latin typeface="DM Sans"/>
              </a:rPr>
              <a:t>atual</a:t>
            </a:r>
            <a:endParaRPr lang="en-US" sz="2800" b="1">
              <a:solidFill>
                <a:srgbClr val="000000"/>
              </a:solidFill>
              <a:latin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213896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50962" y="1232727"/>
            <a:ext cx="8616408" cy="555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  <a:spcBef>
                <a:spcPct val="0"/>
              </a:spcBef>
            </a:pPr>
            <a:endParaRPr lang="en-US" sz="2800">
              <a:solidFill>
                <a:srgbClr val="000000"/>
              </a:solidFill>
              <a:latin typeface="DM Sans Bold" panose="020B0604020202020204" charset="0"/>
            </a:endParaRPr>
          </a:p>
          <a:p>
            <a:pPr algn="ctr">
              <a:lnSpc>
                <a:spcPts val="2210"/>
              </a:lnSpc>
              <a:spcBef>
                <a:spcPct val="0"/>
              </a:spcBef>
            </a:pPr>
            <a:endParaRPr lang="en-US" sz="1700">
              <a:solidFill>
                <a:srgbClr val="000000"/>
              </a:solidFill>
              <a:latin typeface="DM Sans Bold"/>
            </a:endParaRPr>
          </a:p>
        </p:txBody>
      </p:sp>
      <p:pic>
        <p:nvPicPr>
          <p:cNvPr id="1026" name="Picture 2" descr="Visualização da imagem">
            <a:extLst>
              <a:ext uri="{FF2B5EF4-FFF2-40B4-BE49-F238E27FC236}">
                <a16:creationId xmlns:a16="http://schemas.microsoft.com/office/drawing/2014/main" id="{D2782DB8-81B4-47E4-8AF1-FB775A267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0" y="9201150"/>
            <a:ext cx="23812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167FCDE-DA9D-4B2E-B936-2BE5D2BE3291}"/>
              </a:ext>
            </a:extLst>
          </p:cNvPr>
          <p:cNvSpPr txBox="1"/>
          <p:nvPr/>
        </p:nvSpPr>
        <p:spPr>
          <a:xfrm>
            <a:off x="9305365" y="1899266"/>
            <a:ext cx="8831673" cy="65556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>
                <a:solidFill>
                  <a:schemeClr val="tx2"/>
                </a:solidFill>
                <a:latin typeface="DM Sans"/>
              </a:rPr>
              <a:t>Art. 57. O monitoramento das deformações do aterro sanitário deve ser realizado pelo acompanhamento e análise dos: </a:t>
            </a:r>
          </a:p>
          <a:p>
            <a:pPr algn="just"/>
            <a:endParaRPr lang="pt-BR" sz="2800">
              <a:solidFill>
                <a:schemeClr val="tx2"/>
              </a:solidFill>
              <a:latin typeface="DM Sans"/>
            </a:endParaRPr>
          </a:p>
          <a:p>
            <a:pPr algn="just"/>
            <a:r>
              <a:rPr lang="pt-BR" sz="2800">
                <a:solidFill>
                  <a:schemeClr val="tx2"/>
                </a:solidFill>
                <a:latin typeface="DM Sans"/>
              </a:rPr>
              <a:t>I - deslocamentos verticais e horizontais e velocidades dos deslocamentos dos marcos superficiais implantados ao longo das seções do maciço; </a:t>
            </a:r>
          </a:p>
          <a:p>
            <a:pPr algn="just"/>
            <a:endParaRPr lang="pt-BR" sz="2800">
              <a:solidFill>
                <a:schemeClr val="tx2"/>
              </a:solidFill>
              <a:latin typeface="DM Sans"/>
            </a:endParaRPr>
          </a:p>
          <a:p>
            <a:pPr algn="just"/>
            <a:r>
              <a:rPr lang="pt-BR" sz="2800">
                <a:solidFill>
                  <a:schemeClr val="tx2"/>
                </a:solidFill>
                <a:latin typeface="DM Sans"/>
              </a:rPr>
              <a:t>II - dados dos inclinômetros; e </a:t>
            </a:r>
          </a:p>
          <a:p>
            <a:pPr algn="just"/>
            <a:endParaRPr lang="pt-BR" sz="2800">
              <a:solidFill>
                <a:schemeClr val="tx2"/>
              </a:solidFill>
              <a:latin typeface="DM Sans"/>
            </a:endParaRPr>
          </a:p>
          <a:p>
            <a:pPr algn="just"/>
            <a:r>
              <a:rPr lang="pt-BR" sz="2800">
                <a:solidFill>
                  <a:schemeClr val="tx2"/>
                </a:solidFill>
                <a:latin typeface="DM Sans"/>
              </a:rPr>
              <a:t>III - dados e informações obtidos pelos demais instrumentos utilizados no monitoramento. </a:t>
            </a:r>
          </a:p>
          <a:p>
            <a:pPr algn="just"/>
            <a:endParaRPr lang="pt-BR" sz="2800">
              <a:solidFill>
                <a:schemeClr val="tx2"/>
              </a:solidFill>
              <a:latin typeface="DM Sans"/>
            </a:endParaRPr>
          </a:p>
          <a:p>
            <a:pPr algn="just"/>
            <a:endParaRPr lang="pt-BR" sz="2800">
              <a:solidFill>
                <a:srgbClr val="FF0000"/>
              </a:solidFill>
              <a:latin typeface="DM San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06365A2-FD5F-4D0D-902A-6D9B3C25B53C}"/>
              </a:ext>
            </a:extLst>
          </p:cNvPr>
          <p:cNvSpPr txBox="1"/>
          <p:nvPr/>
        </p:nvSpPr>
        <p:spPr>
          <a:xfrm>
            <a:off x="150962" y="1899266"/>
            <a:ext cx="8831673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>
                <a:latin typeface="DM Sans"/>
              </a:rPr>
              <a:t>Art. 57 O monitoramento das deformações das superfícies do maciço deve ser realizado pelo acompanhamento dos deslocamentos verticais e horizontais e velocidades dos deslocamentos dos marcos superficiais implantados ao longo das massas críticas do maciço. </a:t>
            </a:r>
          </a:p>
          <a:p>
            <a:pPr algn="just"/>
            <a:endParaRPr lang="pt-BR" sz="2800">
              <a:latin typeface="DM Sans"/>
            </a:endParaRPr>
          </a:p>
          <a:p>
            <a:pPr algn="just"/>
            <a:endParaRPr lang="pt-BR" sz="2800">
              <a:latin typeface="DM Sans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0D4A39F4-6724-48BD-A354-F1B7D469E543}"/>
              </a:ext>
            </a:extLst>
          </p:cNvPr>
          <p:cNvSpPr txBox="1"/>
          <p:nvPr/>
        </p:nvSpPr>
        <p:spPr>
          <a:xfrm>
            <a:off x="5540076" y="380783"/>
            <a:ext cx="6454588" cy="687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19"/>
              </a:lnSpc>
              <a:spcBef>
                <a:spcPct val="0"/>
              </a:spcBef>
            </a:pPr>
            <a:r>
              <a:rPr lang="en-US" sz="4399" err="1">
                <a:solidFill>
                  <a:schemeClr val="tx2"/>
                </a:solidFill>
                <a:latin typeface="Montserrat Semi-Bold"/>
              </a:rPr>
              <a:t>Resolução</a:t>
            </a:r>
            <a:r>
              <a:rPr lang="en-US" sz="4399">
                <a:solidFill>
                  <a:schemeClr val="tx2"/>
                </a:solidFill>
                <a:latin typeface="Montserrat Semi-Bold"/>
              </a:rPr>
              <a:t> Nº 18/2018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D1C32420-22B6-46AD-ABCA-01F9C6F0B021}"/>
              </a:ext>
            </a:extLst>
          </p:cNvPr>
          <p:cNvSpPr txBox="1"/>
          <p:nvPr/>
        </p:nvSpPr>
        <p:spPr>
          <a:xfrm>
            <a:off x="2091890" y="1295917"/>
            <a:ext cx="3185247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2800" b="1" err="1">
                <a:solidFill>
                  <a:srgbClr val="000000"/>
                </a:solidFill>
                <a:latin typeface="DM Sans"/>
              </a:rPr>
              <a:t>Redação</a:t>
            </a:r>
            <a:r>
              <a:rPr lang="en-US" sz="2800" b="1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800" b="1" err="1">
                <a:solidFill>
                  <a:srgbClr val="000000"/>
                </a:solidFill>
                <a:latin typeface="DM Sans"/>
              </a:rPr>
              <a:t>atual</a:t>
            </a:r>
            <a:endParaRPr lang="en-US" sz="2800" b="1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628CFDF-572A-175F-1063-801AAD003BA9}"/>
              </a:ext>
            </a:extLst>
          </p:cNvPr>
          <p:cNvSpPr txBox="1"/>
          <p:nvPr/>
        </p:nvSpPr>
        <p:spPr>
          <a:xfrm>
            <a:off x="11357811" y="1295917"/>
            <a:ext cx="3968709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2800" b="1" err="1">
                <a:solidFill>
                  <a:srgbClr val="000000"/>
                </a:solidFill>
                <a:latin typeface="DM Sans"/>
              </a:rPr>
              <a:t>Proposta</a:t>
            </a:r>
            <a:r>
              <a:rPr lang="en-US" sz="2800" b="1">
                <a:solidFill>
                  <a:srgbClr val="000000"/>
                </a:solidFill>
                <a:latin typeface="DM Sans"/>
              </a:rPr>
              <a:t> de </a:t>
            </a:r>
            <a:r>
              <a:rPr lang="en-US" sz="2800" b="1" err="1">
                <a:solidFill>
                  <a:srgbClr val="000000"/>
                </a:solidFill>
                <a:latin typeface="DM Sans"/>
              </a:rPr>
              <a:t>alteração</a:t>
            </a:r>
            <a:endParaRPr lang="en-US" sz="2800" b="1">
              <a:solidFill>
                <a:srgbClr val="000000"/>
              </a:solidFill>
              <a:latin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392121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50962" y="1232727"/>
            <a:ext cx="8616408" cy="555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  <a:spcBef>
                <a:spcPct val="0"/>
              </a:spcBef>
            </a:pPr>
            <a:endParaRPr lang="en-US" sz="2800">
              <a:solidFill>
                <a:srgbClr val="000000"/>
              </a:solidFill>
              <a:latin typeface="DM Sans Bold" panose="020B0604020202020204" charset="0"/>
            </a:endParaRPr>
          </a:p>
          <a:p>
            <a:pPr algn="ctr">
              <a:lnSpc>
                <a:spcPts val="2210"/>
              </a:lnSpc>
              <a:spcBef>
                <a:spcPct val="0"/>
              </a:spcBef>
            </a:pPr>
            <a:endParaRPr lang="en-US" sz="1700">
              <a:solidFill>
                <a:srgbClr val="000000"/>
              </a:solidFill>
              <a:latin typeface="DM Sans Bold"/>
            </a:endParaRPr>
          </a:p>
        </p:txBody>
      </p:sp>
      <p:pic>
        <p:nvPicPr>
          <p:cNvPr id="1026" name="Picture 2" descr="Visualização da imagem">
            <a:extLst>
              <a:ext uri="{FF2B5EF4-FFF2-40B4-BE49-F238E27FC236}">
                <a16:creationId xmlns:a16="http://schemas.microsoft.com/office/drawing/2014/main" id="{D2782DB8-81B4-47E4-8AF1-FB775A267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0" y="9201150"/>
            <a:ext cx="23812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167FCDE-DA9D-4B2E-B936-2BE5D2BE3291}"/>
              </a:ext>
            </a:extLst>
          </p:cNvPr>
          <p:cNvSpPr txBox="1"/>
          <p:nvPr/>
        </p:nvSpPr>
        <p:spPr>
          <a:xfrm>
            <a:off x="9305365" y="1899266"/>
            <a:ext cx="8831673" cy="69865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>
                <a:solidFill>
                  <a:schemeClr val="tx2"/>
                </a:solidFill>
                <a:latin typeface="DM Sans"/>
              </a:rPr>
              <a:t>Art. 60. O relatório de monitoramento geotécnico deve ser elaborado com </a:t>
            </a:r>
            <a:r>
              <a:rPr lang="pt-BR" sz="2800" u="sng">
                <a:solidFill>
                  <a:schemeClr val="tx2"/>
                </a:solidFill>
                <a:latin typeface="DM Sans"/>
              </a:rPr>
              <a:t>frequência trimestral</a:t>
            </a:r>
            <a:r>
              <a:rPr lang="pt-BR" sz="2800">
                <a:solidFill>
                  <a:schemeClr val="tx2"/>
                </a:solidFill>
                <a:latin typeface="DM Sans"/>
              </a:rPr>
              <a:t> ou com periodicidade menor, caso exigido pelo órgão ambiental competente, e devem, no mínimo: </a:t>
            </a:r>
          </a:p>
          <a:p>
            <a:pPr algn="just"/>
            <a:endParaRPr lang="pt-BR" sz="2800">
              <a:solidFill>
                <a:schemeClr val="tx2"/>
              </a:solidFill>
              <a:latin typeface="DM Sans"/>
            </a:endParaRPr>
          </a:p>
          <a:p>
            <a:pPr algn="just"/>
            <a:r>
              <a:rPr lang="pt-BR" sz="2800">
                <a:solidFill>
                  <a:schemeClr val="tx2"/>
                </a:solidFill>
                <a:latin typeface="DM Sans"/>
              </a:rPr>
              <a:t>VI. apresentar uma avaliação técnica de todos os parâmetros analisados, face ao histórico do comportamento geotécnico do maciço, incluindo as deformações acumuladas por seção; </a:t>
            </a:r>
          </a:p>
          <a:p>
            <a:pPr algn="just"/>
            <a:endParaRPr lang="pt-BR" sz="2800">
              <a:solidFill>
                <a:schemeClr val="tx2"/>
              </a:solidFill>
              <a:latin typeface="DM Sans"/>
            </a:endParaRPr>
          </a:p>
          <a:p>
            <a:pPr algn="just"/>
            <a:r>
              <a:rPr lang="pt-BR" sz="2800">
                <a:solidFill>
                  <a:schemeClr val="tx2"/>
                </a:solidFill>
                <a:latin typeface="DM Sans"/>
              </a:rPr>
              <a:t>Parágrafo único. Os relatórios de monitoramento geotécnico devem ficar disponíveis no aterro sanitário para acesso público e serem encaminhados digitalmente à </a:t>
            </a:r>
            <a:r>
              <a:rPr lang="pt-BR" sz="2800" err="1">
                <a:solidFill>
                  <a:schemeClr val="tx2"/>
                </a:solidFill>
                <a:latin typeface="DM Sans"/>
              </a:rPr>
              <a:t>Adasa</a:t>
            </a:r>
            <a:r>
              <a:rPr lang="pt-BR" sz="2800">
                <a:solidFill>
                  <a:schemeClr val="tx2"/>
                </a:solidFill>
                <a:latin typeface="DM Sans"/>
              </a:rPr>
              <a:t> até o dia 20 (vinte) do mês subsequente ao período de monitoramento. 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06365A2-FD5F-4D0D-902A-6D9B3C25B53C}"/>
              </a:ext>
            </a:extLst>
          </p:cNvPr>
          <p:cNvSpPr txBox="1"/>
          <p:nvPr/>
        </p:nvSpPr>
        <p:spPr>
          <a:xfrm>
            <a:off x="150962" y="1899266"/>
            <a:ext cx="8831673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>
                <a:latin typeface="DM Sans"/>
              </a:rPr>
              <a:t>Art. 60 Os relatórios dos monitoramentos geotécnicos terão frequência mensal e devem:  </a:t>
            </a:r>
          </a:p>
          <a:p>
            <a:pPr algn="just"/>
            <a:endParaRPr lang="pt-BR" sz="2800">
              <a:latin typeface="DM Sans"/>
            </a:endParaRPr>
          </a:p>
          <a:p>
            <a:pPr algn="just"/>
            <a:r>
              <a:rPr lang="pt-BR" sz="2800">
                <a:latin typeface="DM Sans"/>
                <a:ea typeface="+mn-lt"/>
                <a:cs typeface="+mn-lt"/>
              </a:rPr>
              <a:t>VI. apresentar uma avaliação crítica de todos os parâmetros analisados face ao histórico do comportamento geotécnico do maciço, incluindo histórico de deformações acumuladas por seção; </a:t>
            </a:r>
          </a:p>
          <a:p>
            <a:pPr algn="just"/>
            <a:endParaRPr lang="pt-BR" sz="2800">
              <a:latin typeface="DM Sans"/>
              <a:ea typeface="+mn-lt"/>
              <a:cs typeface="+mn-lt"/>
            </a:endParaRPr>
          </a:p>
          <a:p>
            <a:pPr algn="just"/>
            <a:r>
              <a:rPr lang="pt-BR" sz="2800">
                <a:latin typeface="DM Sans"/>
                <a:ea typeface="+mn-lt"/>
                <a:cs typeface="+mn-lt"/>
              </a:rPr>
              <a:t>Parágrafo único. Os relatórios mensais devem ficar disponíveis para consulta no próprio aterro sanitário e ser encaminhados digitalmente à </a:t>
            </a:r>
            <a:r>
              <a:rPr lang="pt-BR" sz="2800" err="1">
                <a:latin typeface="DM Sans"/>
                <a:ea typeface="+mn-lt"/>
                <a:cs typeface="+mn-lt"/>
              </a:rPr>
              <a:t>Adasa</a:t>
            </a:r>
            <a:r>
              <a:rPr lang="pt-BR" sz="2800">
                <a:latin typeface="DM Sans"/>
                <a:ea typeface="+mn-lt"/>
                <a:cs typeface="+mn-lt"/>
              </a:rPr>
              <a:t> até o dia 20 (vinte) do mês subsequente ao monitoramento.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A7878DE0-CB11-4503-9DD4-D65565C083CC}"/>
              </a:ext>
            </a:extLst>
          </p:cNvPr>
          <p:cNvSpPr txBox="1"/>
          <p:nvPr/>
        </p:nvSpPr>
        <p:spPr>
          <a:xfrm>
            <a:off x="5540076" y="380783"/>
            <a:ext cx="6454588" cy="687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19"/>
              </a:lnSpc>
              <a:spcBef>
                <a:spcPct val="0"/>
              </a:spcBef>
            </a:pPr>
            <a:r>
              <a:rPr lang="en-US" sz="4399" err="1">
                <a:solidFill>
                  <a:schemeClr val="tx2"/>
                </a:solidFill>
                <a:latin typeface="Montserrat Semi-Bold"/>
              </a:rPr>
              <a:t>Resolução</a:t>
            </a:r>
            <a:r>
              <a:rPr lang="en-US" sz="4399">
                <a:solidFill>
                  <a:schemeClr val="tx2"/>
                </a:solidFill>
                <a:latin typeface="Montserrat Semi-Bold"/>
              </a:rPr>
              <a:t> Nº 18/2018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C8E4A06-C963-012D-9CF7-191399BDBADE}"/>
              </a:ext>
            </a:extLst>
          </p:cNvPr>
          <p:cNvSpPr txBox="1"/>
          <p:nvPr/>
        </p:nvSpPr>
        <p:spPr>
          <a:xfrm>
            <a:off x="11357811" y="1295917"/>
            <a:ext cx="3968709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2800" b="1" err="1">
                <a:solidFill>
                  <a:srgbClr val="000000"/>
                </a:solidFill>
                <a:latin typeface="DM Sans"/>
              </a:rPr>
              <a:t>Proposta</a:t>
            </a:r>
            <a:r>
              <a:rPr lang="en-US" sz="2800" b="1">
                <a:solidFill>
                  <a:srgbClr val="000000"/>
                </a:solidFill>
                <a:latin typeface="DM Sans"/>
              </a:rPr>
              <a:t> de </a:t>
            </a:r>
            <a:r>
              <a:rPr lang="en-US" sz="2800" b="1" err="1">
                <a:solidFill>
                  <a:srgbClr val="000000"/>
                </a:solidFill>
                <a:latin typeface="DM Sans"/>
              </a:rPr>
              <a:t>alteração</a:t>
            </a:r>
            <a:endParaRPr lang="en-US" sz="2800" b="1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BFCAB026-B546-9AEB-8042-789A20D96CA5}"/>
              </a:ext>
            </a:extLst>
          </p:cNvPr>
          <p:cNvSpPr txBox="1"/>
          <p:nvPr/>
        </p:nvSpPr>
        <p:spPr>
          <a:xfrm>
            <a:off x="2091890" y="1295917"/>
            <a:ext cx="3185247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2800" b="1" err="1">
                <a:solidFill>
                  <a:srgbClr val="000000"/>
                </a:solidFill>
                <a:latin typeface="DM Sans"/>
              </a:rPr>
              <a:t>Redação</a:t>
            </a:r>
            <a:r>
              <a:rPr lang="en-US" sz="2800" b="1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800" b="1" err="1">
                <a:solidFill>
                  <a:srgbClr val="000000"/>
                </a:solidFill>
                <a:latin typeface="DM Sans"/>
              </a:rPr>
              <a:t>atual</a:t>
            </a:r>
            <a:endParaRPr lang="en-US" sz="2800" b="1">
              <a:solidFill>
                <a:srgbClr val="000000"/>
              </a:solidFill>
              <a:latin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407201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50962" y="1232727"/>
            <a:ext cx="8616408" cy="555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  <a:spcBef>
                <a:spcPct val="0"/>
              </a:spcBef>
            </a:pPr>
            <a:endParaRPr lang="en-US" sz="2800">
              <a:solidFill>
                <a:srgbClr val="000000"/>
              </a:solidFill>
              <a:latin typeface="DM Sans Bold" panose="020B0604020202020204" charset="0"/>
            </a:endParaRPr>
          </a:p>
          <a:p>
            <a:pPr algn="ctr">
              <a:lnSpc>
                <a:spcPts val="2210"/>
              </a:lnSpc>
              <a:spcBef>
                <a:spcPct val="0"/>
              </a:spcBef>
            </a:pPr>
            <a:endParaRPr lang="en-US" sz="1700">
              <a:solidFill>
                <a:srgbClr val="000000"/>
              </a:solidFill>
              <a:latin typeface="DM Sans Bold"/>
            </a:endParaRPr>
          </a:p>
        </p:txBody>
      </p:sp>
      <p:pic>
        <p:nvPicPr>
          <p:cNvPr id="1026" name="Picture 2" descr="Visualização da imagem">
            <a:extLst>
              <a:ext uri="{FF2B5EF4-FFF2-40B4-BE49-F238E27FC236}">
                <a16:creationId xmlns:a16="http://schemas.microsoft.com/office/drawing/2014/main" id="{D2782DB8-81B4-47E4-8AF1-FB775A267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0" y="9201150"/>
            <a:ext cx="23812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167FCDE-DA9D-4B2E-B936-2BE5D2BE3291}"/>
              </a:ext>
            </a:extLst>
          </p:cNvPr>
          <p:cNvSpPr txBox="1"/>
          <p:nvPr/>
        </p:nvSpPr>
        <p:spPr>
          <a:xfrm>
            <a:off x="9252202" y="1992301"/>
            <a:ext cx="8831673" cy="56938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>
                <a:latin typeface="DM Sans" pitchFamily="2" charset="0"/>
              </a:rPr>
              <a:t>Art. 62 O monitoramento ambiental deve verificar as possíveis alterações do meio físico e contaminações originadas pelas atividades de disposição de rejeitos por meio, no mínimo, da avaliação de: </a:t>
            </a:r>
            <a:endParaRPr lang="pt-BR">
              <a:latin typeface="DM Sans" pitchFamily="2" charset="0"/>
            </a:endParaRPr>
          </a:p>
          <a:p>
            <a:pPr algn="just"/>
            <a:endParaRPr lang="pt-BR" sz="2800">
              <a:solidFill>
                <a:schemeClr val="tx2"/>
              </a:solidFill>
              <a:latin typeface="DM Sans" pitchFamily="2" charset="0"/>
            </a:endParaRPr>
          </a:p>
          <a:p>
            <a:pPr algn="just"/>
            <a:endParaRPr lang="pt-BR" sz="2800">
              <a:solidFill>
                <a:schemeClr val="tx2"/>
              </a:solidFill>
              <a:latin typeface="DM Sans" pitchFamily="2" charset="0"/>
              <a:ea typeface="+mn-lt"/>
              <a:cs typeface="+mn-lt"/>
            </a:endParaRPr>
          </a:p>
          <a:p>
            <a:pPr algn="just"/>
            <a:r>
              <a:rPr lang="pt-BR" sz="2800">
                <a:solidFill>
                  <a:schemeClr val="tx2"/>
                </a:solidFill>
                <a:latin typeface="DM Sans"/>
                <a:ea typeface="+mn-lt"/>
                <a:cs typeface="+mn-lt"/>
              </a:rPr>
              <a:t>II. da análise dos parâmetros físicos, químicos e </a:t>
            </a:r>
            <a:r>
              <a:rPr lang="pt-BR" sz="2800" u="sng">
                <a:solidFill>
                  <a:schemeClr val="tx2"/>
                </a:solidFill>
                <a:latin typeface="DM Sans"/>
                <a:ea typeface="+mn-lt"/>
                <a:cs typeface="+mn-lt"/>
              </a:rPr>
              <a:t>biológicos</a:t>
            </a:r>
            <a:r>
              <a:rPr lang="pt-BR" sz="2800">
                <a:solidFill>
                  <a:schemeClr val="tx2"/>
                </a:solidFill>
                <a:latin typeface="DM Sans"/>
                <a:ea typeface="+mn-lt"/>
                <a:cs typeface="+mn-lt"/>
              </a:rPr>
              <a:t> do chorume;  </a:t>
            </a:r>
            <a:endParaRPr lang="pt-BR" sz="2800">
              <a:solidFill>
                <a:schemeClr val="tx2"/>
              </a:solidFill>
              <a:latin typeface="DM Sans" pitchFamily="2" charset="0"/>
              <a:ea typeface="+mn-lt"/>
              <a:cs typeface="+mn-lt"/>
            </a:endParaRPr>
          </a:p>
          <a:p>
            <a:pPr algn="just"/>
            <a:endParaRPr lang="pt-BR" sz="2800">
              <a:solidFill>
                <a:schemeClr val="tx2"/>
              </a:solidFill>
              <a:latin typeface="DM Sans" pitchFamily="2" charset="0"/>
              <a:ea typeface="+mn-lt"/>
              <a:cs typeface="+mn-lt"/>
            </a:endParaRPr>
          </a:p>
          <a:p>
            <a:pPr algn="just"/>
            <a:endParaRPr lang="pt-BR" sz="2800">
              <a:solidFill>
                <a:schemeClr val="tx2"/>
              </a:solidFill>
              <a:latin typeface="DM Sans" pitchFamily="2" charset="0"/>
              <a:ea typeface="+mn-lt"/>
              <a:cs typeface="+mn-lt"/>
            </a:endParaRPr>
          </a:p>
          <a:p>
            <a:pPr algn="just"/>
            <a:r>
              <a:rPr lang="pt-BR" sz="2800">
                <a:solidFill>
                  <a:schemeClr val="tx2"/>
                </a:solidFill>
                <a:latin typeface="DM Sans"/>
                <a:ea typeface="+mn-lt"/>
                <a:cs typeface="+mn-lt"/>
              </a:rPr>
              <a:t>IV.  </a:t>
            </a:r>
            <a:r>
              <a:rPr lang="pt-BR" sz="2800" u="sng">
                <a:solidFill>
                  <a:schemeClr val="tx2"/>
                </a:solidFill>
                <a:latin typeface="DM Sans"/>
                <a:ea typeface="+mn-lt"/>
                <a:cs typeface="+mn-lt"/>
              </a:rPr>
              <a:t>da emissão de gases pela camada de cobertura.  </a:t>
            </a:r>
            <a:endParaRPr lang="pt-BR" sz="2800" u="sng">
              <a:solidFill>
                <a:schemeClr val="tx2"/>
              </a:solidFill>
              <a:latin typeface="DM Sans" pitchFamily="2" charset="0"/>
              <a:ea typeface="+mn-lt"/>
              <a:cs typeface="+mn-lt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06365A2-FD5F-4D0D-902A-6D9B3C25B53C}"/>
              </a:ext>
            </a:extLst>
          </p:cNvPr>
          <p:cNvSpPr txBox="1"/>
          <p:nvPr/>
        </p:nvSpPr>
        <p:spPr>
          <a:xfrm>
            <a:off x="111089" y="1992301"/>
            <a:ext cx="8831673" cy="55399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>
                <a:latin typeface="DM Sans"/>
              </a:rPr>
              <a:t>Art. 62 O monitoramento ambiental deve verificar as possíveis alterações do meio físico e contaminações originadas pelas atividades de disposição de rejeitos por meio, no mínimo, da avaliação de: </a:t>
            </a:r>
            <a:endParaRPr lang="pt-BR" sz="2800">
              <a:ea typeface="+mn-lt"/>
              <a:cs typeface="+mn-lt"/>
            </a:endParaRPr>
          </a:p>
          <a:p>
            <a:pPr algn="just"/>
            <a:endParaRPr lang="pt-BR" sz="2800">
              <a:latin typeface="DM Sans"/>
              <a:ea typeface="+mn-lt"/>
              <a:cs typeface="+mn-lt"/>
            </a:endParaRPr>
          </a:p>
          <a:p>
            <a:pPr algn="just"/>
            <a:endParaRPr lang="pt-BR" sz="2800">
              <a:ea typeface="+mn-lt"/>
              <a:cs typeface="+mn-lt"/>
            </a:endParaRPr>
          </a:p>
          <a:p>
            <a:pPr algn="just"/>
            <a:r>
              <a:rPr lang="pt-BR" sz="2800">
                <a:latin typeface="DM Sans"/>
                <a:ea typeface="+mn-lt"/>
                <a:cs typeface="+mn-lt"/>
              </a:rPr>
              <a:t>II. da análise dos parâmetros físicos e químicos do chorume; </a:t>
            </a:r>
          </a:p>
          <a:p>
            <a:pPr algn="just"/>
            <a:endParaRPr lang="pt-BR" sz="2800">
              <a:ea typeface="+mn-lt"/>
              <a:cs typeface="+mn-lt"/>
            </a:endParaRPr>
          </a:p>
          <a:p>
            <a:pPr algn="just"/>
            <a:endParaRPr lang="pt-BR" sz="2800">
              <a:ea typeface="+mn-lt"/>
              <a:cs typeface="+mn-lt"/>
            </a:endParaRPr>
          </a:p>
          <a:p>
            <a:pPr algn="just"/>
            <a:endParaRPr lang="pt-BR" sz="2800">
              <a:latin typeface="DM Sans"/>
            </a:endParaRPr>
          </a:p>
          <a:p>
            <a:pPr algn="just"/>
            <a:endParaRPr lang="en-US">
              <a:cs typeface="Calibri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15E7C1F2-7BBB-4C68-8135-A565AD3B8EE2}"/>
              </a:ext>
            </a:extLst>
          </p:cNvPr>
          <p:cNvSpPr txBox="1"/>
          <p:nvPr/>
        </p:nvSpPr>
        <p:spPr>
          <a:xfrm>
            <a:off x="5540076" y="380783"/>
            <a:ext cx="6454588" cy="687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19"/>
              </a:lnSpc>
              <a:spcBef>
                <a:spcPct val="0"/>
              </a:spcBef>
            </a:pPr>
            <a:r>
              <a:rPr lang="en-US" sz="4399" err="1">
                <a:solidFill>
                  <a:schemeClr val="tx2"/>
                </a:solidFill>
                <a:latin typeface="Montserrat Semi-Bold"/>
              </a:rPr>
              <a:t>Resolução</a:t>
            </a:r>
            <a:r>
              <a:rPr lang="en-US" sz="4399">
                <a:solidFill>
                  <a:schemeClr val="tx2"/>
                </a:solidFill>
                <a:latin typeface="Montserrat Semi-Bold"/>
              </a:rPr>
              <a:t> Nº 18/2018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EF71D7E-2F96-A3F0-880E-EF956F398ED3}"/>
              </a:ext>
            </a:extLst>
          </p:cNvPr>
          <p:cNvSpPr txBox="1"/>
          <p:nvPr/>
        </p:nvSpPr>
        <p:spPr>
          <a:xfrm>
            <a:off x="11371102" y="1362371"/>
            <a:ext cx="3968709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2800" b="1" err="1">
                <a:solidFill>
                  <a:srgbClr val="000000"/>
                </a:solidFill>
                <a:latin typeface="DM Sans"/>
              </a:rPr>
              <a:t>Proposta</a:t>
            </a:r>
            <a:r>
              <a:rPr lang="en-US" sz="2800" b="1">
                <a:solidFill>
                  <a:srgbClr val="000000"/>
                </a:solidFill>
                <a:latin typeface="DM Sans"/>
              </a:rPr>
              <a:t> de </a:t>
            </a:r>
            <a:r>
              <a:rPr lang="en-US" sz="2800" b="1" err="1">
                <a:solidFill>
                  <a:srgbClr val="000000"/>
                </a:solidFill>
                <a:latin typeface="DM Sans"/>
              </a:rPr>
              <a:t>alteração</a:t>
            </a:r>
            <a:endParaRPr lang="en-US" sz="2800" b="1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7F138FF4-8F5B-5894-3100-1C8428463B1C}"/>
              </a:ext>
            </a:extLst>
          </p:cNvPr>
          <p:cNvSpPr txBox="1"/>
          <p:nvPr/>
        </p:nvSpPr>
        <p:spPr>
          <a:xfrm>
            <a:off x="2091890" y="1362371"/>
            <a:ext cx="3185247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2800" b="1" err="1">
                <a:solidFill>
                  <a:srgbClr val="000000"/>
                </a:solidFill>
                <a:latin typeface="DM Sans"/>
              </a:rPr>
              <a:t>Redação</a:t>
            </a:r>
            <a:r>
              <a:rPr lang="en-US" sz="2800" b="1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800" b="1" err="1">
                <a:solidFill>
                  <a:srgbClr val="000000"/>
                </a:solidFill>
                <a:latin typeface="DM Sans"/>
              </a:rPr>
              <a:t>atual</a:t>
            </a:r>
            <a:endParaRPr lang="en-US" sz="2800" b="1">
              <a:solidFill>
                <a:srgbClr val="000000"/>
              </a:solidFill>
              <a:latin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28736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50962" y="1232727"/>
            <a:ext cx="8616408" cy="555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  <a:spcBef>
                <a:spcPct val="0"/>
              </a:spcBef>
            </a:pPr>
            <a:endParaRPr lang="en-US" sz="2800">
              <a:solidFill>
                <a:srgbClr val="000000"/>
              </a:solidFill>
              <a:latin typeface="DM Sans Bold" panose="020B0604020202020204" charset="0"/>
            </a:endParaRPr>
          </a:p>
          <a:p>
            <a:pPr algn="ctr">
              <a:lnSpc>
                <a:spcPts val="2210"/>
              </a:lnSpc>
              <a:spcBef>
                <a:spcPct val="0"/>
              </a:spcBef>
            </a:pPr>
            <a:endParaRPr lang="en-US" sz="1700">
              <a:solidFill>
                <a:srgbClr val="000000"/>
              </a:solidFill>
              <a:latin typeface="DM Sans Bold"/>
            </a:endParaRPr>
          </a:p>
        </p:txBody>
      </p:sp>
      <p:pic>
        <p:nvPicPr>
          <p:cNvPr id="1026" name="Picture 2" descr="Visualização da imagem">
            <a:extLst>
              <a:ext uri="{FF2B5EF4-FFF2-40B4-BE49-F238E27FC236}">
                <a16:creationId xmlns:a16="http://schemas.microsoft.com/office/drawing/2014/main" id="{D2782DB8-81B4-47E4-8AF1-FB775A267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0" y="9201150"/>
            <a:ext cx="23812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167FCDE-DA9D-4B2E-B936-2BE5D2BE3291}"/>
              </a:ext>
            </a:extLst>
          </p:cNvPr>
          <p:cNvSpPr txBox="1"/>
          <p:nvPr/>
        </p:nvSpPr>
        <p:spPr>
          <a:xfrm>
            <a:off x="9305365" y="1965719"/>
            <a:ext cx="8831673" cy="74174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>
                <a:solidFill>
                  <a:schemeClr val="tx2"/>
                </a:solidFill>
                <a:latin typeface="DM Sans"/>
              </a:rPr>
              <a:t>Art. 69. O monitoramento do chorume e do efluente tratado deve contemplar a análise de todos os parâmetros exigidos pela outorga de lançamento de efluentes e pela licença ambiental. </a:t>
            </a:r>
          </a:p>
          <a:p>
            <a:pPr algn="just"/>
            <a:endParaRPr lang="pt-BR" sz="2800">
              <a:solidFill>
                <a:schemeClr val="tx2"/>
              </a:solidFill>
              <a:latin typeface="DM Sans"/>
            </a:endParaRPr>
          </a:p>
          <a:p>
            <a:pPr algn="just"/>
            <a:r>
              <a:rPr lang="pt-BR" sz="2800">
                <a:solidFill>
                  <a:schemeClr val="tx2"/>
                </a:solidFill>
                <a:latin typeface="DM Sans"/>
              </a:rPr>
              <a:t>§3º No caso de o prestador de serviços terceirizar a operação da estação de tratamento de chorume, este também deverá realizar, periodicamente, análises físico-química do chorume e do efluente tratado, para verificar a eficácia do tratamento realizado.   </a:t>
            </a:r>
          </a:p>
          <a:p>
            <a:pPr algn="just"/>
            <a:endParaRPr lang="pt-BR" sz="2800">
              <a:solidFill>
                <a:schemeClr val="tx2"/>
              </a:solidFill>
              <a:latin typeface="DM Sans"/>
            </a:endParaRPr>
          </a:p>
          <a:p>
            <a:pPr algn="just"/>
            <a:r>
              <a:rPr lang="pt-BR" sz="2800">
                <a:solidFill>
                  <a:schemeClr val="tx2"/>
                </a:solidFill>
                <a:latin typeface="DM Sans"/>
              </a:rPr>
              <a:t>§4º Caso o aterro sanitário receba chorume proveniente de outras instalações, o seu monitoramento deve ser realizado na instalação de origem e os dados encaminhados para o aterro sanitário receptor.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06365A2-FD5F-4D0D-902A-6D9B3C25B53C}"/>
              </a:ext>
            </a:extLst>
          </p:cNvPr>
          <p:cNvSpPr txBox="1"/>
          <p:nvPr/>
        </p:nvSpPr>
        <p:spPr>
          <a:xfrm>
            <a:off x="150962" y="1965719"/>
            <a:ext cx="8831673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>
                <a:latin typeface="DM Sans"/>
              </a:rPr>
              <a:t>Art. 69 O monitoramento do chorume deve contemplar a amostragem e análise do chorume gerado em qualquer atividade na área do aterro sanitário e contemplar todos os parâmetros exigidos pelo órgão ambiental competente. </a:t>
            </a:r>
            <a:endParaRPr lang="en-US">
              <a:cs typeface="Calibri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80460226-7934-4429-873B-2F94FAFC0495}"/>
              </a:ext>
            </a:extLst>
          </p:cNvPr>
          <p:cNvSpPr txBox="1"/>
          <p:nvPr/>
        </p:nvSpPr>
        <p:spPr>
          <a:xfrm>
            <a:off x="5540076" y="380783"/>
            <a:ext cx="6454588" cy="687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19"/>
              </a:lnSpc>
              <a:spcBef>
                <a:spcPct val="0"/>
              </a:spcBef>
            </a:pPr>
            <a:r>
              <a:rPr lang="en-US" sz="4399" err="1">
                <a:solidFill>
                  <a:schemeClr val="tx2"/>
                </a:solidFill>
                <a:latin typeface="Montserrat Semi-Bold"/>
              </a:rPr>
              <a:t>Resolução</a:t>
            </a:r>
            <a:r>
              <a:rPr lang="en-US" sz="4399">
                <a:solidFill>
                  <a:schemeClr val="tx2"/>
                </a:solidFill>
                <a:latin typeface="Montserrat Semi-Bold"/>
              </a:rPr>
              <a:t> Nº 18/2018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DB3B32C9-5C70-427A-AC34-DFB1401BB10A}"/>
              </a:ext>
            </a:extLst>
          </p:cNvPr>
          <p:cNvSpPr txBox="1"/>
          <p:nvPr/>
        </p:nvSpPr>
        <p:spPr>
          <a:xfrm>
            <a:off x="2091890" y="1362371"/>
            <a:ext cx="3185247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2800" b="1" err="1">
                <a:solidFill>
                  <a:srgbClr val="000000"/>
                </a:solidFill>
                <a:latin typeface="DM Sans"/>
              </a:rPr>
              <a:t>Redação</a:t>
            </a:r>
            <a:r>
              <a:rPr lang="en-US" sz="2800" b="1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800" b="1" err="1">
                <a:solidFill>
                  <a:srgbClr val="000000"/>
                </a:solidFill>
                <a:latin typeface="DM Sans"/>
              </a:rPr>
              <a:t>atual</a:t>
            </a:r>
            <a:endParaRPr lang="en-US" sz="2800" b="1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DC278FE-0EB4-1D8F-B337-E3F6910941F8}"/>
              </a:ext>
            </a:extLst>
          </p:cNvPr>
          <p:cNvSpPr txBox="1"/>
          <p:nvPr/>
        </p:nvSpPr>
        <p:spPr>
          <a:xfrm>
            <a:off x="11357811" y="1362371"/>
            <a:ext cx="3968709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2800" b="1" err="1">
                <a:solidFill>
                  <a:srgbClr val="000000"/>
                </a:solidFill>
                <a:latin typeface="DM Sans"/>
              </a:rPr>
              <a:t>Proposta</a:t>
            </a:r>
            <a:r>
              <a:rPr lang="en-US" sz="2800" b="1">
                <a:solidFill>
                  <a:srgbClr val="000000"/>
                </a:solidFill>
                <a:latin typeface="DM Sans"/>
              </a:rPr>
              <a:t> de </a:t>
            </a:r>
            <a:r>
              <a:rPr lang="en-US" sz="2800" b="1" err="1">
                <a:solidFill>
                  <a:srgbClr val="000000"/>
                </a:solidFill>
                <a:latin typeface="DM Sans"/>
              </a:rPr>
              <a:t>alteração</a:t>
            </a:r>
            <a:endParaRPr lang="en-US" sz="2800" b="1">
              <a:solidFill>
                <a:srgbClr val="000000"/>
              </a:solidFill>
              <a:latin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262373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50962" y="1232727"/>
            <a:ext cx="8616408" cy="555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  <a:spcBef>
                <a:spcPct val="0"/>
              </a:spcBef>
            </a:pPr>
            <a:endParaRPr lang="en-US" sz="2800">
              <a:solidFill>
                <a:srgbClr val="000000"/>
              </a:solidFill>
              <a:latin typeface="DM Sans Bold" panose="020B0604020202020204" charset="0"/>
            </a:endParaRPr>
          </a:p>
          <a:p>
            <a:pPr algn="ctr">
              <a:lnSpc>
                <a:spcPts val="2210"/>
              </a:lnSpc>
              <a:spcBef>
                <a:spcPct val="0"/>
              </a:spcBef>
            </a:pPr>
            <a:endParaRPr lang="en-US" sz="1700">
              <a:solidFill>
                <a:srgbClr val="000000"/>
              </a:solidFill>
              <a:latin typeface="DM Sans Bold"/>
            </a:endParaRPr>
          </a:p>
        </p:txBody>
      </p:sp>
      <p:pic>
        <p:nvPicPr>
          <p:cNvPr id="1026" name="Picture 2" descr="Visualização da imagem">
            <a:extLst>
              <a:ext uri="{FF2B5EF4-FFF2-40B4-BE49-F238E27FC236}">
                <a16:creationId xmlns:a16="http://schemas.microsoft.com/office/drawing/2014/main" id="{D2782DB8-81B4-47E4-8AF1-FB775A267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0" y="9201150"/>
            <a:ext cx="23812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F4114905-E786-4C76-AFDB-86CDD38A1624}"/>
              </a:ext>
            </a:extLst>
          </p:cNvPr>
          <p:cNvSpPr txBox="1"/>
          <p:nvPr/>
        </p:nvSpPr>
        <p:spPr>
          <a:xfrm>
            <a:off x="1920895" y="92127"/>
            <a:ext cx="12573336" cy="1418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19"/>
              </a:lnSpc>
              <a:spcBef>
                <a:spcPct val="0"/>
              </a:spcBef>
            </a:pPr>
            <a:r>
              <a:rPr lang="en-US" sz="4399">
                <a:solidFill>
                  <a:srgbClr val="002060"/>
                </a:solidFill>
                <a:latin typeface="Montserrat Semi-Bold"/>
              </a:rPr>
              <a:t>LINHA DO TEMPO </a:t>
            </a:r>
          </a:p>
          <a:p>
            <a:pPr algn="ctr">
              <a:lnSpc>
                <a:spcPts val="5719"/>
              </a:lnSpc>
              <a:spcBef>
                <a:spcPct val="0"/>
              </a:spcBef>
            </a:pPr>
            <a:r>
              <a:rPr lang="en-US" sz="4399" err="1">
                <a:solidFill>
                  <a:srgbClr val="002060"/>
                </a:solidFill>
                <a:latin typeface="Montserrat Semi-Bold"/>
              </a:rPr>
              <a:t>RESOLUÇÃO</a:t>
            </a:r>
            <a:r>
              <a:rPr lang="en-US" sz="4399">
                <a:solidFill>
                  <a:srgbClr val="002060"/>
                </a:solidFill>
                <a:latin typeface="Montserrat Semi-Bold"/>
              </a:rPr>
              <a:t> Nº 18/2018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0AAD7BF6-0887-899B-3C44-2B998C327AE9}"/>
              </a:ext>
            </a:extLst>
          </p:cNvPr>
          <p:cNvSpPr txBox="1"/>
          <p:nvPr/>
        </p:nvSpPr>
        <p:spPr>
          <a:xfrm>
            <a:off x="13753704" y="2176509"/>
            <a:ext cx="26773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>
                <a:solidFill>
                  <a:schemeClr val="bg1"/>
                </a:solidFill>
                <a:latin typeface="Montserrat Semi-Bold" panose="020B0604020202020204" charset="0"/>
              </a:rPr>
              <a:t>Desenvolvimento do projeto de Revisão da Res. 18/2018</a:t>
            </a:r>
          </a:p>
        </p:txBody>
      </p:sp>
      <p:sp>
        <p:nvSpPr>
          <p:cNvPr id="52" name="Retângulo: Cantos Arredondados 51">
            <a:extLst>
              <a:ext uri="{FF2B5EF4-FFF2-40B4-BE49-F238E27FC236}">
                <a16:creationId xmlns:a16="http://schemas.microsoft.com/office/drawing/2014/main" id="{B05B0F29-1A76-B4BB-9676-328FA33B50CD}"/>
              </a:ext>
            </a:extLst>
          </p:cNvPr>
          <p:cNvSpPr/>
          <p:nvPr/>
        </p:nvSpPr>
        <p:spPr>
          <a:xfrm>
            <a:off x="2378061" y="7819859"/>
            <a:ext cx="2769671" cy="805691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0577092F-68FD-B34C-38E5-54D6CFA11FED}"/>
              </a:ext>
            </a:extLst>
          </p:cNvPr>
          <p:cNvSpPr/>
          <p:nvPr/>
        </p:nvSpPr>
        <p:spPr>
          <a:xfrm>
            <a:off x="3182146" y="7648124"/>
            <a:ext cx="1237405" cy="114915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4F409B02-DC5F-BBAB-FC95-8C87454B50C3}"/>
              </a:ext>
            </a:extLst>
          </p:cNvPr>
          <p:cNvSpPr/>
          <p:nvPr/>
        </p:nvSpPr>
        <p:spPr>
          <a:xfrm>
            <a:off x="3294822" y="7712257"/>
            <a:ext cx="1012054" cy="1020892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1293DCC0-798D-666D-3FE9-BA5BCB7541D8}"/>
              </a:ext>
            </a:extLst>
          </p:cNvPr>
          <p:cNvCxnSpPr>
            <a:stCxn id="53" idx="0"/>
          </p:cNvCxnSpPr>
          <p:nvPr/>
        </p:nvCxnSpPr>
        <p:spPr>
          <a:xfrm flipH="1" flipV="1">
            <a:off x="3800848" y="6527810"/>
            <a:ext cx="1" cy="112031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Elipse 56">
            <a:extLst>
              <a:ext uri="{FF2B5EF4-FFF2-40B4-BE49-F238E27FC236}">
                <a16:creationId xmlns:a16="http://schemas.microsoft.com/office/drawing/2014/main" id="{B9FE166B-4D90-BC40-9B0B-2F5EC98079A6}"/>
              </a:ext>
            </a:extLst>
          </p:cNvPr>
          <p:cNvSpPr/>
          <p:nvPr/>
        </p:nvSpPr>
        <p:spPr>
          <a:xfrm>
            <a:off x="3632761" y="6313479"/>
            <a:ext cx="336176" cy="34962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8" name="Imagem 57">
            <a:extLst>
              <a:ext uri="{FF2B5EF4-FFF2-40B4-BE49-F238E27FC236}">
                <a16:creationId xmlns:a16="http://schemas.microsoft.com/office/drawing/2014/main" id="{7F90906E-29A2-7375-D567-13C1EF873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22" b="91556" l="9778" r="89778">
                        <a14:foregroundMark x1="28000" y1="9333" x2="28000" y2="9333"/>
                        <a14:foregroundMark x1="40000" y1="10222" x2="40000" y2="10222"/>
                        <a14:foregroundMark x1="45778" y1="10222" x2="45778" y2="10222"/>
                        <a14:foregroundMark x1="55111" y1="35111" x2="48889" y2="25333"/>
                        <a14:foregroundMark x1="56444" y1="45778" x2="54222" y2="30667"/>
                        <a14:foregroundMark x1="58222" y1="29778" x2="40889" y2="47556"/>
                        <a14:foregroundMark x1="40889" y1="47556" x2="66667" y2="60444"/>
                        <a14:foregroundMark x1="66667" y1="60444" x2="51556" y2="40889"/>
                        <a14:foregroundMark x1="51556" y1="40889" x2="32444" y2="90222"/>
                        <a14:foregroundMark x1="32444" y1="90222" x2="54667" y2="91556"/>
                        <a14:foregroundMark x1="54667" y1="91556" x2="67556" y2="91111"/>
                        <a14:foregroundMark x1="61333" y1="82222" x2="61333" y2="82222"/>
                        <a14:foregroundMark x1="67111" y1="80889" x2="67111" y2="80889"/>
                        <a14:foregroundMark x1="70667" y1="75556" x2="44000" y2="71556"/>
                        <a14:foregroundMark x1="44000" y1="71556" x2="27556" y2="55556"/>
                        <a14:foregroundMark x1="27556" y1="55556" x2="31111" y2="29333"/>
                        <a14:foregroundMark x1="31111" y1="29333" x2="52444" y2="19111"/>
                        <a14:foregroundMark x1="52444" y1="19111" x2="69778" y2="42667"/>
                        <a14:foregroundMark x1="69778" y1="42667" x2="75111" y2="80000"/>
                        <a14:foregroundMark x1="72000" y1="27111" x2="73333" y2="36000"/>
                        <a14:foregroundMark x1="71556" y1="16444" x2="42667" y2="16000"/>
                        <a14:foregroundMark x1="42667" y1="16000" x2="26222" y2="29778"/>
                        <a14:foregroundMark x1="18222" y1="23556" x2="18222" y2="23556"/>
                        <a14:foregroundMark x1="20000" y1="32000" x2="20000" y2="20000"/>
                        <a14:foregroundMark x1="41333" y1="12000" x2="35111" y2="10667"/>
                        <a14:foregroundMark x1="40000" y1="9333" x2="41333" y2="9333"/>
                        <a14:foregroundMark x1="56889" y1="8889" x2="68000" y2="8889"/>
                        <a14:foregroundMark x1="57333" y1="6222" x2="56444" y2="8444"/>
                        <a14:foregroundMark x1="36889" y1="7111" x2="32889" y2="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8002" y="7825417"/>
            <a:ext cx="805691" cy="805691"/>
          </a:xfrm>
          <a:prstGeom prst="rect">
            <a:avLst/>
          </a:prstGeom>
        </p:spPr>
      </p:pic>
      <p:sp>
        <p:nvSpPr>
          <p:cNvPr id="59" name="CaixaDeTexto 58">
            <a:extLst>
              <a:ext uri="{FF2B5EF4-FFF2-40B4-BE49-F238E27FC236}">
                <a16:creationId xmlns:a16="http://schemas.microsoft.com/office/drawing/2014/main" id="{28529B2E-ACDC-91F5-9C9C-80BBCB1EF016}"/>
              </a:ext>
            </a:extLst>
          </p:cNvPr>
          <p:cNvSpPr txBox="1"/>
          <p:nvPr/>
        </p:nvSpPr>
        <p:spPr>
          <a:xfrm>
            <a:off x="3246213" y="5704963"/>
            <a:ext cx="1126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>
                <a:solidFill>
                  <a:srgbClr val="002060"/>
                </a:solidFill>
                <a:latin typeface="Montserrat Semi-Bold" panose="020B0604020202020204" charset="0"/>
              </a:rPr>
              <a:t>2018</a:t>
            </a:r>
          </a:p>
        </p:txBody>
      </p:sp>
      <p:sp>
        <p:nvSpPr>
          <p:cNvPr id="60" name="Retângulo: Cantos Arredondados 59">
            <a:extLst>
              <a:ext uri="{FF2B5EF4-FFF2-40B4-BE49-F238E27FC236}">
                <a16:creationId xmlns:a16="http://schemas.microsoft.com/office/drawing/2014/main" id="{BF77160E-567F-6EB2-4CFD-F01E0229C497}"/>
              </a:ext>
            </a:extLst>
          </p:cNvPr>
          <p:cNvSpPr/>
          <p:nvPr/>
        </p:nvSpPr>
        <p:spPr>
          <a:xfrm>
            <a:off x="2378060" y="1775674"/>
            <a:ext cx="2769671" cy="327966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Triângulo isósceles 60">
            <a:extLst>
              <a:ext uri="{FF2B5EF4-FFF2-40B4-BE49-F238E27FC236}">
                <a16:creationId xmlns:a16="http://schemas.microsoft.com/office/drawing/2014/main" id="{DD13B015-5D80-197D-9344-A1DF89A31DAF}"/>
              </a:ext>
            </a:extLst>
          </p:cNvPr>
          <p:cNvSpPr/>
          <p:nvPr/>
        </p:nvSpPr>
        <p:spPr>
          <a:xfrm rot="10800000">
            <a:off x="3466279" y="5043568"/>
            <a:ext cx="593231" cy="597261"/>
          </a:xfrm>
          <a:prstGeom prst="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DE223C31-8501-3F17-2F3F-096F4E8584D9}"/>
              </a:ext>
            </a:extLst>
          </p:cNvPr>
          <p:cNvSpPr txBox="1"/>
          <p:nvPr/>
        </p:nvSpPr>
        <p:spPr>
          <a:xfrm>
            <a:off x="2535218" y="2536239"/>
            <a:ext cx="23918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-Bold" panose="020B0604020202020204" charset="0"/>
                <a:ea typeface="+mn-ea"/>
                <a:cs typeface="+mn-cs"/>
              </a:rPr>
              <a:t>Publicação da Resolução n° 18/2018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2CAE26FF-A2A4-8F1D-CC8A-293071025632}"/>
              </a:ext>
            </a:extLst>
          </p:cNvPr>
          <p:cNvSpPr txBox="1"/>
          <p:nvPr/>
        </p:nvSpPr>
        <p:spPr>
          <a:xfrm>
            <a:off x="8227507" y="2410345"/>
            <a:ext cx="23936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>
                <a:solidFill>
                  <a:prstClr val="white"/>
                </a:solidFill>
                <a:latin typeface="Montserrat Semi-Bold" panose="020B0604020202020204" charset="0"/>
              </a:rPr>
              <a:t>Realização de estudos técnicos no 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-Bold" panose="020B0604020202020204" charset="0"/>
                <a:ea typeface="+mn-ea"/>
                <a:cs typeface="+mn-cs"/>
              </a:rPr>
              <a:t>Aterro Sanitário de Brasília</a:t>
            </a:r>
            <a:r>
              <a:rPr lang="pt-BR" sz="2400">
                <a:solidFill>
                  <a:prstClr val="white"/>
                </a:solidFill>
                <a:latin typeface="Montserrat Semi-Bold" panose="020B0604020202020204" charset="0"/>
              </a:rPr>
              <a:t> </a:t>
            </a:r>
          </a:p>
        </p:txBody>
      </p:sp>
      <p:sp>
        <p:nvSpPr>
          <p:cNvPr id="1024" name="Retângulo: Cantos Arredondados 1023">
            <a:extLst>
              <a:ext uri="{FF2B5EF4-FFF2-40B4-BE49-F238E27FC236}">
                <a16:creationId xmlns:a16="http://schemas.microsoft.com/office/drawing/2014/main" id="{C135F74B-4162-72B3-21D5-F01B6AC3362D}"/>
              </a:ext>
            </a:extLst>
          </p:cNvPr>
          <p:cNvSpPr/>
          <p:nvPr/>
        </p:nvSpPr>
        <p:spPr>
          <a:xfrm>
            <a:off x="12829230" y="7885406"/>
            <a:ext cx="2769671" cy="805691"/>
          </a:xfrm>
          <a:prstGeom prst="roundRect">
            <a:avLst/>
          </a:prstGeom>
          <a:solidFill>
            <a:srgbClr val="0E8C44"/>
          </a:solidFill>
          <a:ln>
            <a:solidFill>
              <a:srgbClr val="0E8C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5" name="Elipse 1024">
            <a:extLst>
              <a:ext uri="{FF2B5EF4-FFF2-40B4-BE49-F238E27FC236}">
                <a16:creationId xmlns:a16="http://schemas.microsoft.com/office/drawing/2014/main" id="{24F6311B-0BBA-9A71-E8E5-D72CC523BD9F}"/>
              </a:ext>
            </a:extLst>
          </p:cNvPr>
          <p:cNvSpPr/>
          <p:nvPr/>
        </p:nvSpPr>
        <p:spPr>
          <a:xfrm>
            <a:off x="13633315" y="7713671"/>
            <a:ext cx="1237405" cy="114915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27" name="Elipse 1026">
            <a:extLst>
              <a:ext uri="{FF2B5EF4-FFF2-40B4-BE49-F238E27FC236}">
                <a16:creationId xmlns:a16="http://schemas.microsoft.com/office/drawing/2014/main" id="{BCE7B2FD-C11D-138C-89B6-FA3302CEEDDA}"/>
              </a:ext>
            </a:extLst>
          </p:cNvPr>
          <p:cNvSpPr/>
          <p:nvPr/>
        </p:nvSpPr>
        <p:spPr>
          <a:xfrm>
            <a:off x="13745991" y="7777804"/>
            <a:ext cx="1012054" cy="1020892"/>
          </a:xfrm>
          <a:prstGeom prst="ellipse">
            <a:avLst/>
          </a:prstGeom>
          <a:solidFill>
            <a:srgbClr val="0E8C44"/>
          </a:solidFill>
          <a:ln>
            <a:solidFill>
              <a:srgbClr val="0E8C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28" name="Conector reto 1027">
            <a:extLst>
              <a:ext uri="{FF2B5EF4-FFF2-40B4-BE49-F238E27FC236}">
                <a16:creationId xmlns:a16="http://schemas.microsoft.com/office/drawing/2014/main" id="{20B5D909-8C25-1AC5-231D-00CED0D18242}"/>
              </a:ext>
            </a:extLst>
          </p:cNvPr>
          <p:cNvCxnSpPr>
            <a:cxnSpLocks/>
            <a:stCxn id="1025" idx="0"/>
          </p:cNvCxnSpPr>
          <p:nvPr/>
        </p:nvCxnSpPr>
        <p:spPr>
          <a:xfrm flipH="1" flipV="1">
            <a:off x="14252017" y="6593357"/>
            <a:ext cx="1" cy="1120314"/>
          </a:xfrm>
          <a:prstGeom prst="line">
            <a:avLst/>
          </a:prstGeom>
          <a:ln w="38100">
            <a:solidFill>
              <a:srgbClr val="0E8C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Elipse 1028">
            <a:extLst>
              <a:ext uri="{FF2B5EF4-FFF2-40B4-BE49-F238E27FC236}">
                <a16:creationId xmlns:a16="http://schemas.microsoft.com/office/drawing/2014/main" id="{FBCA3721-67F9-7630-FA93-273277BD83DE}"/>
              </a:ext>
            </a:extLst>
          </p:cNvPr>
          <p:cNvSpPr/>
          <p:nvPr/>
        </p:nvSpPr>
        <p:spPr>
          <a:xfrm>
            <a:off x="14083930" y="6379026"/>
            <a:ext cx="336176" cy="349624"/>
          </a:xfrm>
          <a:prstGeom prst="ellipse">
            <a:avLst/>
          </a:prstGeom>
          <a:solidFill>
            <a:srgbClr val="0E8C44"/>
          </a:solidFill>
          <a:ln>
            <a:solidFill>
              <a:srgbClr val="0E8C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30" name="CaixaDeTexto 1029">
            <a:extLst>
              <a:ext uri="{FF2B5EF4-FFF2-40B4-BE49-F238E27FC236}">
                <a16:creationId xmlns:a16="http://schemas.microsoft.com/office/drawing/2014/main" id="{96CD7BB7-9671-70C9-58CC-F6567C0F884B}"/>
              </a:ext>
            </a:extLst>
          </p:cNvPr>
          <p:cNvSpPr txBox="1"/>
          <p:nvPr/>
        </p:nvSpPr>
        <p:spPr>
          <a:xfrm>
            <a:off x="13083704" y="5816866"/>
            <a:ext cx="2893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>
                <a:solidFill>
                  <a:srgbClr val="0E8C44"/>
                </a:solidFill>
                <a:latin typeface="Montserrat Semi-Bold" panose="020B0604020202020204" charset="0"/>
              </a:rPr>
              <a:t>2021/2022</a:t>
            </a:r>
          </a:p>
        </p:txBody>
      </p:sp>
      <p:sp>
        <p:nvSpPr>
          <p:cNvPr id="1031" name="Retângulo: Cantos Arredondados 1030">
            <a:extLst>
              <a:ext uri="{FF2B5EF4-FFF2-40B4-BE49-F238E27FC236}">
                <a16:creationId xmlns:a16="http://schemas.microsoft.com/office/drawing/2014/main" id="{7FE43EDD-25BE-9CC0-045C-64008D61E812}"/>
              </a:ext>
            </a:extLst>
          </p:cNvPr>
          <p:cNvSpPr/>
          <p:nvPr/>
        </p:nvSpPr>
        <p:spPr>
          <a:xfrm>
            <a:off x="12829229" y="1841221"/>
            <a:ext cx="2769671" cy="3279664"/>
          </a:xfrm>
          <a:prstGeom prst="roundRect">
            <a:avLst/>
          </a:prstGeom>
          <a:solidFill>
            <a:srgbClr val="0E8C44"/>
          </a:solidFill>
          <a:ln>
            <a:solidFill>
              <a:srgbClr val="0E8C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32" name="Triângulo isósceles 1031">
            <a:extLst>
              <a:ext uri="{FF2B5EF4-FFF2-40B4-BE49-F238E27FC236}">
                <a16:creationId xmlns:a16="http://schemas.microsoft.com/office/drawing/2014/main" id="{99936FDD-B16D-D9D0-1990-0C1E2CEE754F}"/>
              </a:ext>
            </a:extLst>
          </p:cNvPr>
          <p:cNvSpPr/>
          <p:nvPr/>
        </p:nvSpPr>
        <p:spPr>
          <a:xfrm rot="10800000">
            <a:off x="13917448" y="5109115"/>
            <a:ext cx="593231" cy="597261"/>
          </a:xfrm>
          <a:prstGeom prst="triangle">
            <a:avLst/>
          </a:prstGeom>
          <a:solidFill>
            <a:srgbClr val="0E8C44"/>
          </a:solidFill>
          <a:ln>
            <a:solidFill>
              <a:srgbClr val="0E8C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33" name="CaixaDeTexto 1032">
            <a:extLst>
              <a:ext uri="{FF2B5EF4-FFF2-40B4-BE49-F238E27FC236}">
                <a16:creationId xmlns:a16="http://schemas.microsoft.com/office/drawing/2014/main" id="{7197B3B8-F535-E394-3909-C45991EF2AA2}"/>
              </a:ext>
            </a:extLst>
          </p:cNvPr>
          <p:cNvSpPr txBox="1"/>
          <p:nvPr/>
        </p:nvSpPr>
        <p:spPr>
          <a:xfrm>
            <a:off x="12962767" y="2305607"/>
            <a:ext cx="23918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-Bold" panose="020B0604020202020204" charset="0"/>
                <a:ea typeface="+mn-ea"/>
                <a:cs typeface="+mn-cs"/>
              </a:rPr>
              <a:t>Elaboração da proposta de alteração da Resolução nº 18/2018</a:t>
            </a:r>
          </a:p>
        </p:txBody>
      </p:sp>
      <p:sp>
        <p:nvSpPr>
          <p:cNvPr id="1034" name="Retângulo: Cantos Arredondados 1033">
            <a:extLst>
              <a:ext uri="{FF2B5EF4-FFF2-40B4-BE49-F238E27FC236}">
                <a16:creationId xmlns:a16="http://schemas.microsoft.com/office/drawing/2014/main" id="{D09E8419-483B-ED82-435A-EC1AC919067C}"/>
              </a:ext>
            </a:extLst>
          </p:cNvPr>
          <p:cNvSpPr/>
          <p:nvPr/>
        </p:nvSpPr>
        <p:spPr>
          <a:xfrm>
            <a:off x="9335246" y="7908021"/>
            <a:ext cx="2769671" cy="805691"/>
          </a:xfrm>
          <a:prstGeom prst="roundRect">
            <a:avLst/>
          </a:prstGeom>
          <a:solidFill>
            <a:srgbClr val="5CC6D0"/>
          </a:solidFill>
          <a:ln>
            <a:solidFill>
              <a:srgbClr val="5CC6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35" name="Elipse 1034">
            <a:extLst>
              <a:ext uri="{FF2B5EF4-FFF2-40B4-BE49-F238E27FC236}">
                <a16:creationId xmlns:a16="http://schemas.microsoft.com/office/drawing/2014/main" id="{868957D5-EB83-1140-A5EE-91E0541327B3}"/>
              </a:ext>
            </a:extLst>
          </p:cNvPr>
          <p:cNvSpPr/>
          <p:nvPr/>
        </p:nvSpPr>
        <p:spPr>
          <a:xfrm>
            <a:off x="10139331" y="7736286"/>
            <a:ext cx="1237405" cy="114915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36" name="Elipse 1035">
            <a:extLst>
              <a:ext uri="{FF2B5EF4-FFF2-40B4-BE49-F238E27FC236}">
                <a16:creationId xmlns:a16="http://schemas.microsoft.com/office/drawing/2014/main" id="{46D99080-44F9-4B85-AC39-1688DA0E8760}"/>
              </a:ext>
            </a:extLst>
          </p:cNvPr>
          <p:cNvSpPr/>
          <p:nvPr/>
        </p:nvSpPr>
        <p:spPr>
          <a:xfrm>
            <a:off x="10252007" y="7800419"/>
            <a:ext cx="1012054" cy="1020892"/>
          </a:xfrm>
          <a:prstGeom prst="ellipse">
            <a:avLst/>
          </a:prstGeom>
          <a:solidFill>
            <a:srgbClr val="5CC6D0"/>
          </a:solidFill>
          <a:ln>
            <a:solidFill>
              <a:srgbClr val="5CC6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37" name="Conector reto 1036">
            <a:extLst>
              <a:ext uri="{FF2B5EF4-FFF2-40B4-BE49-F238E27FC236}">
                <a16:creationId xmlns:a16="http://schemas.microsoft.com/office/drawing/2014/main" id="{1233D7DC-61F0-0F58-8BD0-D624BB21F6E9}"/>
              </a:ext>
            </a:extLst>
          </p:cNvPr>
          <p:cNvCxnSpPr>
            <a:cxnSpLocks/>
            <a:stCxn id="1035" idx="0"/>
          </p:cNvCxnSpPr>
          <p:nvPr/>
        </p:nvCxnSpPr>
        <p:spPr>
          <a:xfrm flipH="1" flipV="1">
            <a:off x="10758033" y="6615972"/>
            <a:ext cx="1" cy="1120314"/>
          </a:xfrm>
          <a:prstGeom prst="line">
            <a:avLst/>
          </a:prstGeom>
          <a:ln w="38100">
            <a:solidFill>
              <a:srgbClr val="5CC6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Elipse 1037">
            <a:extLst>
              <a:ext uri="{FF2B5EF4-FFF2-40B4-BE49-F238E27FC236}">
                <a16:creationId xmlns:a16="http://schemas.microsoft.com/office/drawing/2014/main" id="{AC0474BD-FE24-6ED2-0164-37B970FD9D22}"/>
              </a:ext>
            </a:extLst>
          </p:cNvPr>
          <p:cNvSpPr/>
          <p:nvPr/>
        </p:nvSpPr>
        <p:spPr>
          <a:xfrm>
            <a:off x="10589946" y="6401641"/>
            <a:ext cx="336176" cy="349624"/>
          </a:xfrm>
          <a:prstGeom prst="ellipse">
            <a:avLst/>
          </a:prstGeom>
          <a:solidFill>
            <a:srgbClr val="5CC6D0"/>
          </a:solidFill>
          <a:ln>
            <a:solidFill>
              <a:srgbClr val="5CC6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39" name="CaixaDeTexto 1038">
            <a:extLst>
              <a:ext uri="{FF2B5EF4-FFF2-40B4-BE49-F238E27FC236}">
                <a16:creationId xmlns:a16="http://schemas.microsoft.com/office/drawing/2014/main" id="{6DC3AD6E-49D7-C646-ED65-7DCD7FC8B029}"/>
              </a:ext>
            </a:extLst>
          </p:cNvPr>
          <p:cNvSpPr txBox="1"/>
          <p:nvPr/>
        </p:nvSpPr>
        <p:spPr>
          <a:xfrm>
            <a:off x="10203398" y="5793125"/>
            <a:ext cx="1126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>
                <a:solidFill>
                  <a:srgbClr val="5CC6D0"/>
                </a:solidFill>
                <a:latin typeface="Montserrat Semi-Bold" panose="020B0604020202020204" charset="0"/>
              </a:rPr>
              <a:t>2021</a:t>
            </a:r>
          </a:p>
        </p:txBody>
      </p:sp>
      <p:sp>
        <p:nvSpPr>
          <p:cNvPr id="1040" name="Retângulo: Cantos Arredondados 1039">
            <a:extLst>
              <a:ext uri="{FF2B5EF4-FFF2-40B4-BE49-F238E27FC236}">
                <a16:creationId xmlns:a16="http://schemas.microsoft.com/office/drawing/2014/main" id="{1136D3E0-BB69-15DB-32C2-4D763AA6D22A}"/>
              </a:ext>
            </a:extLst>
          </p:cNvPr>
          <p:cNvSpPr/>
          <p:nvPr/>
        </p:nvSpPr>
        <p:spPr>
          <a:xfrm>
            <a:off x="9335245" y="1863836"/>
            <a:ext cx="2769671" cy="3279664"/>
          </a:xfrm>
          <a:prstGeom prst="roundRect">
            <a:avLst/>
          </a:prstGeom>
          <a:solidFill>
            <a:srgbClr val="5CC6D0"/>
          </a:solidFill>
          <a:ln>
            <a:solidFill>
              <a:srgbClr val="5CC6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1" name="Triângulo isósceles 1040">
            <a:extLst>
              <a:ext uri="{FF2B5EF4-FFF2-40B4-BE49-F238E27FC236}">
                <a16:creationId xmlns:a16="http://schemas.microsoft.com/office/drawing/2014/main" id="{DFB08DD8-65DB-353E-B81A-3B9386E80445}"/>
              </a:ext>
            </a:extLst>
          </p:cNvPr>
          <p:cNvSpPr/>
          <p:nvPr/>
        </p:nvSpPr>
        <p:spPr>
          <a:xfrm rot="10800000">
            <a:off x="10423464" y="5131730"/>
            <a:ext cx="593231" cy="597261"/>
          </a:xfrm>
          <a:prstGeom prst="triangle">
            <a:avLst/>
          </a:prstGeom>
          <a:solidFill>
            <a:srgbClr val="5CC6D0"/>
          </a:solidFill>
          <a:ln>
            <a:solidFill>
              <a:srgbClr val="5CC6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42" name="CaixaDeTexto 1041">
            <a:extLst>
              <a:ext uri="{FF2B5EF4-FFF2-40B4-BE49-F238E27FC236}">
                <a16:creationId xmlns:a16="http://schemas.microsoft.com/office/drawing/2014/main" id="{057C8B32-F3E0-C701-844B-C1032DFFA263}"/>
              </a:ext>
            </a:extLst>
          </p:cNvPr>
          <p:cNvSpPr txBox="1"/>
          <p:nvPr/>
        </p:nvSpPr>
        <p:spPr>
          <a:xfrm>
            <a:off x="9544332" y="2107152"/>
            <a:ext cx="239186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2400">
                <a:solidFill>
                  <a:schemeClr val="bg1"/>
                </a:solidFill>
                <a:latin typeface="Montserrat Semi-Bold" panose="020B0604020202020204" charset="0"/>
              </a:rPr>
              <a:t>Projeto de revisão da Res. 18/2018 é incluído na Agenda Regulatória 2021/2022</a:t>
            </a:r>
          </a:p>
        </p:txBody>
      </p:sp>
      <p:sp>
        <p:nvSpPr>
          <p:cNvPr id="1043" name="CaixaDeTexto 1042">
            <a:extLst>
              <a:ext uri="{FF2B5EF4-FFF2-40B4-BE49-F238E27FC236}">
                <a16:creationId xmlns:a16="http://schemas.microsoft.com/office/drawing/2014/main" id="{F2D66DA0-BAE2-C3F4-2A1D-4207FD2E0AFA}"/>
              </a:ext>
            </a:extLst>
          </p:cNvPr>
          <p:cNvSpPr txBox="1"/>
          <p:nvPr/>
        </p:nvSpPr>
        <p:spPr>
          <a:xfrm>
            <a:off x="6506550" y="2091522"/>
            <a:ext cx="26773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>
                <a:solidFill>
                  <a:schemeClr val="bg1"/>
                </a:solidFill>
                <a:latin typeface="Montserrat Semi-Bold" panose="020B0604020202020204" charset="0"/>
              </a:rPr>
              <a:t>Desenvolvimento do projeto de Revisão da Res. 18/2018</a:t>
            </a:r>
          </a:p>
        </p:txBody>
      </p:sp>
      <p:sp>
        <p:nvSpPr>
          <p:cNvPr id="1044" name="Retângulo: Cantos Arredondados 1043">
            <a:extLst>
              <a:ext uri="{FF2B5EF4-FFF2-40B4-BE49-F238E27FC236}">
                <a16:creationId xmlns:a16="http://schemas.microsoft.com/office/drawing/2014/main" id="{0377647E-849B-79E7-1247-BA3247977E0C}"/>
              </a:ext>
            </a:extLst>
          </p:cNvPr>
          <p:cNvSpPr/>
          <p:nvPr/>
        </p:nvSpPr>
        <p:spPr>
          <a:xfrm>
            <a:off x="5850187" y="7842752"/>
            <a:ext cx="2769671" cy="805691"/>
          </a:xfrm>
          <a:prstGeom prst="roundRect">
            <a:avLst/>
          </a:prstGeom>
          <a:solidFill>
            <a:srgbClr val="0098DA"/>
          </a:solidFill>
          <a:ln>
            <a:solidFill>
              <a:srgbClr val="0098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45" name="Elipse 1044">
            <a:extLst>
              <a:ext uri="{FF2B5EF4-FFF2-40B4-BE49-F238E27FC236}">
                <a16:creationId xmlns:a16="http://schemas.microsoft.com/office/drawing/2014/main" id="{686D3049-0156-A09B-AE13-776004E97208}"/>
              </a:ext>
            </a:extLst>
          </p:cNvPr>
          <p:cNvSpPr/>
          <p:nvPr/>
        </p:nvSpPr>
        <p:spPr>
          <a:xfrm>
            <a:off x="6654272" y="7671017"/>
            <a:ext cx="1237405" cy="1149159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46" name="Elipse 1045">
            <a:extLst>
              <a:ext uri="{FF2B5EF4-FFF2-40B4-BE49-F238E27FC236}">
                <a16:creationId xmlns:a16="http://schemas.microsoft.com/office/drawing/2014/main" id="{CA5AB667-8183-1C28-222F-66A1CA2B3538}"/>
              </a:ext>
            </a:extLst>
          </p:cNvPr>
          <p:cNvSpPr/>
          <p:nvPr/>
        </p:nvSpPr>
        <p:spPr>
          <a:xfrm>
            <a:off x="6766948" y="7735150"/>
            <a:ext cx="1012054" cy="1020892"/>
          </a:xfrm>
          <a:prstGeom prst="ellipse">
            <a:avLst/>
          </a:prstGeom>
          <a:solidFill>
            <a:srgbClr val="0098DA"/>
          </a:solidFill>
          <a:ln>
            <a:solidFill>
              <a:srgbClr val="0098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cxnSp>
        <p:nvCxnSpPr>
          <p:cNvPr id="1047" name="Conector reto 1046">
            <a:extLst>
              <a:ext uri="{FF2B5EF4-FFF2-40B4-BE49-F238E27FC236}">
                <a16:creationId xmlns:a16="http://schemas.microsoft.com/office/drawing/2014/main" id="{BF9AB188-4A45-A710-5405-1AFCB24D55FF}"/>
              </a:ext>
            </a:extLst>
          </p:cNvPr>
          <p:cNvCxnSpPr>
            <a:cxnSpLocks/>
          </p:cNvCxnSpPr>
          <p:nvPr/>
        </p:nvCxnSpPr>
        <p:spPr>
          <a:xfrm flipH="1" flipV="1">
            <a:off x="7272974" y="6550703"/>
            <a:ext cx="1" cy="1120314"/>
          </a:xfrm>
          <a:prstGeom prst="line">
            <a:avLst/>
          </a:prstGeom>
          <a:ln w="38100">
            <a:solidFill>
              <a:srgbClr val="009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" name="Elipse 1047">
            <a:extLst>
              <a:ext uri="{FF2B5EF4-FFF2-40B4-BE49-F238E27FC236}">
                <a16:creationId xmlns:a16="http://schemas.microsoft.com/office/drawing/2014/main" id="{CF1FF737-73CF-D1E1-72D7-CA2C665A1936}"/>
              </a:ext>
            </a:extLst>
          </p:cNvPr>
          <p:cNvSpPr/>
          <p:nvPr/>
        </p:nvSpPr>
        <p:spPr>
          <a:xfrm>
            <a:off x="7104887" y="6336372"/>
            <a:ext cx="336176" cy="349624"/>
          </a:xfrm>
          <a:prstGeom prst="ellipse">
            <a:avLst/>
          </a:prstGeom>
          <a:solidFill>
            <a:srgbClr val="0098DA"/>
          </a:solidFill>
          <a:ln>
            <a:solidFill>
              <a:srgbClr val="0098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49" name="CaixaDeTexto 7">
            <a:extLst>
              <a:ext uri="{FF2B5EF4-FFF2-40B4-BE49-F238E27FC236}">
                <a16:creationId xmlns:a16="http://schemas.microsoft.com/office/drawing/2014/main" id="{23FAECD3-0763-1C7B-C413-628A8181F96B}"/>
              </a:ext>
            </a:extLst>
          </p:cNvPr>
          <p:cNvSpPr txBox="1"/>
          <p:nvPr/>
        </p:nvSpPr>
        <p:spPr>
          <a:xfrm>
            <a:off x="6663164" y="5744397"/>
            <a:ext cx="1391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>
                <a:solidFill>
                  <a:srgbClr val="0098DA"/>
                </a:solidFill>
                <a:latin typeface="Montserrat Semi-Bold" panose="020B0604020202020204" charset="0"/>
              </a:rPr>
              <a:t>2020</a:t>
            </a:r>
          </a:p>
        </p:txBody>
      </p:sp>
      <p:sp>
        <p:nvSpPr>
          <p:cNvPr id="1050" name="Retângulo: Cantos Arredondados 1049">
            <a:extLst>
              <a:ext uri="{FF2B5EF4-FFF2-40B4-BE49-F238E27FC236}">
                <a16:creationId xmlns:a16="http://schemas.microsoft.com/office/drawing/2014/main" id="{066A60B2-9D10-AEF4-BBB4-38CFEDB875D7}"/>
              </a:ext>
            </a:extLst>
          </p:cNvPr>
          <p:cNvSpPr/>
          <p:nvPr/>
        </p:nvSpPr>
        <p:spPr>
          <a:xfrm>
            <a:off x="5850186" y="1798567"/>
            <a:ext cx="2769671" cy="3279664"/>
          </a:xfrm>
          <a:prstGeom prst="roundRect">
            <a:avLst/>
          </a:prstGeom>
          <a:solidFill>
            <a:srgbClr val="0098DA"/>
          </a:solidFill>
          <a:ln>
            <a:solidFill>
              <a:srgbClr val="0098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51" name="Triângulo isósceles 1050">
            <a:extLst>
              <a:ext uri="{FF2B5EF4-FFF2-40B4-BE49-F238E27FC236}">
                <a16:creationId xmlns:a16="http://schemas.microsoft.com/office/drawing/2014/main" id="{87A05FB4-693A-554C-3C03-883DEE75F2B7}"/>
              </a:ext>
            </a:extLst>
          </p:cNvPr>
          <p:cNvSpPr/>
          <p:nvPr/>
        </p:nvSpPr>
        <p:spPr>
          <a:xfrm rot="10800000">
            <a:off x="6938405" y="5066461"/>
            <a:ext cx="593231" cy="597261"/>
          </a:xfrm>
          <a:prstGeom prst="triangle">
            <a:avLst/>
          </a:prstGeom>
          <a:solidFill>
            <a:srgbClr val="0098DA"/>
          </a:solidFill>
          <a:ln>
            <a:solidFill>
              <a:srgbClr val="0098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/>
          </a:p>
        </p:txBody>
      </p:sp>
      <p:sp>
        <p:nvSpPr>
          <p:cNvPr id="1052" name="CaixaDeTexto 10">
            <a:extLst>
              <a:ext uri="{FF2B5EF4-FFF2-40B4-BE49-F238E27FC236}">
                <a16:creationId xmlns:a16="http://schemas.microsoft.com/office/drawing/2014/main" id="{32EE81ED-0822-E7DC-3E47-B4990F77573A}"/>
              </a:ext>
            </a:extLst>
          </p:cNvPr>
          <p:cNvSpPr txBox="1"/>
          <p:nvPr/>
        </p:nvSpPr>
        <p:spPr>
          <a:xfrm>
            <a:off x="5983724" y="2262953"/>
            <a:ext cx="239186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>
                <a:solidFill>
                  <a:prstClr val="white"/>
                </a:solidFill>
                <a:latin typeface="Montserrat Semi-Bold" panose="020B0604020202020204" charset="0"/>
              </a:rPr>
              <a:t>Realização de estudos técnicos no 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-Bold" panose="020B0604020202020204" charset="0"/>
                <a:ea typeface="+mn-ea"/>
                <a:cs typeface="+mn-cs"/>
              </a:rPr>
              <a:t>Aterro Sanitário de Brasília</a:t>
            </a:r>
            <a:endParaRPr lang="pt-BR" sz="2400">
              <a:solidFill>
                <a:prstClr val="white"/>
              </a:solidFill>
              <a:latin typeface="Montserrat Semi-Bold" panose="020B0604020202020204" charset="0"/>
            </a:endParaRPr>
          </a:p>
        </p:txBody>
      </p:sp>
      <p:pic>
        <p:nvPicPr>
          <p:cNvPr id="1053" name="Imagem 1052">
            <a:extLst>
              <a:ext uri="{FF2B5EF4-FFF2-40B4-BE49-F238E27FC236}">
                <a16:creationId xmlns:a16="http://schemas.microsoft.com/office/drawing/2014/main" id="{78B734DE-BB72-304C-56F8-1FBD865B1F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8935" y="7882680"/>
            <a:ext cx="878195" cy="878195"/>
          </a:xfrm>
          <a:prstGeom prst="rect">
            <a:avLst/>
          </a:prstGeom>
        </p:spPr>
      </p:pic>
      <p:pic>
        <p:nvPicPr>
          <p:cNvPr id="1054" name="Imagem 1053">
            <a:extLst>
              <a:ext uri="{FF2B5EF4-FFF2-40B4-BE49-F238E27FC236}">
                <a16:creationId xmlns:a16="http://schemas.microsoft.com/office/drawing/2014/main" id="{7C4A8D82-44CB-9867-6FD3-BE7900232A36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6929281" y="7857152"/>
            <a:ext cx="731102" cy="731102"/>
          </a:xfrm>
          <a:prstGeom prst="rect">
            <a:avLst/>
          </a:prstGeom>
          <a:noFill/>
        </p:spPr>
      </p:pic>
      <p:pic>
        <p:nvPicPr>
          <p:cNvPr id="1055" name="Imagem 1054">
            <a:extLst>
              <a:ext uri="{FF2B5EF4-FFF2-40B4-BE49-F238E27FC236}">
                <a16:creationId xmlns:a16="http://schemas.microsoft.com/office/drawing/2014/main" id="{2DC81D9E-645C-5DB4-A8CB-75812D4DF8C7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13863255" y="7890797"/>
            <a:ext cx="777524" cy="77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6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50962" y="1232727"/>
            <a:ext cx="8616408" cy="555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  <a:spcBef>
                <a:spcPct val="0"/>
              </a:spcBef>
            </a:pPr>
            <a:endParaRPr lang="en-US" sz="2800">
              <a:solidFill>
                <a:srgbClr val="000000"/>
              </a:solidFill>
              <a:latin typeface="DM Sans Bold" panose="020B0604020202020204" charset="0"/>
            </a:endParaRPr>
          </a:p>
          <a:p>
            <a:pPr algn="ctr">
              <a:lnSpc>
                <a:spcPts val="2210"/>
              </a:lnSpc>
              <a:spcBef>
                <a:spcPct val="0"/>
              </a:spcBef>
            </a:pPr>
            <a:endParaRPr lang="en-US" sz="1700">
              <a:solidFill>
                <a:srgbClr val="000000"/>
              </a:solidFill>
              <a:latin typeface="DM Sans Bold"/>
            </a:endParaRPr>
          </a:p>
        </p:txBody>
      </p:sp>
      <p:pic>
        <p:nvPicPr>
          <p:cNvPr id="1026" name="Picture 2" descr="Visualização da imagem">
            <a:extLst>
              <a:ext uri="{FF2B5EF4-FFF2-40B4-BE49-F238E27FC236}">
                <a16:creationId xmlns:a16="http://schemas.microsoft.com/office/drawing/2014/main" id="{D2782DB8-81B4-47E4-8AF1-FB775A267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0" y="9201150"/>
            <a:ext cx="23812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167FCDE-DA9D-4B2E-B936-2BE5D2BE3291}"/>
              </a:ext>
            </a:extLst>
          </p:cNvPr>
          <p:cNvSpPr txBox="1"/>
          <p:nvPr/>
        </p:nvSpPr>
        <p:spPr>
          <a:xfrm>
            <a:off x="9305365" y="2098626"/>
            <a:ext cx="8831673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>
                <a:solidFill>
                  <a:schemeClr val="tx2"/>
                </a:solidFill>
                <a:latin typeface="DM Sans"/>
              </a:rPr>
              <a:t>Art. 72. Os relatórios de monitoramento ambiental devem ser elaborados com </a:t>
            </a:r>
            <a:r>
              <a:rPr lang="pt-BR" sz="2800" u="sng">
                <a:solidFill>
                  <a:schemeClr val="tx2"/>
                </a:solidFill>
                <a:latin typeface="DM Sans"/>
              </a:rPr>
              <a:t>frequência semestral</a:t>
            </a:r>
            <a:r>
              <a:rPr lang="pt-BR" sz="2800">
                <a:solidFill>
                  <a:schemeClr val="tx2"/>
                </a:solidFill>
                <a:latin typeface="DM Sans"/>
              </a:rPr>
              <a:t> ou com periodicidade menor, caso exigido pelo órgão ambiental competente, devendo contemplar, no mínimo, o seguinte conteúdo: </a:t>
            </a:r>
          </a:p>
          <a:p>
            <a:pPr algn="just"/>
            <a:endParaRPr lang="pt-BR" sz="2800">
              <a:solidFill>
                <a:schemeClr val="tx2"/>
              </a:solidFill>
              <a:latin typeface="DM Sans"/>
            </a:endParaRPr>
          </a:p>
          <a:p>
            <a:pPr algn="just"/>
            <a:r>
              <a:rPr lang="pt-BR" sz="2800">
                <a:solidFill>
                  <a:schemeClr val="tx2"/>
                </a:solidFill>
                <a:latin typeface="DM Sans"/>
              </a:rPr>
              <a:t>III - avaliação técnica de todos os parâmetros analisados face ao histórico do comportamento ambiental e com observância à legislação ambiental e às normas técnicas;   </a:t>
            </a:r>
          </a:p>
          <a:p>
            <a:pPr algn="just"/>
            <a:endParaRPr lang="pt-BR" sz="2800">
              <a:latin typeface="DM San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06365A2-FD5F-4D0D-902A-6D9B3C25B53C}"/>
              </a:ext>
            </a:extLst>
          </p:cNvPr>
          <p:cNvSpPr txBox="1"/>
          <p:nvPr/>
        </p:nvSpPr>
        <p:spPr>
          <a:xfrm>
            <a:off x="190834" y="2098626"/>
            <a:ext cx="8831673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>
                <a:latin typeface="DM Sans"/>
              </a:rPr>
              <a:t>Art. 72 Os relatórios de monitoramento ambiental terão frequência trimestral e devem contemplar o seguinte conteúdo:  </a:t>
            </a:r>
          </a:p>
          <a:p>
            <a:pPr algn="just"/>
            <a:endParaRPr lang="pt-BR" sz="2800">
              <a:latin typeface="DM Sans"/>
            </a:endParaRPr>
          </a:p>
          <a:p>
            <a:pPr algn="just"/>
            <a:endParaRPr lang="pt-BR" sz="2800">
              <a:latin typeface="DM Sans"/>
            </a:endParaRPr>
          </a:p>
          <a:p>
            <a:pPr algn="just"/>
            <a:r>
              <a:rPr lang="pt-BR" sz="2800">
                <a:latin typeface="DM Sans"/>
              </a:rPr>
              <a:t>III - avaliação crítica de todos os parâmetros analisados face ao histórico do comportamento ambiental;  </a:t>
            </a:r>
          </a:p>
          <a:p>
            <a:pPr algn="just"/>
            <a:endParaRPr lang="pt-BR" sz="2800">
              <a:latin typeface="DM Sans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A7878DE0-CB11-4503-9DD4-D65565C083CC}"/>
              </a:ext>
            </a:extLst>
          </p:cNvPr>
          <p:cNvSpPr txBox="1"/>
          <p:nvPr/>
        </p:nvSpPr>
        <p:spPr>
          <a:xfrm>
            <a:off x="5540076" y="380783"/>
            <a:ext cx="6454588" cy="687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19"/>
              </a:lnSpc>
              <a:spcBef>
                <a:spcPct val="0"/>
              </a:spcBef>
            </a:pPr>
            <a:r>
              <a:rPr lang="en-US" sz="4399" err="1">
                <a:solidFill>
                  <a:schemeClr val="tx2"/>
                </a:solidFill>
                <a:latin typeface="Montserrat Semi-Bold"/>
              </a:rPr>
              <a:t>Resolução</a:t>
            </a:r>
            <a:r>
              <a:rPr lang="en-US" sz="4399">
                <a:solidFill>
                  <a:schemeClr val="tx2"/>
                </a:solidFill>
                <a:latin typeface="Montserrat Semi-Bold"/>
              </a:rPr>
              <a:t> Nº 18/2018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D43EF3A6-C9C9-454E-ABB2-156E510BB695}"/>
              </a:ext>
            </a:extLst>
          </p:cNvPr>
          <p:cNvSpPr txBox="1"/>
          <p:nvPr/>
        </p:nvSpPr>
        <p:spPr>
          <a:xfrm>
            <a:off x="2105181" y="1362371"/>
            <a:ext cx="3185247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2800" b="1" err="1">
                <a:solidFill>
                  <a:srgbClr val="000000"/>
                </a:solidFill>
                <a:latin typeface="DM Sans"/>
              </a:rPr>
              <a:t>Redação</a:t>
            </a:r>
            <a:r>
              <a:rPr lang="en-US" sz="2800" b="1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800" b="1" err="1">
                <a:solidFill>
                  <a:srgbClr val="000000"/>
                </a:solidFill>
                <a:latin typeface="DM Sans"/>
              </a:rPr>
              <a:t>atual</a:t>
            </a:r>
            <a:endParaRPr lang="en-US" sz="2800" b="1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C6A62D4-626F-AD66-6E0E-0B02C732FA0C}"/>
              </a:ext>
            </a:extLst>
          </p:cNvPr>
          <p:cNvSpPr txBox="1"/>
          <p:nvPr/>
        </p:nvSpPr>
        <p:spPr>
          <a:xfrm>
            <a:off x="11557172" y="1362371"/>
            <a:ext cx="3968709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2800" b="1" err="1">
                <a:solidFill>
                  <a:srgbClr val="000000"/>
                </a:solidFill>
                <a:latin typeface="DM Sans"/>
              </a:rPr>
              <a:t>Proposta</a:t>
            </a:r>
            <a:r>
              <a:rPr lang="en-US" sz="2800" b="1">
                <a:solidFill>
                  <a:srgbClr val="000000"/>
                </a:solidFill>
                <a:latin typeface="DM Sans"/>
              </a:rPr>
              <a:t> de </a:t>
            </a:r>
            <a:r>
              <a:rPr lang="en-US" sz="2800" b="1" err="1">
                <a:solidFill>
                  <a:srgbClr val="000000"/>
                </a:solidFill>
                <a:latin typeface="DM Sans"/>
              </a:rPr>
              <a:t>alteração</a:t>
            </a:r>
            <a:endParaRPr lang="en-US" sz="2800" b="1">
              <a:solidFill>
                <a:srgbClr val="000000"/>
              </a:solidFill>
              <a:latin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411840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91890" y="1428824"/>
            <a:ext cx="3185247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2800" b="1" err="1">
                <a:solidFill>
                  <a:srgbClr val="000000"/>
                </a:solidFill>
                <a:latin typeface="DM Sans"/>
              </a:rPr>
              <a:t>Redação</a:t>
            </a:r>
            <a:r>
              <a:rPr lang="en-US" sz="2800" b="1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800" b="1" err="1">
                <a:solidFill>
                  <a:srgbClr val="000000"/>
                </a:solidFill>
                <a:latin typeface="DM Sans"/>
              </a:rPr>
              <a:t>atual</a:t>
            </a:r>
            <a:endParaRPr lang="en-US" sz="2800" b="1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0962" y="1232727"/>
            <a:ext cx="8616408" cy="555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  <a:spcBef>
                <a:spcPct val="0"/>
              </a:spcBef>
            </a:pPr>
            <a:endParaRPr lang="en-US" sz="2800">
              <a:solidFill>
                <a:srgbClr val="000000"/>
              </a:solidFill>
              <a:latin typeface="DM Sans Bold" panose="020B0604020202020204" charset="0"/>
            </a:endParaRPr>
          </a:p>
          <a:p>
            <a:pPr algn="ctr">
              <a:lnSpc>
                <a:spcPts val="2210"/>
              </a:lnSpc>
              <a:spcBef>
                <a:spcPct val="0"/>
              </a:spcBef>
            </a:pPr>
            <a:endParaRPr lang="en-US" sz="1700">
              <a:solidFill>
                <a:srgbClr val="000000"/>
              </a:solidFill>
              <a:latin typeface="DM Sans Bold"/>
            </a:endParaRPr>
          </a:p>
        </p:txBody>
      </p:sp>
      <p:pic>
        <p:nvPicPr>
          <p:cNvPr id="1026" name="Picture 2" descr="Visualização da imagem">
            <a:extLst>
              <a:ext uri="{FF2B5EF4-FFF2-40B4-BE49-F238E27FC236}">
                <a16:creationId xmlns:a16="http://schemas.microsoft.com/office/drawing/2014/main" id="{D2782DB8-81B4-47E4-8AF1-FB775A267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0" y="9201150"/>
            <a:ext cx="23812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167FCDE-DA9D-4B2E-B936-2BE5D2BE3291}"/>
              </a:ext>
            </a:extLst>
          </p:cNvPr>
          <p:cNvSpPr txBox="1"/>
          <p:nvPr/>
        </p:nvSpPr>
        <p:spPr>
          <a:xfrm>
            <a:off x="9305365" y="2513220"/>
            <a:ext cx="8831673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800">
              <a:solidFill>
                <a:srgbClr val="000000"/>
              </a:solidFill>
              <a:latin typeface="DM Sans"/>
            </a:endParaRPr>
          </a:p>
          <a:p>
            <a:pPr algn="just"/>
            <a:r>
              <a:rPr lang="pt-BR" sz="2800">
                <a:solidFill>
                  <a:schemeClr val="tx2"/>
                </a:solidFill>
                <a:latin typeface="DM Sans"/>
              </a:rPr>
              <a:t>“Art. 13-A O prestador de serviços deverá comunicar a ocorrência de incidentes à </a:t>
            </a:r>
            <a:r>
              <a:rPr lang="pt-BR" sz="2800" err="1">
                <a:solidFill>
                  <a:schemeClr val="tx2"/>
                </a:solidFill>
                <a:latin typeface="DM Sans"/>
              </a:rPr>
              <a:t>Adasa</a:t>
            </a:r>
            <a:r>
              <a:rPr lang="pt-BR" sz="2800">
                <a:solidFill>
                  <a:schemeClr val="tx2"/>
                </a:solidFill>
                <a:latin typeface="DM Sans"/>
              </a:rPr>
              <a:t> imediatamente após a ciência dos fatos por meio de contato telefônico junto à Superintendência competente, e encaminhar em até 72 (setenta e duas) por meio de processo eletrônico, no mínimo as seguintes informações: </a:t>
            </a:r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06365A2-FD5F-4D0D-902A-6D9B3C25B53C}"/>
              </a:ext>
            </a:extLst>
          </p:cNvPr>
          <p:cNvSpPr txBox="1"/>
          <p:nvPr/>
        </p:nvSpPr>
        <p:spPr>
          <a:xfrm>
            <a:off x="150963" y="2513220"/>
            <a:ext cx="8831673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800">
              <a:latin typeface="DM Sans"/>
            </a:endParaRPr>
          </a:p>
          <a:p>
            <a:pPr algn="just"/>
            <a:r>
              <a:rPr lang="pt-BR" sz="2800">
                <a:latin typeface="DM Sans"/>
              </a:rPr>
              <a:t>“Art. 13-A Na ocorrência de incidentes, o prestador de serviços deverá comunicar o ocorrido à </a:t>
            </a:r>
            <a:r>
              <a:rPr lang="pt-BR" sz="2800" err="1">
                <a:latin typeface="DM Sans"/>
              </a:rPr>
              <a:t>Adasa</a:t>
            </a:r>
            <a:r>
              <a:rPr lang="pt-BR" sz="2800">
                <a:latin typeface="DM Sans"/>
              </a:rPr>
              <a:t> imediatamente após a ciência dos fatos, e em até 24 (vinte e quatro) horas informar, no mínimo: </a:t>
            </a:r>
          </a:p>
          <a:p>
            <a:pPr algn="just"/>
            <a:endParaRPr lang="pt-BR" sz="2800">
              <a:latin typeface="DM Sans"/>
            </a:endParaRPr>
          </a:p>
          <a:p>
            <a:pPr algn="just"/>
            <a:r>
              <a:rPr lang="pt-BR" sz="2800">
                <a:latin typeface="DM Sans"/>
              </a:rPr>
              <a:t>  </a:t>
            </a:r>
          </a:p>
          <a:p>
            <a:pPr algn="just"/>
            <a:endParaRPr lang="pt-BR" sz="2800">
              <a:latin typeface="DM Sans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643CFA7A-B7F1-4234-A211-DEAF8EBBC354}"/>
              </a:ext>
            </a:extLst>
          </p:cNvPr>
          <p:cNvSpPr txBox="1"/>
          <p:nvPr/>
        </p:nvSpPr>
        <p:spPr>
          <a:xfrm>
            <a:off x="4030188" y="324339"/>
            <a:ext cx="10363365" cy="7076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19"/>
              </a:lnSpc>
              <a:spcBef>
                <a:spcPct val="0"/>
              </a:spcBef>
            </a:pPr>
            <a:r>
              <a:rPr lang="pt-BR" sz="4350" b="1">
                <a:solidFill>
                  <a:schemeClr val="tx2"/>
                </a:solidFill>
                <a:latin typeface="DM Sans"/>
                <a:ea typeface="+mn-lt"/>
                <a:cs typeface="+mn-lt"/>
              </a:rPr>
              <a:t>Resolução 21/2016 - Condições Gerais</a:t>
            </a:r>
            <a:endParaRPr lang="pt-BR" b="1">
              <a:solidFill>
                <a:schemeClr val="tx2"/>
              </a:solidFill>
              <a:latin typeface="DM Sans"/>
              <a:cs typeface="Calibri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800DA88D-DD5C-9740-5D98-57BFA5C1FC0C}"/>
              </a:ext>
            </a:extLst>
          </p:cNvPr>
          <p:cNvSpPr txBox="1"/>
          <p:nvPr/>
        </p:nvSpPr>
        <p:spPr>
          <a:xfrm>
            <a:off x="11357811" y="1428824"/>
            <a:ext cx="3968709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2800" b="1" err="1">
                <a:solidFill>
                  <a:srgbClr val="000000"/>
                </a:solidFill>
                <a:latin typeface="DM Sans"/>
              </a:rPr>
              <a:t>Proposta</a:t>
            </a:r>
            <a:r>
              <a:rPr lang="en-US" sz="2800" b="1">
                <a:solidFill>
                  <a:srgbClr val="000000"/>
                </a:solidFill>
                <a:latin typeface="DM Sans"/>
              </a:rPr>
              <a:t> de </a:t>
            </a:r>
            <a:r>
              <a:rPr lang="en-US" sz="2800" b="1" err="1">
                <a:solidFill>
                  <a:srgbClr val="000000"/>
                </a:solidFill>
                <a:latin typeface="DM Sans"/>
              </a:rPr>
              <a:t>alteração</a:t>
            </a:r>
            <a:endParaRPr lang="en-US" sz="2800" b="1">
              <a:solidFill>
                <a:srgbClr val="000000"/>
              </a:solidFill>
              <a:latin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268039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854BC8A3-25B9-E30F-29F3-FC88ECDA61B2}"/>
              </a:ext>
            </a:extLst>
          </p:cNvPr>
          <p:cNvSpPr txBox="1"/>
          <p:nvPr/>
        </p:nvSpPr>
        <p:spPr>
          <a:xfrm>
            <a:off x="1314529" y="4535289"/>
            <a:ext cx="16423860" cy="40934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4400" b="0" i="0">
                <a:effectLst/>
                <a:latin typeface="Montserrat Semi-Bold"/>
              </a:rPr>
              <a:t>Pelo endereço eletrônico </a:t>
            </a:r>
            <a:r>
              <a:rPr lang="pt-BR" sz="4400" b="0" i="0" u="none" strike="noStrike">
                <a:solidFill>
                  <a:srgbClr val="337AB7"/>
                </a:solidFill>
                <a:effectLst/>
                <a:latin typeface="Montserrat Semi-Bold"/>
                <a:hlinkClick r:id="rId2"/>
              </a:rPr>
              <a:t>ap-006-2022@adasa.df.gov.br</a:t>
            </a:r>
            <a:r>
              <a:rPr lang="pt-BR" sz="4400">
                <a:latin typeface="Montserrat Semi-Bold"/>
              </a:rPr>
              <a:t> </a:t>
            </a:r>
            <a:endParaRPr lang="pt-BR" sz="4400" b="0" i="0">
              <a:effectLst/>
              <a:latin typeface="Montserrat Semi-Bold" panose="020B0604020202020204" charset="0"/>
            </a:endParaRPr>
          </a:p>
          <a:p>
            <a:endParaRPr lang="pt-BR" sz="3600">
              <a:latin typeface="Montserrat Semi-Bold" panose="020B0604020202020204" charset="0"/>
            </a:endParaRPr>
          </a:p>
          <a:p>
            <a:endParaRPr lang="pt-BR" sz="3600" b="0" i="0">
              <a:effectLst/>
              <a:latin typeface="Montserrat Semi-Bold" panose="020B0604020202020204" charset="0"/>
            </a:endParaRPr>
          </a:p>
          <a:p>
            <a:endParaRPr lang="pt-BR" sz="3600">
              <a:latin typeface="Montserrat Semi-Bold" panose="020B0604020202020204" charset="0"/>
            </a:endParaRPr>
          </a:p>
          <a:p>
            <a:endParaRPr lang="pt-BR" sz="3600" b="0" i="0">
              <a:effectLst/>
              <a:latin typeface="Montserrat Semi-Bold" panose="020B0604020202020204" charset="0"/>
            </a:endParaRPr>
          </a:p>
          <a:p>
            <a:endParaRPr lang="pt-BR" sz="3600" b="0" i="0">
              <a:effectLst/>
              <a:latin typeface="Montserrat Semi-Bold" panose="020B0604020202020204" charset="0"/>
            </a:endParaRPr>
          </a:p>
          <a:p>
            <a:endParaRPr lang="pt-BR" sz="3600">
              <a:latin typeface="Montserrat Semi-Bold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08A5861-D464-A329-EDDA-375F25154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" b="96528" l="9556" r="90000">
                        <a14:foregroundMark x1="42889" y1="6944" x2="42778" y2="5556"/>
                        <a14:foregroundMark x1="37778" y1="1806" x2="47333" y2="278"/>
                        <a14:foregroundMark x1="47333" y1="278" x2="50778" y2="1528"/>
                        <a14:foregroundMark x1="60778" y1="61250" x2="65889" y2="66389"/>
                        <a14:foregroundMark x1="65889" y1="66389" x2="65667" y2="73472"/>
                        <a14:foregroundMark x1="66778" y1="96528" x2="66778" y2="96528"/>
                        <a14:foregroundMark x1="66778" y1="96389" x2="66778" y2="96389"/>
                        <a14:foregroundMark x1="9556" y1="45972" x2="9556" y2="45972"/>
                        <a14:foregroundMark x1="9556" y1="45972" x2="9556" y2="459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79" y="2928953"/>
            <a:ext cx="2157413" cy="1725930"/>
          </a:xfrm>
          <a:prstGeom prst="rect">
            <a:avLst/>
          </a:prstGeom>
        </p:spPr>
      </p:pic>
      <p:pic>
        <p:nvPicPr>
          <p:cNvPr id="3" name="Picture 2" descr="Visualização da imagem">
            <a:extLst>
              <a:ext uri="{FF2B5EF4-FFF2-40B4-BE49-F238E27FC236}">
                <a16:creationId xmlns:a16="http://schemas.microsoft.com/office/drawing/2014/main" id="{45A6CB5B-464C-B03D-9166-250BECA73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0" y="9201150"/>
            <a:ext cx="23812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9430C59C-A20A-9933-177B-C44FEE980D4E}"/>
              </a:ext>
            </a:extLst>
          </p:cNvPr>
          <p:cNvSpPr txBox="1"/>
          <p:nvPr/>
        </p:nvSpPr>
        <p:spPr>
          <a:xfrm>
            <a:off x="700928" y="546287"/>
            <a:ext cx="16862612" cy="830885"/>
          </a:xfrm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800" b="1">
                <a:latin typeface="Montserrat Semi-Bold" panose="020B0604020202020204" charset="0"/>
              </a:rPr>
              <a:t>ENVIO DE CONTRIBUIÇÕES ESCRITAS: </a:t>
            </a:r>
          </a:p>
        </p:txBody>
      </p:sp>
    </p:spTree>
    <p:extLst>
      <p:ext uri="{BB962C8B-B14F-4D97-AF65-F5344CB8AC3E}">
        <p14:creationId xmlns:p14="http://schemas.microsoft.com/office/powerpoint/2010/main" val="346841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4">
            <a:extLst>
              <a:ext uri="{FF2B5EF4-FFF2-40B4-BE49-F238E27FC236}">
                <a16:creationId xmlns:a16="http://schemas.microsoft.com/office/drawing/2014/main" id="{D2D676A1-037D-4F0D-80BF-E4E8043BB0C5}"/>
              </a:ext>
            </a:extLst>
          </p:cNvPr>
          <p:cNvSpPr txBox="1"/>
          <p:nvPr/>
        </p:nvSpPr>
        <p:spPr>
          <a:xfrm>
            <a:off x="1253520" y="6939129"/>
            <a:ext cx="16036454" cy="163726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pt-BR" sz="3600" b="1">
              <a:solidFill>
                <a:schemeClr val="tx2"/>
              </a:solidFill>
              <a:latin typeface="Montserrat Semi-Bold" panose="020B060402020202020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4000" b="1">
                <a:solidFill>
                  <a:srgbClr val="002060"/>
                </a:solidFill>
                <a:latin typeface="Montserrat Semi-Bold" panose="020B0604020202020204" charset="0"/>
                <a:ea typeface="+mj-ea"/>
                <a:cs typeface="+mj-cs"/>
              </a:rPr>
              <a:t>COORDENAÇÃO DE REGULAÇÃO E OUTORGA – CORR</a:t>
            </a:r>
            <a:r>
              <a:rPr lang="en-US" sz="4000" b="1" kern="1200">
                <a:solidFill>
                  <a:schemeClr val="tx2"/>
                </a:solidFill>
                <a:latin typeface="Montserrat Semi-Bold" panose="020B0604020202020204" charset="0"/>
                <a:ea typeface="+mj-ea"/>
                <a:cs typeface="+mj-cs"/>
              </a:rPr>
              <a:t> 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600D4824-E89D-4914-B5ED-997B0ABD1AF3}"/>
              </a:ext>
            </a:extLst>
          </p:cNvPr>
          <p:cNvSpPr txBox="1"/>
          <p:nvPr/>
        </p:nvSpPr>
        <p:spPr>
          <a:xfrm>
            <a:off x="497541" y="6293262"/>
            <a:ext cx="17548412" cy="64586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>
                <a:solidFill>
                  <a:srgbClr val="002060"/>
                </a:solidFill>
                <a:latin typeface="Montserrat Semi-Bold" panose="020B0604020202020204" charset="0"/>
                <a:ea typeface="+mj-ea"/>
                <a:cs typeface="+mj-cs"/>
              </a:rPr>
              <a:t>SUPERINTÊNCIA DE RESÍDUOS SÓLIDOS - SRS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9BE8F72-78A3-EEAD-B1F3-C54327E435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64" b="13064"/>
          <a:stretch/>
        </p:blipFill>
        <p:spPr>
          <a:xfrm>
            <a:off x="4998103" y="589982"/>
            <a:ext cx="8291793" cy="478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ação da imagem">
            <a:extLst>
              <a:ext uri="{FF2B5EF4-FFF2-40B4-BE49-F238E27FC236}">
                <a16:creationId xmlns:a16="http://schemas.microsoft.com/office/drawing/2014/main" id="{D2782DB8-81B4-47E4-8AF1-FB775A267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0" y="9201150"/>
            <a:ext cx="23812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5423737E-2D89-4237-AA5F-2EB06133684E}"/>
              </a:ext>
            </a:extLst>
          </p:cNvPr>
          <p:cNvSpPr txBox="1"/>
          <p:nvPr/>
        </p:nvSpPr>
        <p:spPr>
          <a:xfrm>
            <a:off x="443751" y="418779"/>
            <a:ext cx="17967570" cy="6622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19"/>
              </a:lnSpc>
              <a:spcBef>
                <a:spcPct val="0"/>
              </a:spcBef>
            </a:pPr>
            <a:r>
              <a:rPr lang="en-US" sz="3600">
                <a:solidFill>
                  <a:schemeClr val="tx2"/>
                </a:solidFill>
                <a:latin typeface="Montserrat Semi-Bold"/>
              </a:rPr>
              <a:t>REUNIÕES TÉCNICAS PARA COLETA DE SUBSÍDIOS PARA A REVISÃO 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54847E8-81E0-6F47-4BE8-4142C22ED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06" y="5066949"/>
            <a:ext cx="3757257" cy="1914930"/>
          </a:xfrm>
          <a:prstGeom prst="rect">
            <a:avLst/>
          </a:prstGeom>
        </p:spPr>
      </p:pic>
      <p:pic>
        <p:nvPicPr>
          <p:cNvPr id="2052" name="Picture 4" descr="Logo – Brasília Ambiental">
            <a:extLst>
              <a:ext uri="{FF2B5EF4-FFF2-40B4-BE49-F238E27FC236}">
                <a16:creationId xmlns:a16="http://schemas.microsoft.com/office/drawing/2014/main" id="{3125DF3A-DE6C-E98F-65DA-9F99E8F38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828" y="4327005"/>
            <a:ext cx="2010172" cy="339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isualização da imagem">
            <a:extLst>
              <a:ext uri="{FF2B5EF4-FFF2-40B4-BE49-F238E27FC236}">
                <a16:creationId xmlns:a16="http://schemas.microsoft.com/office/drawing/2014/main" id="{1364E658-79FA-E80D-AC14-AD55F4258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1635" y="4597291"/>
            <a:ext cx="3112238" cy="141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984CD1D8-0327-4E16-CB3A-6C7CFFDF36FA}"/>
              </a:ext>
            </a:extLst>
          </p:cNvPr>
          <p:cNvSpPr txBox="1"/>
          <p:nvPr/>
        </p:nvSpPr>
        <p:spPr>
          <a:xfrm>
            <a:off x="10893749" y="6025991"/>
            <a:ext cx="671423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000">
                <a:solidFill>
                  <a:schemeClr val="tx2"/>
                </a:solidFill>
                <a:latin typeface="Montserrat Semi-Bold"/>
              </a:rPr>
              <a:t>Superintendência de Recursos Hídricos da Adasa</a:t>
            </a:r>
          </a:p>
        </p:txBody>
      </p:sp>
    </p:spTree>
    <p:extLst>
      <p:ext uri="{BB962C8B-B14F-4D97-AF65-F5344CB8AC3E}">
        <p14:creationId xmlns:p14="http://schemas.microsoft.com/office/powerpoint/2010/main" val="321006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50962" y="1232727"/>
            <a:ext cx="8616408" cy="555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  <a:spcBef>
                <a:spcPct val="0"/>
              </a:spcBef>
            </a:pPr>
            <a:endParaRPr lang="en-US" sz="2800">
              <a:solidFill>
                <a:srgbClr val="000000"/>
              </a:solidFill>
              <a:latin typeface="DM Sans Bold" panose="020B0604020202020204" charset="0"/>
            </a:endParaRPr>
          </a:p>
          <a:p>
            <a:pPr algn="ctr">
              <a:lnSpc>
                <a:spcPts val="2210"/>
              </a:lnSpc>
              <a:spcBef>
                <a:spcPct val="0"/>
              </a:spcBef>
            </a:pPr>
            <a:endParaRPr lang="en-US" sz="1700">
              <a:solidFill>
                <a:srgbClr val="000000"/>
              </a:solidFill>
              <a:latin typeface="DM Sans Bold"/>
            </a:endParaRPr>
          </a:p>
        </p:txBody>
      </p:sp>
      <p:pic>
        <p:nvPicPr>
          <p:cNvPr id="1026" name="Picture 2" descr="Visualização da imagem">
            <a:extLst>
              <a:ext uri="{FF2B5EF4-FFF2-40B4-BE49-F238E27FC236}">
                <a16:creationId xmlns:a16="http://schemas.microsoft.com/office/drawing/2014/main" id="{D2782DB8-81B4-47E4-8AF1-FB775A267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0" y="9201150"/>
            <a:ext cx="23812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167FCDE-DA9D-4B2E-B936-2BE5D2BE3291}"/>
              </a:ext>
            </a:extLst>
          </p:cNvPr>
          <p:cNvSpPr txBox="1"/>
          <p:nvPr/>
        </p:nvSpPr>
        <p:spPr>
          <a:xfrm>
            <a:off x="9318656" y="2789743"/>
            <a:ext cx="8831673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dirty="0">
                <a:latin typeface="DM Sans"/>
              </a:rPr>
              <a:t>Art. 9º </a:t>
            </a:r>
            <a:r>
              <a:rPr lang="pt-BR" sz="2800" dirty="0">
                <a:latin typeface="DM Sans"/>
                <a:ea typeface="+mn-lt"/>
                <a:cs typeface="+mn-lt"/>
              </a:rPr>
              <a:t>Cabe ao prestador de serviços públicos providenciar o licenciamento ambiental dos aterros sanitários de sua responsabilidade em conformidade com a legislação ambiental. </a:t>
            </a:r>
            <a:endParaRPr lang="en-US" sz="2800" dirty="0">
              <a:latin typeface="DM Sans"/>
              <a:ea typeface="+mn-lt"/>
              <a:cs typeface="+mn-lt"/>
            </a:endParaRPr>
          </a:p>
          <a:p>
            <a:pPr algn="just"/>
            <a:endParaRPr lang="pt-BR" sz="2800">
              <a:latin typeface="DM Sans"/>
              <a:ea typeface="+mn-lt"/>
              <a:cs typeface="+mn-lt"/>
            </a:endParaRPr>
          </a:p>
          <a:p>
            <a:pPr algn="just"/>
            <a:r>
              <a:rPr lang="pt-BR" sz="2800" dirty="0">
                <a:solidFill>
                  <a:srgbClr val="002060"/>
                </a:solidFill>
                <a:latin typeface="DM Sans"/>
              </a:rPr>
              <a:t>Parágrafo único. As licenças ambientais de implantação e de operação e suas alterações e renovações devem ser disponibilizadas no sítio eletrônico do prestador de serviços, no prazo de até 15 (quinze) dias de sua emissão pelo órgão ambiental competente. 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06365A2-FD5F-4D0D-902A-6D9B3C25B53C}"/>
              </a:ext>
            </a:extLst>
          </p:cNvPr>
          <p:cNvSpPr txBox="1"/>
          <p:nvPr/>
        </p:nvSpPr>
        <p:spPr>
          <a:xfrm>
            <a:off x="217415" y="2789743"/>
            <a:ext cx="8831673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>
                <a:latin typeface="DM Sans"/>
              </a:rPr>
              <a:t>Art. 9º Cabe ao prestador de serviços públicos providenciar o licenciamento ambiental dos aterros sanitários de sua responsabilidade em conformidade com a legislação ambiental. </a:t>
            </a:r>
          </a:p>
          <a:p>
            <a:pPr algn="just"/>
            <a:endParaRPr lang="pt-BR" sz="2800">
              <a:latin typeface="DM Sans"/>
            </a:endParaRPr>
          </a:p>
          <a:p>
            <a:pPr algn="just"/>
            <a:r>
              <a:rPr lang="pt-BR" sz="2800">
                <a:latin typeface="DM Sans"/>
              </a:rPr>
              <a:t>Parágrafo único. As licenças ambientais de implantação e de operação devem ser encaminhadas à Adasa no prazo de até 10 (dez) dias da sua emissão pelo órgão ambiental competente. </a:t>
            </a:r>
            <a:endParaRPr lang="en-US">
              <a:cs typeface="Calibri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F4114905-E786-4C76-AFDB-86CDD38A1624}"/>
              </a:ext>
            </a:extLst>
          </p:cNvPr>
          <p:cNvSpPr txBox="1"/>
          <p:nvPr/>
        </p:nvSpPr>
        <p:spPr>
          <a:xfrm>
            <a:off x="5540076" y="380783"/>
            <a:ext cx="6454588" cy="687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19"/>
              </a:lnSpc>
              <a:spcBef>
                <a:spcPct val="0"/>
              </a:spcBef>
            </a:pPr>
            <a:r>
              <a:rPr lang="en-US" sz="4399" err="1">
                <a:solidFill>
                  <a:schemeClr val="tx2"/>
                </a:solidFill>
                <a:latin typeface="Montserrat Semi-Bold"/>
              </a:rPr>
              <a:t>Resolução</a:t>
            </a:r>
            <a:r>
              <a:rPr lang="en-US" sz="4399">
                <a:solidFill>
                  <a:schemeClr val="tx2"/>
                </a:solidFill>
                <a:latin typeface="Montserrat Semi-Bold"/>
              </a:rPr>
              <a:t> Nº 18/2018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5328349C-9B77-4574-B5EB-3EA629BEEBBC}"/>
              </a:ext>
            </a:extLst>
          </p:cNvPr>
          <p:cNvSpPr txBox="1"/>
          <p:nvPr/>
        </p:nvSpPr>
        <p:spPr>
          <a:xfrm>
            <a:off x="2490611" y="1960452"/>
            <a:ext cx="3185247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2800" b="1" err="1">
                <a:solidFill>
                  <a:srgbClr val="000000"/>
                </a:solidFill>
                <a:latin typeface="DM Sans"/>
              </a:rPr>
              <a:t>Redação</a:t>
            </a:r>
            <a:r>
              <a:rPr lang="en-US" sz="2800" b="1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800" b="1" err="1">
                <a:solidFill>
                  <a:srgbClr val="000000"/>
                </a:solidFill>
                <a:latin typeface="DM Sans"/>
              </a:rPr>
              <a:t>atual</a:t>
            </a:r>
            <a:endParaRPr lang="en-US" sz="2800" b="1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C06D11B2-EF8F-494C-BE13-3A26310998CA}"/>
              </a:ext>
            </a:extLst>
          </p:cNvPr>
          <p:cNvSpPr txBox="1"/>
          <p:nvPr/>
        </p:nvSpPr>
        <p:spPr>
          <a:xfrm>
            <a:off x="11236236" y="1960452"/>
            <a:ext cx="4076994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2800" b="1" err="1">
                <a:solidFill>
                  <a:srgbClr val="000000"/>
                </a:solidFill>
                <a:latin typeface="DM Sans"/>
              </a:rPr>
              <a:t>Proposta</a:t>
            </a:r>
            <a:r>
              <a:rPr lang="en-US" sz="2800" b="1">
                <a:solidFill>
                  <a:srgbClr val="000000"/>
                </a:solidFill>
                <a:latin typeface="DM Sans"/>
              </a:rPr>
              <a:t> de </a:t>
            </a:r>
            <a:r>
              <a:rPr lang="en-US" sz="2800" b="1" err="1">
                <a:solidFill>
                  <a:srgbClr val="000000"/>
                </a:solidFill>
                <a:latin typeface="DM Sans"/>
              </a:rPr>
              <a:t>alteração</a:t>
            </a:r>
            <a:endParaRPr lang="en-US" sz="2800" b="1">
              <a:solidFill>
                <a:srgbClr val="000000"/>
              </a:solidFill>
              <a:latin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165314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ação da imagem">
            <a:extLst>
              <a:ext uri="{FF2B5EF4-FFF2-40B4-BE49-F238E27FC236}">
                <a16:creationId xmlns:a16="http://schemas.microsoft.com/office/drawing/2014/main" id="{D2782DB8-81B4-47E4-8AF1-FB775A267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0" y="9201150"/>
            <a:ext cx="23812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167FCDE-DA9D-4B2E-B936-2BE5D2BE3291}"/>
              </a:ext>
            </a:extLst>
          </p:cNvPr>
          <p:cNvSpPr txBox="1"/>
          <p:nvPr/>
        </p:nvSpPr>
        <p:spPr>
          <a:xfrm>
            <a:off x="9152442" y="2159414"/>
            <a:ext cx="8831673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 u="sng">
                <a:solidFill>
                  <a:srgbClr val="002060"/>
                </a:solidFill>
                <a:latin typeface="DM Sans"/>
              </a:rPr>
              <a:t>Art. 17-A. O projeto executivo deve definir o maior peso específico dos rejeitos aterrados, que seja técnica e economicamente viável, de forma a prolongar a vida útil do aterro sanitário. </a:t>
            </a:r>
            <a:endParaRPr lang="pt-BR" sz="2800">
              <a:solidFill>
                <a:srgbClr val="002060"/>
              </a:solidFill>
              <a:latin typeface="DM Sans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F4114905-E786-4C76-AFDB-86CDD38A1624}"/>
              </a:ext>
            </a:extLst>
          </p:cNvPr>
          <p:cNvSpPr txBox="1"/>
          <p:nvPr/>
        </p:nvSpPr>
        <p:spPr>
          <a:xfrm>
            <a:off x="5540076" y="380783"/>
            <a:ext cx="6454588" cy="687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19"/>
              </a:lnSpc>
              <a:spcBef>
                <a:spcPct val="0"/>
              </a:spcBef>
            </a:pPr>
            <a:r>
              <a:rPr lang="en-US" sz="4399" err="1">
                <a:solidFill>
                  <a:schemeClr val="tx2"/>
                </a:solidFill>
                <a:latin typeface="Montserrat Semi-Bold"/>
              </a:rPr>
              <a:t>Resolução</a:t>
            </a:r>
            <a:r>
              <a:rPr lang="en-US" sz="4399">
                <a:solidFill>
                  <a:schemeClr val="tx2"/>
                </a:solidFill>
                <a:latin typeface="Montserrat Semi-Bold"/>
              </a:rPr>
              <a:t> Nº 18/2018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C06D11B2-EF8F-494C-BE13-3A26310998CA}"/>
              </a:ext>
            </a:extLst>
          </p:cNvPr>
          <p:cNvSpPr txBox="1"/>
          <p:nvPr/>
        </p:nvSpPr>
        <p:spPr>
          <a:xfrm>
            <a:off x="6195449" y="2330633"/>
            <a:ext cx="4728410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endParaRPr lang="en-US" sz="2800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CFE8EED7-310A-E3D4-6985-1351DBFDD988}"/>
              </a:ext>
            </a:extLst>
          </p:cNvPr>
          <p:cNvSpPr txBox="1"/>
          <p:nvPr/>
        </p:nvSpPr>
        <p:spPr>
          <a:xfrm>
            <a:off x="2105181" y="1468696"/>
            <a:ext cx="3185247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2800" b="1" err="1">
                <a:solidFill>
                  <a:srgbClr val="000000"/>
                </a:solidFill>
                <a:latin typeface="DM Sans"/>
              </a:rPr>
              <a:t>Redação</a:t>
            </a:r>
            <a:r>
              <a:rPr lang="en-US" sz="2800" b="1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800" b="1" err="1">
                <a:solidFill>
                  <a:srgbClr val="000000"/>
                </a:solidFill>
                <a:latin typeface="DM Sans"/>
              </a:rPr>
              <a:t>atual</a:t>
            </a:r>
            <a:endParaRPr lang="en-US" sz="2800" b="1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B14CD915-7A74-F74A-6496-6B1AAF34FDA0}"/>
              </a:ext>
            </a:extLst>
          </p:cNvPr>
          <p:cNvSpPr txBox="1"/>
          <p:nvPr/>
        </p:nvSpPr>
        <p:spPr>
          <a:xfrm>
            <a:off x="11357811" y="1468696"/>
            <a:ext cx="3968709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2800" b="1" err="1">
                <a:solidFill>
                  <a:srgbClr val="000000"/>
                </a:solidFill>
                <a:latin typeface="DM Sans"/>
              </a:rPr>
              <a:t>Proposta</a:t>
            </a:r>
            <a:r>
              <a:rPr lang="en-US" sz="2800" b="1">
                <a:solidFill>
                  <a:srgbClr val="000000"/>
                </a:solidFill>
                <a:latin typeface="DM Sans"/>
              </a:rPr>
              <a:t> de </a:t>
            </a:r>
            <a:r>
              <a:rPr lang="en-US" sz="2800" b="1" err="1">
                <a:solidFill>
                  <a:srgbClr val="000000"/>
                </a:solidFill>
                <a:latin typeface="DM Sans"/>
              </a:rPr>
              <a:t>alteração</a:t>
            </a:r>
            <a:endParaRPr lang="en-US" sz="2800" b="1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D24E4F1-09CA-4B33-342F-4145818EAFD4}"/>
              </a:ext>
            </a:extLst>
          </p:cNvPr>
          <p:cNvSpPr txBox="1"/>
          <p:nvPr/>
        </p:nvSpPr>
        <p:spPr>
          <a:xfrm>
            <a:off x="9145877" y="4637150"/>
            <a:ext cx="8831673" cy="181588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>
                <a:solidFill>
                  <a:schemeClr val="tx2"/>
                </a:solidFill>
                <a:latin typeface="DM Sans"/>
              </a:rPr>
              <a:t>Art. 38. Os rejeitos dispostos nas células devem ser compactados em camadas até atingir o peso específico mínimo exigido, conforme projeto executivo e Plano de Operação e Manutenção. </a:t>
            </a:r>
          </a:p>
        </p:txBody>
      </p:sp>
      <p:sp>
        <p:nvSpPr>
          <p:cNvPr id="3" name="CaixaDeTexto 1">
            <a:extLst>
              <a:ext uri="{FF2B5EF4-FFF2-40B4-BE49-F238E27FC236}">
                <a16:creationId xmlns:a16="http://schemas.microsoft.com/office/drawing/2014/main" id="{0F21C1EF-4976-AA38-1A54-2D20C24C1830}"/>
              </a:ext>
            </a:extLst>
          </p:cNvPr>
          <p:cNvSpPr txBox="1"/>
          <p:nvPr/>
        </p:nvSpPr>
        <p:spPr>
          <a:xfrm>
            <a:off x="150962" y="2510638"/>
            <a:ext cx="8831673" cy="440120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800">
              <a:latin typeface="DM Sans"/>
            </a:endParaRPr>
          </a:p>
          <a:p>
            <a:pPr algn="just"/>
            <a:endParaRPr lang="pt-BR" sz="2800">
              <a:latin typeface="DM Sans"/>
            </a:endParaRPr>
          </a:p>
          <a:p>
            <a:pPr algn="just"/>
            <a:endParaRPr lang="pt-BR" sz="2800">
              <a:latin typeface="DM Sans"/>
            </a:endParaRPr>
          </a:p>
          <a:p>
            <a:pPr algn="just"/>
            <a:endParaRPr lang="pt-BR" sz="2800">
              <a:latin typeface="DM Sans"/>
            </a:endParaRPr>
          </a:p>
          <a:p>
            <a:pPr algn="just"/>
            <a:endParaRPr lang="pt-BR" sz="2800">
              <a:latin typeface="DM Sans"/>
            </a:endParaRPr>
          </a:p>
          <a:p>
            <a:pPr algn="just"/>
            <a:r>
              <a:rPr lang="pt-BR" sz="2800">
                <a:latin typeface="DM Sans"/>
              </a:rPr>
              <a:t>Art. 38 Os rejeitos dispostos nas células devem ser compactados em camadas com máquinas adequadas até atingir o peso específico (grau de compactação) mínimo exigido, conforme Plano de Operação e Manutenção.  </a:t>
            </a:r>
            <a:endParaRPr lang="pt-BR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646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50962" y="1232727"/>
            <a:ext cx="8616408" cy="555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  <a:spcBef>
                <a:spcPct val="0"/>
              </a:spcBef>
            </a:pPr>
            <a:endParaRPr lang="en-US" sz="2800">
              <a:solidFill>
                <a:srgbClr val="000000"/>
              </a:solidFill>
              <a:latin typeface="DM Sans Bold" panose="020B0604020202020204" charset="0"/>
            </a:endParaRPr>
          </a:p>
          <a:p>
            <a:pPr algn="ctr">
              <a:lnSpc>
                <a:spcPts val="2210"/>
              </a:lnSpc>
              <a:spcBef>
                <a:spcPct val="0"/>
              </a:spcBef>
            </a:pPr>
            <a:endParaRPr lang="en-US" sz="1700">
              <a:solidFill>
                <a:srgbClr val="000000"/>
              </a:solidFill>
              <a:latin typeface="DM Sans Bold"/>
            </a:endParaRPr>
          </a:p>
        </p:txBody>
      </p:sp>
      <p:pic>
        <p:nvPicPr>
          <p:cNvPr id="1026" name="Picture 2" descr="Visualização da imagem">
            <a:extLst>
              <a:ext uri="{FF2B5EF4-FFF2-40B4-BE49-F238E27FC236}">
                <a16:creationId xmlns:a16="http://schemas.microsoft.com/office/drawing/2014/main" id="{D2782DB8-81B4-47E4-8AF1-FB775A267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0" y="9201150"/>
            <a:ext cx="23812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167FCDE-DA9D-4B2E-B936-2BE5D2BE3291}"/>
              </a:ext>
            </a:extLst>
          </p:cNvPr>
          <p:cNvSpPr txBox="1"/>
          <p:nvPr/>
        </p:nvSpPr>
        <p:spPr>
          <a:xfrm>
            <a:off x="9305365" y="1916097"/>
            <a:ext cx="8831673" cy="69865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>
                <a:latin typeface="DM Sans"/>
              </a:rPr>
              <a:t>Art. 19 </a:t>
            </a:r>
            <a:r>
              <a:rPr lang="pt-BR" sz="2800">
                <a:ea typeface="+mn-lt"/>
                <a:cs typeface="+mn-lt"/>
              </a:rPr>
              <a:t>O sistema de drenagem, armazenamento e tratamento de chorume do aterro sanitário deve ser projetado, construído e operado de forma que seus efluentes atendam aos padrões de enquadramento do corpo hídrico receptor. </a:t>
            </a:r>
            <a:r>
              <a:rPr lang="pt-BR" sz="2800">
                <a:latin typeface="DM Sans"/>
              </a:rPr>
              <a:t> </a:t>
            </a:r>
            <a:endParaRPr lang="pt-BR"/>
          </a:p>
          <a:p>
            <a:pPr algn="just"/>
            <a:endParaRPr lang="pt-BR" sz="2800">
              <a:solidFill>
                <a:srgbClr val="000000"/>
              </a:solidFill>
              <a:latin typeface="DM Sans"/>
            </a:endParaRPr>
          </a:p>
          <a:p>
            <a:pPr algn="just"/>
            <a:r>
              <a:rPr lang="pt-BR" sz="2800">
                <a:solidFill>
                  <a:schemeClr val="tx2"/>
                </a:solidFill>
                <a:latin typeface="DM Sans"/>
              </a:rPr>
              <a:t>§1º O sistema de drenagem, armazenamento e tratamento de chorume deve possuir lagoas em quantidade e com capacidade de armazenar todo o volume de chorume gerado até o seu efetivo tratamento, em especial, durante o período chuvoso. </a:t>
            </a:r>
          </a:p>
          <a:p>
            <a:pPr algn="just"/>
            <a:endParaRPr lang="pt-BR" sz="2800">
              <a:solidFill>
                <a:schemeClr val="tx2"/>
              </a:solidFill>
              <a:latin typeface="DM Sans"/>
            </a:endParaRPr>
          </a:p>
          <a:p>
            <a:pPr algn="just"/>
            <a:r>
              <a:rPr lang="pt-BR" sz="2800">
                <a:ea typeface="+mn-lt"/>
                <a:cs typeface="+mn-lt"/>
              </a:rPr>
              <a:t>(...). </a:t>
            </a:r>
          </a:p>
          <a:p>
            <a:pPr algn="just"/>
            <a:endParaRPr lang="pt-BR" sz="2800">
              <a:solidFill>
                <a:schemeClr val="tx2"/>
              </a:solidFill>
              <a:latin typeface="DM Sans"/>
            </a:endParaRPr>
          </a:p>
          <a:p>
            <a:pPr algn="just"/>
            <a:endParaRPr lang="pt-BR" sz="2800">
              <a:solidFill>
                <a:schemeClr val="tx2"/>
              </a:solidFill>
              <a:latin typeface="DM San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06365A2-FD5F-4D0D-902A-6D9B3C25B53C}"/>
              </a:ext>
            </a:extLst>
          </p:cNvPr>
          <p:cNvSpPr txBox="1"/>
          <p:nvPr/>
        </p:nvSpPr>
        <p:spPr>
          <a:xfrm>
            <a:off x="150962" y="1899266"/>
            <a:ext cx="8831673" cy="56938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>
                <a:latin typeface="DM Sans"/>
              </a:rPr>
              <a:t>Art. 19 O sistema de drenagem, armazenamento e tratamento de chorume do aterro sanitário deve ser projetado, construído e operado de forma que seus efluentes atendam aos padrões de enquadramento do corpo hídrico receptor. </a:t>
            </a:r>
          </a:p>
          <a:p>
            <a:pPr algn="just"/>
            <a:endParaRPr lang="pt-BR" sz="2800">
              <a:latin typeface="DM Sans"/>
            </a:endParaRPr>
          </a:p>
          <a:p>
            <a:pPr algn="just"/>
            <a:r>
              <a:rPr lang="pt-BR" sz="2800">
                <a:latin typeface="DM Sans"/>
              </a:rPr>
              <a:t>Parágrafo único. As lagoas de armazenamento de chorume devem ter capacidade suficiente para reter os efluentes gerados por um prazo mínimo de 07 (sete) dias, considerando a maior vazão, de forma a evitar o extravasamento por interrupção no processo de transporte ou tratamento, ou outra situação de emergência ou contingência. </a:t>
            </a:r>
            <a:endParaRPr lang="en-US">
              <a:cs typeface="Calibri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78F0A5C4-5918-41AF-8783-338971E1A971}"/>
              </a:ext>
            </a:extLst>
          </p:cNvPr>
          <p:cNvSpPr txBox="1"/>
          <p:nvPr/>
        </p:nvSpPr>
        <p:spPr>
          <a:xfrm>
            <a:off x="5540076" y="380783"/>
            <a:ext cx="6454588" cy="687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19"/>
              </a:lnSpc>
              <a:spcBef>
                <a:spcPct val="0"/>
              </a:spcBef>
            </a:pPr>
            <a:r>
              <a:rPr lang="en-US" sz="4399" err="1">
                <a:solidFill>
                  <a:schemeClr val="tx2"/>
                </a:solidFill>
                <a:latin typeface="Montserrat Semi-Bold"/>
              </a:rPr>
              <a:t>Resolução</a:t>
            </a:r>
            <a:r>
              <a:rPr lang="en-US" sz="4399">
                <a:solidFill>
                  <a:schemeClr val="tx2"/>
                </a:solidFill>
                <a:latin typeface="Montserrat Semi-Bold"/>
              </a:rPr>
              <a:t> Nº 18/2018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560E3A80-746D-4B2C-9560-D0F20310B39C}"/>
              </a:ext>
            </a:extLst>
          </p:cNvPr>
          <p:cNvSpPr txBox="1"/>
          <p:nvPr/>
        </p:nvSpPr>
        <p:spPr>
          <a:xfrm>
            <a:off x="2091890" y="1295917"/>
            <a:ext cx="3185247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2800" b="1" err="1">
                <a:solidFill>
                  <a:srgbClr val="000000"/>
                </a:solidFill>
                <a:latin typeface="DM Sans"/>
              </a:rPr>
              <a:t>Redação</a:t>
            </a:r>
            <a:r>
              <a:rPr lang="en-US" sz="2800" b="1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800" b="1" err="1">
                <a:solidFill>
                  <a:srgbClr val="000000"/>
                </a:solidFill>
                <a:latin typeface="DM Sans"/>
              </a:rPr>
              <a:t>atual</a:t>
            </a:r>
            <a:endParaRPr lang="en-US" sz="2800" b="1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BED2DD8B-0C71-B786-9642-CC816012F516}"/>
              </a:ext>
            </a:extLst>
          </p:cNvPr>
          <p:cNvSpPr txBox="1"/>
          <p:nvPr/>
        </p:nvSpPr>
        <p:spPr>
          <a:xfrm>
            <a:off x="11357811" y="1295917"/>
            <a:ext cx="3968709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2800" b="1" err="1">
                <a:solidFill>
                  <a:srgbClr val="000000"/>
                </a:solidFill>
                <a:latin typeface="DM Sans"/>
              </a:rPr>
              <a:t>Proposta</a:t>
            </a:r>
            <a:r>
              <a:rPr lang="en-US" sz="2800" b="1">
                <a:solidFill>
                  <a:srgbClr val="000000"/>
                </a:solidFill>
                <a:latin typeface="DM Sans"/>
              </a:rPr>
              <a:t> de </a:t>
            </a:r>
            <a:r>
              <a:rPr lang="en-US" sz="2800" b="1" err="1">
                <a:solidFill>
                  <a:srgbClr val="000000"/>
                </a:solidFill>
                <a:latin typeface="DM Sans"/>
              </a:rPr>
              <a:t>alteração</a:t>
            </a:r>
            <a:endParaRPr lang="en-US" sz="2800" b="1">
              <a:solidFill>
                <a:srgbClr val="000000"/>
              </a:solidFill>
              <a:latin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228683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ação da imagem">
            <a:extLst>
              <a:ext uri="{FF2B5EF4-FFF2-40B4-BE49-F238E27FC236}">
                <a16:creationId xmlns:a16="http://schemas.microsoft.com/office/drawing/2014/main" id="{D2782DB8-81B4-47E4-8AF1-FB775A267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0" y="9201150"/>
            <a:ext cx="23812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167FCDE-DA9D-4B2E-B936-2BE5D2BE3291}"/>
              </a:ext>
            </a:extLst>
          </p:cNvPr>
          <p:cNvSpPr txBox="1"/>
          <p:nvPr/>
        </p:nvSpPr>
        <p:spPr>
          <a:xfrm>
            <a:off x="348357" y="2640806"/>
            <a:ext cx="17584543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>
                <a:solidFill>
                  <a:schemeClr val="tx2"/>
                </a:solidFill>
                <a:latin typeface="DM Sans"/>
              </a:rPr>
              <a:t>§2º Além das lagoas de que trata o parágrafo anterior, deve haver lagoas de armazenamento emergencial de chorume com capacidade suficiente para reter o chorume gerado por um prazo mínimo de 14 (quatorze) dias, considerando-se a maior vazão, de forma a evitar o extravasamento por interrupção no processo de transporte, tratamento ou outra situação de emergência ou contingência. </a:t>
            </a:r>
          </a:p>
          <a:p>
            <a:pPr algn="just"/>
            <a:endParaRPr lang="pt-BR" sz="2800">
              <a:solidFill>
                <a:schemeClr val="tx2"/>
              </a:solidFill>
              <a:latin typeface="DM Sans"/>
            </a:endParaRPr>
          </a:p>
          <a:p>
            <a:pPr algn="just"/>
            <a:r>
              <a:rPr lang="pt-PT" sz="2800">
                <a:solidFill>
                  <a:schemeClr val="tx2"/>
                </a:solidFill>
                <a:latin typeface="DM Sans"/>
                <a:ea typeface="+mn-lt"/>
                <a:cs typeface="+mn-lt"/>
              </a:rPr>
              <a:t>§3º Para as hipóteses em que as lagoas de que trata o parágrafo anterior não forem suficientes para armazenar todo o volume gerado até o seu efetivo tratamento, o prestador de serviço deve incluir no plano de emergência e contingência as ações adicionais a serem adotadas para impedir o extravasamento de chorume.</a:t>
            </a:r>
          </a:p>
          <a:p>
            <a:pPr algn="just"/>
            <a:endParaRPr lang="pt-BR" sz="2800">
              <a:solidFill>
                <a:schemeClr val="tx2"/>
              </a:solidFill>
              <a:latin typeface="DM Sans"/>
            </a:endParaRPr>
          </a:p>
          <a:p>
            <a:pPr algn="just"/>
            <a:r>
              <a:rPr lang="pt-BR" sz="2800">
                <a:solidFill>
                  <a:schemeClr val="tx2"/>
                </a:solidFill>
                <a:latin typeface="DM Sans"/>
              </a:rPr>
              <a:t>§4º As lagoas devem ser projetadas e construídas de modo a minimizar a exposição de sua superfície à incidência de chuvas. 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DD345D80-15E9-4BB3-BC86-430B926EE0E6}"/>
              </a:ext>
            </a:extLst>
          </p:cNvPr>
          <p:cNvSpPr txBox="1"/>
          <p:nvPr/>
        </p:nvSpPr>
        <p:spPr>
          <a:xfrm>
            <a:off x="5540076" y="380783"/>
            <a:ext cx="6454588" cy="687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19"/>
              </a:lnSpc>
              <a:spcBef>
                <a:spcPct val="0"/>
              </a:spcBef>
            </a:pPr>
            <a:r>
              <a:rPr lang="en-US" sz="4399" err="1">
                <a:solidFill>
                  <a:schemeClr val="tx2"/>
                </a:solidFill>
                <a:latin typeface="Montserrat Semi-Bold"/>
              </a:rPr>
              <a:t>Resolução</a:t>
            </a:r>
            <a:r>
              <a:rPr lang="en-US" sz="4399">
                <a:solidFill>
                  <a:schemeClr val="tx2"/>
                </a:solidFill>
                <a:latin typeface="Montserrat Semi-Bold"/>
              </a:rPr>
              <a:t> Nº 18/2018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486564CC-535E-2976-0256-3ED410ED1044}"/>
              </a:ext>
            </a:extLst>
          </p:cNvPr>
          <p:cNvSpPr txBox="1"/>
          <p:nvPr/>
        </p:nvSpPr>
        <p:spPr>
          <a:xfrm>
            <a:off x="6579245" y="1695278"/>
            <a:ext cx="3968709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2800" b="1" err="1">
                <a:solidFill>
                  <a:srgbClr val="000000"/>
                </a:solidFill>
                <a:latin typeface="DM Sans"/>
              </a:rPr>
              <a:t>Proposta</a:t>
            </a:r>
            <a:r>
              <a:rPr lang="en-US" sz="2800" b="1">
                <a:solidFill>
                  <a:srgbClr val="000000"/>
                </a:solidFill>
                <a:latin typeface="DM Sans"/>
              </a:rPr>
              <a:t> de </a:t>
            </a:r>
            <a:r>
              <a:rPr lang="en-US" sz="2800" b="1" err="1">
                <a:solidFill>
                  <a:srgbClr val="000000"/>
                </a:solidFill>
                <a:latin typeface="DM Sans"/>
              </a:rPr>
              <a:t>alteração</a:t>
            </a:r>
            <a:endParaRPr lang="en-US" sz="2800" b="1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E188BBC-3C2A-341F-6FED-851356C4E9F9}"/>
              </a:ext>
            </a:extLst>
          </p:cNvPr>
          <p:cNvSpPr txBox="1"/>
          <p:nvPr/>
        </p:nvSpPr>
        <p:spPr>
          <a:xfrm>
            <a:off x="395230" y="2116788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800">
                <a:latin typeface="DM Sans"/>
              </a:rPr>
              <a:t>Art. 19. (...)</a:t>
            </a:r>
            <a:endParaRPr lang="pt-BR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136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50962" y="1232727"/>
            <a:ext cx="8616408" cy="555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  <a:spcBef>
                <a:spcPct val="0"/>
              </a:spcBef>
            </a:pPr>
            <a:endParaRPr lang="en-US" sz="2800">
              <a:solidFill>
                <a:srgbClr val="000000"/>
              </a:solidFill>
              <a:latin typeface="DM Sans Bold" panose="020B0604020202020204" charset="0"/>
            </a:endParaRPr>
          </a:p>
          <a:p>
            <a:pPr algn="ctr">
              <a:lnSpc>
                <a:spcPts val="2210"/>
              </a:lnSpc>
              <a:spcBef>
                <a:spcPct val="0"/>
              </a:spcBef>
            </a:pPr>
            <a:endParaRPr lang="en-US" sz="1700">
              <a:solidFill>
                <a:srgbClr val="000000"/>
              </a:solidFill>
              <a:latin typeface="DM Sans Bold"/>
            </a:endParaRPr>
          </a:p>
        </p:txBody>
      </p:sp>
      <p:pic>
        <p:nvPicPr>
          <p:cNvPr id="1026" name="Picture 2" descr="Visualização da imagem">
            <a:extLst>
              <a:ext uri="{FF2B5EF4-FFF2-40B4-BE49-F238E27FC236}">
                <a16:creationId xmlns:a16="http://schemas.microsoft.com/office/drawing/2014/main" id="{D2782DB8-81B4-47E4-8AF1-FB775A267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0" y="9201150"/>
            <a:ext cx="23812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167FCDE-DA9D-4B2E-B936-2BE5D2BE3291}"/>
              </a:ext>
            </a:extLst>
          </p:cNvPr>
          <p:cNvSpPr txBox="1"/>
          <p:nvPr/>
        </p:nvSpPr>
        <p:spPr>
          <a:xfrm>
            <a:off x="9305365" y="1899266"/>
            <a:ext cx="8831673" cy="56938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800">
              <a:solidFill>
                <a:schemeClr val="tx2"/>
              </a:solidFill>
              <a:latin typeface="DM Sans"/>
            </a:endParaRPr>
          </a:p>
          <a:p>
            <a:pPr algn="just"/>
            <a:r>
              <a:rPr lang="pt-BR" sz="2800">
                <a:solidFill>
                  <a:schemeClr val="tx2"/>
                </a:solidFill>
                <a:latin typeface="DM Sans"/>
              </a:rPr>
              <a:t>Art. 20. Os drenos de célula devem ser construídos utilizando-se métodos que maximizem a drenagem do chorume e dos gases nas células, podendo ser constituídos por rachão, geossintético ou outro material de função equivalente, conforme estabelecido em projeto executivo. </a:t>
            </a:r>
            <a:endParaRPr lang="pt-BR">
              <a:solidFill>
                <a:schemeClr val="tx2"/>
              </a:solidFill>
            </a:endParaRPr>
          </a:p>
          <a:p>
            <a:pPr algn="just"/>
            <a:endParaRPr lang="pt-BR" sz="2800">
              <a:solidFill>
                <a:schemeClr val="tx2"/>
              </a:solidFill>
              <a:latin typeface="DM Sans"/>
            </a:endParaRPr>
          </a:p>
          <a:p>
            <a:pPr algn="just"/>
            <a:r>
              <a:rPr lang="pt-BR" sz="2800">
                <a:solidFill>
                  <a:schemeClr val="tx2"/>
                </a:solidFill>
                <a:latin typeface="DM Sans"/>
              </a:rPr>
              <a:t>Parágrafo único. O material utilizado nos drenos de célula deve possuir composição química que não reaja com o chorume, para evitar danos ao sistema de drenagem, em especial sua colmatação. </a:t>
            </a:r>
          </a:p>
          <a:p>
            <a:pPr algn="just"/>
            <a:endParaRPr lang="pt-BR" sz="2800">
              <a:solidFill>
                <a:srgbClr val="002060"/>
              </a:solidFill>
              <a:latin typeface="DM San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06365A2-FD5F-4D0D-902A-6D9B3C25B53C}"/>
              </a:ext>
            </a:extLst>
          </p:cNvPr>
          <p:cNvSpPr txBox="1"/>
          <p:nvPr/>
        </p:nvSpPr>
        <p:spPr>
          <a:xfrm>
            <a:off x="150962" y="1899266"/>
            <a:ext cx="8831673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800">
              <a:latin typeface="DM Sans"/>
            </a:endParaRPr>
          </a:p>
          <a:p>
            <a:pPr algn="just"/>
            <a:r>
              <a:rPr lang="pt-BR" sz="2800">
                <a:latin typeface="DM Sans"/>
              </a:rPr>
              <a:t>Art. 20 Os drenos verticais de gases devem ser implantados com o espaçamento definido no projeto executivo, de forma a garantir a captação dos gases e seu encaminhamento para queima ou aproveitamento energético. </a:t>
            </a:r>
            <a:endParaRPr lang="en-US">
              <a:cs typeface="Calibri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F4114905-E786-4C76-AFDB-86CDD38A1624}"/>
              </a:ext>
            </a:extLst>
          </p:cNvPr>
          <p:cNvSpPr txBox="1"/>
          <p:nvPr/>
        </p:nvSpPr>
        <p:spPr>
          <a:xfrm>
            <a:off x="5540076" y="380783"/>
            <a:ext cx="6454588" cy="687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19"/>
              </a:lnSpc>
              <a:spcBef>
                <a:spcPct val="0"/>
              </a:spcBef>
            </a:pPr>
            <a:r>
              <a:rPr lang="en-US" sz="4399" err="1">
                <a:solidFill>
                  <a:schemeClr val="tx2"/>
                </a:solidFill>
                <a:latin typeface="Montserrat Semi-Bold"/>
              </a:rPr>
              <a:t>Resolução</a:t>
            </a:r>
            <a:r>
              <a:rPr lang="en-US" sz="4399">
                <a:solidFill>
                  <a:schemeClr val="tx2"/>
                </a:solidFill>
                <a:latin typeface="Montserrat Semi-Bold"/>
              </a:rPr>
              <a:t> Nº 18/2018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5328349C-9B77-4574-B5EB-3EA629BEEBBC}"/>
              </a:ext>
            </a:extLst>
          </p:cNvPr>
          <p:cNvSpPr txBox="1"/>
          <p:nvPr/>
        </p:nvSpPr>
        <p:spPr>
          <a:xfrm>
            <a:off x="2105181" y="1468696"/>
            <a:ext cx="3185247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2800" b="1" err="1">
                <a:solidFill>
                  <a:srgbClr val="000000"/>
                </a:solidFill>
                <a:latin typeface="DM Sans"/>
              </a:rPr>
              <a:t>Redação</a:t>
            </a:r>
            <a:r>
              <a:rPr lang="en-US" sz="2800" b="1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800" b="1" err="1">
                <a:solidFill>
                  <a:srgbClr val="000000"/>
                </a:solidFill>
                <a:latin typeface="DM Sans"/>
              </a:rPr>
              <a:t>atual</a:t>
            </a:r>
            <a:endParaRPr lang="en-US" sz="2800" b="1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6A2428C-B9F2-5E74-28AC-52C0A68D6F8C}"/>
              </a:ext>
            </a:extLst>
          </p:cNvPr>
          <p:cNvSpPr txBox="1"/>
          <p:nvPr/>
        </p:nvSpPr>
        <p:spPr>
          <a:xfrm>
            <a:off x="11530590" y="1468696"/>
            <a:ext cx="3968709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2800" b="1" err="1">
                <a:solidFill>
                  <a:srgbClr val="000000"/>
                </a:solidFill>
                <a:latin typeface="DM Sans"/>
              </a:rPr>
              <a:t>Proposta</a:t>
            </a:r>
            <a:r>
              <a:rPr lang="en-US" sz="2800" b="1">
                <a:solidFill>
                  <a:srgbClr val="000000"/>
                </a:solidFill>
                <a:latin typeface="DM Sans"/>
              </a:rPr>
              <a:t> de </a:t>
            </a:r>
            <a:r>
              <a:rPr lang="en-US" sz="2800" b="1" err="1">
                <a:solidFill>
                  <a:srgbClr val="000000"/>
                </a:solidFill>
                <a:latin typeface="DM Sans"/>
              </a:rPr>
              <a:t>alteração</a:t>
            </a:r>
            <a:endParaRPr lang="en-US" sz="2800" b="1">
              <a:solidFill>
                <a:srgbClr val="000000"/>
              </a:solidFill>
              <a:latin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108550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50962" y="1232727"/>
            <a:ext cx="8616408" cy="555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10"/>
              </a:lnSpc>
              <a:spcBef>
                <a:spcPct val="0"/>
              </a:spcBef>
            </a:pPr>
            <a:endParaRPr lang="en-US" sz="2800">
              <a:solidFill>
                <a:srgbClr val="000000"/>
              </a:solidFill>
              <a:latin typeface="DM Sans Bold" panose="020B0604020202020204" charset="0"/>
            </a:endParaRPr>
          </a:p>
          <a:p>
            <a:pPr algn="ctr">
              <a:lnSpc>
                <a:spcPts val="2210"/>
              </a:lnSpc>
              <a:spcBef>
                <a:spcPct val="0"/>
              </a:spcBef>
            </a:pPr>
            <a:endParaRPr lang="en-US" sz="1700">
              <a:solidFill>
                <a:srgbClr val="000000"/>
              </a:solidFill>
              <a:latin typeface="DM Sans Bold"/>
            </a:endParaRPr>
          </a:p>
        </p:txBody>
      </p:sp>
      <p:pic>
        <p:nvPicPr>
          <p:cNvPr id="1026" name="Picture 2" descr="Visualização da imagem">
            <a:extLst>
              <a:ext uri="{FF2B5EF4-FFF2-40B4-BE49-F238E27FC236}">
                <a16:creationId xmlns:a16="http://schemas.microsoft.com/office/drawing/2014/main" id="{D2782DB8-81B4-47E4-8AF1-FB775A267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0" y="9201150"/>
            <a:ext cx="23812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167FCDE-DA9D-4B2E-B936-2BE5D2BE3291}"/>
              </a:ext>
            </a:extLst>
          </p:cNvPr>
          <p:cNvSpPr txBox="1"/>
          <p:nvPr/>
        </p:nvSpPr>
        <p:spPr>
          <a:xfrm>
            <a:off x="9305365" y="1899266"/>
            <a:ext cx="8831673" cy="82791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>
                <a:solidFill>
                  <a:srgbClr val="002060"/>
                </a:solidFill>
                <a:latin typeface="DM Sans"/>
              </a:rPr>
              <a:t>Art. 22. Os sistemas de drenagem superficial provisório e definitivo de águas pluviais devem ser projetados, construídos e operados de forma à: </a:t>
            </a:r>
          </a:p>
          <a:p>
            <a:pPr algn="just"/>
            <a:endParaRPr lang="pt-BR" sz="2800">
              <a:solidFill>
                <a:srgbClr val="002060"/>
              </a:solidFill>
              <a:latin typeface="DM Sans"/>
            </a:endParaRPr>
          </a:p>
          <a:p>
            <a:pPr algn="just"/>
            <a:r>
              <a:rPr lang="pt-BR" sz="2800">
                <a:solidFill>
                  <a:srgbClr val="002060"/>
                </a:solidFill>
                <a:latin typeface="DM Sans"/>
              </a:rPr>
              <a:t>I - estarem compatíveis com os padrões definidos pelas normas de lançamento de águas pluviais em corpos hídricos receptores;  </a:t>
            </a:r>
          </a:p>
          <a:p>
            <a:pPr algn="just"/>
            <a:r>
              <a:rPr lang="pt-BR" sz="2800">
                <a:solidFill>
                  <a:srgbClr val="002060"/>
                </a:solidFill>
                <a:latin typeface="DM Sans"/>
              </a:rPr>
              <a:t>II - maximizarem a drenagem das águas pluviais, de forma a minimizar sua infiltração no maciço; e </a:t>
            </a:r>
          </a:p>
          <a:p>
            <a:pPr algn="just"/>
            <a:r>
              <a:rPr lang="pt-BR" sz="2800">
                <a:solidFill>
                  <a:srgbClr val="002060"/>
                </a:solidFill>
                <a:latin typeface="DM Sans"/>
              </a:rPr>
              <a:t>III - minimizarem a ocorrência de eventuais focos de erosão. </a:t>
            </a:r>
          </a:p>
          <a:p>
            <a:pPr algn="just"/>
            <a:endParaRPr lang="pt-BR" sz="2800">
              <a:solidFill>
                <a:srgbClr val="002060"/>
              </a:solidFill>
              <a:latin typeface="DM Sans"/>
            </a:endParaRPr>
          </a:p>
          <a:p>
            <a:pPr algn="just"/>
            <a:r>
              <a:rPr lang="pt-BR" sz="2800" u="sng">
                <a:solidFill>
                  <a:srgbClr val="002060"/>
                </a:solidFill>
                <a:latin typeface="DM Sans"/>
              </a:rPr>
              <a:t>Parágrafo único. Os sistemas de drenagem de águas pluviais devem possuir dispositivos de segurança que, no caso de eventual extravasamento de chorume do maciço, permita o seu direcionamento para armazenamento e posterior tratamento adequado. </a:t>
            </a:r>
          </a:p>
          <a:p>
            <a:pPr algn="just"/>
            <a:endParaRPr lang="pt-BR" sz="2800">
              <a:solidFill>
                <a:srgbClr val="002060"/>
              </a:solidFill>
              <a:latin typeface="DM San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06365A2-FD5F-4D0D-902A-6D9B3C25B53C}"/>
              </a:ext>
            </a:extLst>
          </p:cNvPr>
          <p:cNvSpPr txBox="1"/>
          <p:nvPr/>
        </p:nvSpPr>
        <p:spPr>
          <a:xfrm>
            <a:off x="150962" y="1899266"/>
            <a:ext cx="8831673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2800">
                <a:latin typeface="DM Sans"/>
              </a:rPr>
              <a:t>Art. 22 Os sistemas de drenagem superficial provisório e definitivo devem ser projetados, construídos e operados de forma a coletar adequadamente o escoamento superficial de águas pluviais, evitando sua infiltração no maciço de rejeitos, bem como a ocorrência de eventuais focos de erosão.  </a:t>
            </a:r>
            <a:endParaRPr lang="en-US">
              <a:cs typeface="Calibri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F4114905-E786-4C76-AFDB-86CDD38A1624}"/>
              </a:ext>
            </a:extLst>
          </p:cNvPr>
          <p:cNvSpPr txBox="1"/>
          <p:nvPr/>
        </p:nvSpPr>
        <p:spPr>
          <a:xfrm>
            <a:off x="5540076" y="380783"/>
            <a:ext cx="6454588" cy="687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19"/>
              </a:lnSpc>
              <a:spcBef>
                <a:spcPct val="0"/>
              </a:spcBef>
            </a:pPr>
            <a:r>
              <a:rPr lang="en-US" sz="4399" err="1">
                <a:solidFill>
                  <a:schemeClr val="tx2"/>
                </a:solidFill>
                <a:latin typeface="Montserrat Semi-Bold"/>
              </a:rPr>
              <a:t>Resolução</a:t>
            </a:r>
            <a:r>
              <a:rPr lang="en-US" sz="4399">
                <a:solidFill>
                  <a:schemeClr val="tx2"/>
                </a:solidFill>
                <a:latin typeface="Montserrat Semi-Bold"/>
              </a:rPr>
              <a:t> Nº 18/2018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5328349C-9B77-4574-B5EB-3EA629BEEBBC}"/>
              </a:ext>
            </a:extLst>
          </p:cNvPr>
          <p:cNvSpPr txBox="1"/>
          <p:nvPr/>
        </p:nvSpPr>
        <p:spPr>
          <a:xfrm>
            <a:off x="2065308" y="1295917"/>
            <a:ext cx="3185247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2800" b="1" err="1">
                <a:solidFill>
                  <a:srgbClr val="000000"/>
                </a:solidFill>
                <a:latin typeface="DM Sans"/>
              </a:rPr>
              <a:t>Redação</a:t>
            </a:r>
            <a:r>
              <a:rPr lang="en-US" sz="2800" b="1">
                <a:solidFill>
                  <a:srgbClr val="000000"/>
                </a:solidFill>
                <a:latin typeface="DM Sans"/>
              </a:rPr>
              <a:t> </a:t>
            </a:r>
            <a:r>
              <a:rPr lang="en-US" sz="2800" b="1" err="1">
                <a:solidFill>
                  <a:srgbClr val="000000"/>
                </a:solidFill>
                <a:latin typeface="DM Sans"/>
              </a:rPr>
              <a:t>atual</a:t>
            </a:r>
            <a:endParaRPr lang="en-US" sz="2800" b="1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FAA76E8-FDB3-B762-C0B4-9D6E5B4EA677}"/>
              </a:ext>
            </a:extLst>
          </p:cNvPr>
          <p:cNvSpPr txBox="1"/>
          <p:nvPr/>
        </p:nvSpPr>
        <p:spPr>
          <a:xfrm>
            <a:off x="11397683" y="1295917"/>
            <a:ext cx="3968709" cy="429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80"/>
              </a:lnSpc>
              <a:spcBef>
                <a:spcPct val="0"/>
              </a:spcBef>
            </a:pPr>
            <a:r>
              <a:rPr lang="en-US" sz="2800" b="1" err="1">
                <a:solidFill>
                  <a:srgbClr val="000000"/>
                </a:solidFill>
                <a:latin typeface="DM Sans"/>
              </a:rPr>
              <a:t>Proposta</a:t>
            </a:r>
            <a:r>
              <a:rPr lang="en-US" sz="2800" b="1">
                <a:solidFill>
                  <a:srgbClr val="000000"/>
                </a:solidFill>
                <a:latin typeface="DM Sans"/>
              </a:rPr>
              <a:t> de </a:t>
            </a:r>
            <a:r>
              <a:rPr lang="en-US" sz="2800" b="1" err="1">
                <a:solidFill>
                  <a:srgbClr val="000000"/>
                </a:solidFill>
                <a:latin typeface="DM Sans"/>
              </a:rPr>
              <a:t>alteração</a:t>
            </a:r>
            <a:endParaRPr lang="en-US" sz="2800" b="1">
              <a:solidFill>
                <a:srgbClr val="000000"/>
              </a:solidFill>
              <a:latin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76955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014978C7C598A4F847C722249E711B2" ma:contentTypeVersion="12" ma:contentTypeDescription="Crie um novo documento." ma:contentTypeScope="" ma:versionID="340ff797f770006217fbd12133ef8648">
  <xsd:schema xmlns:xsd="http://www.w3.org/2001/XMLSchema" xmlns:xs="http://www.w3.org/2001/XMLSchema" xmlns:p="http://schemas.microsoft.com/office/2006/metadata/properties" xmlns:ns2="473e5a23-0c39-4b0b-a7d5-9d268c7d52b6" xmlns:ns3="2dec93e3-f2f4-419b-add3-2b3b08e1fc9a" targetNamespace="http://schemas.microsoft.com/office/2006/metadata/properties" ma:root="true" ma:fieldsID="dcbfa7bfd98fe91bf6157e42f97864d1" ns2:_="" ns3:_="">
    <xsd:import namespace="473e5a23-0c39-4b0b-a7d5-9d268c7d52b6"/>
    <xsd:import namespace="2dec93e3-f2f4-419b-add3-2b3b08e1fc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3e5a23-0c39-4b0b-a7d5-9d268c7d52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c93e3-f2f4-419b-add3-2b3b08e1f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dec93e3-f2f4-419b-add3-2b3b08e1fc9a">
      <UserInfo>
        <DisplayName>Samira Iasbeck de Oliveira Soares</DisplayName>
        <AccountId>250</AccountId>
        <AccountType/>
      </UserInfo>
      <UserInfo>
        <DisplayName>Elen Dânia Silva dos Santos</DisplayName>
        <AccountId>21</AccountId>
        <AccountType/>
      </UserInfo>
      <UserInfo>
        <DisplayName>Jaqueline Cardoso Lima</DisplayName>
        <AccountId>791</AccountId>
        <AccountType/>
      </UserInfo>
      <UserInfo>
        <DisplayName>Silvo Gois de Alcântara</DisplayName>
        <AccountId>17</AccountId>
        <AccountType/>
      </UserInfo>
      <UserInfo>
        <DisplayName>Hugo Allan Albuquerque Barbosa</DisplayName>
        <AccountId>576</AccountId>
        <AccountType/>
      </UserInfo>
      <UserInfo>
        <DisplayName>Clésio Gomes de Araujo</DisplayName>
        <AccountId>35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55B4AD-AF46-4F5A-AF57-35AFBE76D1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3e5a23-0c39-4b0b-a7d5-9d268c7d52b6"/>
    <ds:schemaRef ds:uri="2dec93e3-f2f4-419b-add3-2b3b08e1f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7F1671-33F4-49D7-9370-7BD3BBA0AA8B}">
  <ds:schemaRefs>
    <ds:schemaRef ds:uri="6d48ffa6-f981-4eb2-8431-4d7e0c6844ac"/>
    <ds:schemaRef ds:uri="925c2392-e024-4e0f-a9a9-77a2a0f60c4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2dec93e3-f2f4-419b-add3-2b3b08e1fc9a"/>
  </ds:schemaRefs>
</ds:datastoreItem>
</file>

<file path=customXml/itemProps3.xml><?xml version="1.0" encoding="utf-8"?>
<ds:datastoreItem xmlns:ds="http://schemas.openxmlformats.org/officeDocument/2006/customXml" ds:itemID="{36CAE7D8-FC48-4B1E-AA71-8F0414A157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Personalizar</PresentationFormat>
  <Slides>23</Slides>
  <Notes>1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Diferenças entre o Decreto 7.404 e o Decreto 10.936 - Política Nacional de Resíduos Sólidos</dc:title>
  <cp:revision>21</cp:revision>
  <dcterms:created xsi:type="dcterms:W3CDTF">2006-08-16T00:00:00Z</dcterms:created>
  <dcterms:modified xsi:type="dcterms:W3CDTF">2022-11-24T10:26:14Z</dcterms:modified>
  <dc:identifier>DAE1_avKlcU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0x0101007014978C7C598A4F847C722249E711B2</vt:lpwstr>
  </property>
  <property fmtid="{D5CDD505-2E9C-101B-9397-08002B2CF9AE}" pid="3" name="MediaServiceImageTags">
    <vt:lpwstr/>
  </property>
</Properties>
</file>