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73" r:id="rId4"/>
    <p:sldId id="291" r:id="rId5"/>
    <p:sldId id="277" r:id="rId6"/>
    <p:sldId id="275" r:id="rId7"/>
    <p:sldId id="276" r:id="rId8"/>
    <p:sldId id="278" r:id="rId9"/>
    <p:sldId id="279" r:id="rId10"/>
    <p:sldId id="280" r:id="rId11"/>
    <p:sldId id="259" r:id="rId12"/>
    <p:sldId id="281" r:id="rId13"/>
    <p:sldId id="283" r:id="rId14"/>
    <p:sldId id="292" r:id="rId15"/>
    <p:sldId id="293" r:id="rId16"/>
    <p:sldId id="295" r:id="rId17"/>
    <p:sldId id="296" r:id="rId18"/>
    <p:sldId id="297" r:id="rId19"/>
    <p:sldId id="298" r:id="rId20"/>
    <p:sldId id="299" r:id="rId21"/>
    <p:sldId id="290" r:id="rId22"/>
  </p:sldIdLst>
  <p:sldSz cx="9144000" cy="5143500" type="screen16x9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8D45"/>
    <a:srgbClr val="FF0000"/>
    <a:srgbClr val="FFFFFF"/>
    <a:srgbClr val="F97E1D"/>
    <a:srgbClr val="FB8117"/>
    <a:srgbClr val="008C43"/>
    <a:srgbClr val="FFCC00"/>
    <a:srgbClr val="66CC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88" autoAdjust="0"/>
    <p:restoredTop sz="95407" autoAdjust="0"/>
  </p:normalViewPr>
  <p:slideViewPr>
    <p:cSldViewPr>
      <p:cViewPr varScale="1">
        <p:scale>
          <a:sx n="139" d="100"/>
          <a:sy n="139" d="100"/>
        </p:scale>
        <p:origin x="504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F3E663-8FD2-4C42-9DC3-00D945DC066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A8972B3C-783B-420D-B367-CA7749F58140}">
      <dgm:prSet phldrT="[Texto]"/>
      <dgm:spPr/>
      <dgm:t>
        <a:bodyPr/>
        <a:lstStyle/>
        <a:p>
          <a:r>
            <a:rPr lang="pt-BR" dirty="0"/>
            <a:t>Lagoa de equalização</a:t>
          </a:r>
        </a:p>
      </dgm:t>
    </dgm:pt>
    <dgm:pt modelId="{1222DDAE-37FA-408A-97CC-11769F6A8740}" type="parTrans" cxnId="{E62A0E71-1ADB-4AC4-A58E-F8AD8D9F5D74}">
      <dgm:prSet/>
      <dgm:spPr/>
      <dgm:t>
        <a:bodyPr/>
        <a:lstStyle/>
        <a:p>
          <a:endParaRPr lang="pt-BR"/>
        </a:p>
      </dgm:t>
    </dgm:pt>
    <dgm:pt modelId="{7B644A46-66B7-411C-A05E-A18CEF1BF9E2}" type="sibTrans" cxnId="{E62A0E71-1ADB-4AC4-A58E-F8AD8D9F5D74}">
      <dgm:prSet/>
      <dgm:spPr/>
      <dgm:t>
        <a:bodyPr/>
        <a:lstStyle/>
        <a:p>
          <a:endParaRPr lang="pt-BR"/>
        </a:p>
      </dgm:t>
    </dgm:pt>
    <dgm:pt modelId="{ECAD4490-DAF2-41CF-90CE-98AB6AF9A141}">
      <dgm:prSet phldrT="[Texto]"/>
      <dgm:spPr/>
      <dgm:t>
        <a:bodyPr/>
        <a:lstStyle/>
        <a:p>
          <a:r>
            <a:rPr lang="pt-BR" dirty="0"/>
            <a:t>Reator aerado catalítico</a:t>
          </a:r>
        </a:p>
      </dgm:t>
    </dgm:pt>
    <dgm:pt modelId="{E3E86579-DFA0-40AC-AF11-3F37105973AA}" type="parTrans" cxnId="{F53DC3FA-6C2C-41AF-AF7D-C5AE6F4246B0}">
      <dgm:prSet/>
      <dgm:spPr/>
      <dgm:t>
        <a:bodyPr/>
        <a:lstStyle/>
        <a:p>
          <a:endParaRPr lang="pt-BR"/>
        </a:p>
      </dgm:t>
    </dgm:pt>
    <dgm:pt modelId="{E29173C9-92A2-4C99-A3FE-1C80A00C3C3A}" type="sibTrans" cxnId="{F53DC3FA-6C2C-41AF-AF7D-C5AE6F4246B0}">
      <dgm:prSet/>
      <dgm:spPr/>
      <dgm:t>
        <a:bodyPr/>
        <a:lstStyle/>
        <a:p>
          <a:endParaRPr lang="pt-BR"/>
        </a:p>
      </dgm:t>
    </dgm:pt>
    <dgm:pt modelId="{38DF1C5F-B179-4517-BA82-ADAE4A38E0B3}">
      <dgm:prSet phldrT="[Texto]"/>
      <dgm:spPr/>
      <dgm:t>
        <a:bodyPr/>
        <a:lstStyle/>
        <a:p>
          <a:r>
            <a:rPr lang="pt-BR" dirty="0"/>
            <a:t>Polimento em filtros</a:t>
          </a:r>
        </a:p>
      </dgm:t>
    </dgm:pt>
    <dgm:pt modelId="{2C59947D-431E-4336-A20B-921CB510D28C}" type="parTrans" cxnId="{344972DE-1AC2-43B8-93E8-94A18FB9F0F6}">
      <dgm:prSet/>
      <dgm:spPr/>
      <dgm:t>
        <a:bodyPr/>
        <a:lstStyle/>
        <a:p>
          <a:endParaRPr lang="pt-BR"/>
        </a:p>
      </dgm:t>
    </dgm:pt>
    <dgm:pt modelId="{A98EE1C8-318C-4B01-9ED9-585342B2608D}" type="sibTrans" cxnId="{344972DE-1AC2-43B8-93E8-94A18FB9F0F6}">
      <dgm:prSet/>
      <dgm:spPr/>
      <dgm:t>
        <a:bodyPr/>
        <a:lstStyle/>
        <a:p>
          <a:endParaRPr lang="pt-BR"/>
        </a:p>
      </dgm:t>
    </dgm:pt>
    <dgm:pt modelId="{A1A997C3-AE66-48A9-80AF-436B454F066F}">
      <dgm:prSet phldrT="[Texto]"/>
      <dgm:spPr/>
      <dgm:t>
        <a:bodyPr/>
        <a:lstStyle/>
        <a:p>
          <a:r>
            <a:rPr lang="pt-BR" dirty="0"/>
            <a:t>Descarte no Rio Melchior </a:t>
          </a:r>
        </a:p>
      </dgm:t>
    </dgm:pt>
    <dgm:pt modelId="{B5207403-186F-4D4E-9D04-E96B5811E8EB}" type="parTrans" cxnId="{AE59DC6A-E1EF-4B3D-9677-5B4F07DA9AC1}">
      <dgm:prSet/>
      <dgm:spPr/>
      <dgm:t>
        <a:bodyPr/>
        <a:lstStyle/>
        <a:p>
          <a:endParaRPr lang="pt-BR"/>
        </a:p>
      </dgm:t>
    </dgm:pt>
    <dgm:pt modelId="{89786014-FBBB-404A-8B77-19F4C5890AC8}" type="sibTrans" cxnId="{AE59DC6A-E1EF-4B3D-9677-5B4F07DA9AC1}">
      <dgm:prSet/>
      <dgm:spPr/>
      <dgm:t>
        <a:bodyPr/>
        <a:lstStyle/>
        <a:p>
          <a:endParaRPr lang="pt-BR"/>
        </a:p>
      </dgm:t>
    </dgm:pt>
    <dgm:pt modelId="{9C0E30D0-CEAE-4DC6-8E8F-74653CE73E12}" type="pres">
      <dgm:prSet presAssocID="{48F3E663-8FD2-4C42-9DC3-00D945DC0663}" presName="rootnode" presStyleCnt="0">
        <dgm:presLayoutVars>
          <dgm:chMax/>
          <dgm:chPref/>
          <dgm:dir/>
          <dgm:animLvl val="lvl"/>
        </dgm:presLayoutVars>
      </dgm:prSet>
      <dgm:spPr/>
    </dgm:pt>
    <dgm:pt modelId="{CFA7B838-AC80-4C67-BF13-69D7416C536F}" type="pres">
      <dgm:prSet presAssocID="{A8972B3C-783B-420D-B367-CA7749F58140}" presName="composite" presStyleCnt="0"/>
      <dgm:spPr/>
    </dgm:pt>
    <dgm:pt modelId="{875B5790-D665-4793-8388-49791728B55F}" type="pres">
      <dgm:prSet presAssocID="{A8972B3C-783B-420D-B367-CA7749F58140}" presName="bentUpArrow1" presStyleLbl="alignImgPlace1" presStyleIdx="0" presStyleCnt="3"/>
      <dgm:spPr/>
    </dgm:pt>
    <dgm:pt modelId="{C84D5744-D076-45D3-8BF9-851C46F5C061}" type="pres">
      <dgm:prSet presAssocID="{A8972B3C-783B-420D-B367-CA7749F58140}" presName="ParentText" presStyleLbl="node1" presStyleIdx="0" presStyleCnt="4" custScaleX="163993">
        <dgm:presLayoutVars>
          <dgm:chMax val="1"/>
          <dgm:chPref val="1"/>
          <dgm:bulletEnabled val="1"/>
        </dgm:presLayoutVars>
      </dgm:prSet>
      <dgm:spPr/>
    </dgm:pt>
    <dgm:pt modelId="{6C4DAD4A-E88C-46A6-9E4E-F2D12420FA2F}" type="pres">
      <dgm:prSet presAssocID="{A8972B3C-783B-420D-B367-CA7749F58140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97FBFDB7-6A62-44A2-A383-923439F5CF06}" type="pres">
      <dgm:prSet presAssocID="{7B644A46-66B7-411C-A05E-A18CEF1BF9E2}" presName="sibTrans" presStyleCnt="0"/>
      <dgm:spPr/>
    </dgm:pt>
    <dgm:pt modelId="{19061CDB-91C9-413A-844D-753C70FDFD0A}" type="pres">
      <dgm:prSet presAssocID="{ECAD4490-DAF2-41CF-90CE-98AB6AF9A141}" presName="composite" presStyleCnt="0"/>
      <dgm:spPr/>
    </dgm:pt>
    <dgm:pt modelId="{96677C15-91EC-40FE-8F8E-E3C2EA1F3C79}" type="pres">
      <dgm:prSet presAssocID="{ECAD4490-DAF2-41CF-90CE-98AB6AF9A141}" presName="bentUpArrow1" presStyleLbl="alignImgPlace1" presStyleIdx="1" presStyleCnt="3"/>
      <dgm:spPr/>
    </dgm:pt>
    <dgm:pt modelId="{11F1DC2E-B375-4144-A511-A0FCA7C7155A}" type="pres">
      <dgm:prSet presAssocID="{ECAD4490-DAF2-41CF-90CE-98AB6AF9A141}" presName="ParentText" presStyleLbl="node1" presStyleIdx="1" presStyleCnt="4" custScaleX="163301">
        <dgm:presLayoutVars>
          <dgm:chMax val="1"/>
          <dgm:chPref val="1"/>
          <dgm:bulletEnabled val="1"/>
        </dgm:presLayoutVars>
      </dgm:prSet>
      <dgm:spPr/>
    </dgm:pt>
    <dgm:pt modelId="{CA09607F-0F15-4400-AEC5-C585BDA40D81}" type="pres">
      <dgm:prSet presAssocID="{ECAD4490-DAF2-41CF-90CE-98AB6AF9A141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2D3ACA47-40BC-42B5-AC8D-9C6805D4769D}" type="pres">
      <dgm:prSet presAssocID="{E29173C9-92A2-4C99-A3FE-1C80A00C3C3A}" presName="sibTrans" presStyleCnt="0"/>
      <dgm:spPr/>
    </dgm:pt>
    <dgm:pt modelId="{11E8E398-A401-4F2C-A275-F76EEA43FB79}" type="pres">
      <dgm:prSet presAssocID="{38DF1C5F-B179-4517-BA82-ADAE4A38E0B3}" presName="composite" presStyleCnt="0"/>
      <dgm:spPr/>
    </dgm:pt>
    <dgm:pt modelId="{FC441E1D-6482-4194-BC75-E019753FC47B}" type="pres">
      <dgm:prSet presAssocID="{38DF1C5F-B179-4517-BA82-ADAE4A38E0B3}" presName="bentUpArrow1" presStyleLbl="alignImgPlace1" presStyleIdx="2" presStyleCnt="3"/>
      <dgm:spPr/>
    </dgm:pt>
    <dgm:pt modelId="{DCEF86E1-F802-40F3-834B-1ACA25C6C91C}" type="pres">
      <dgm:prSet presAssocID="{38DF1C5F-B179-4517-BA82-ADAE4A38E0B3}" presName="ParentText" presStyleLbl="node1" presStyleIdx="2" presStyleCnt="4" custScaleX="159889">
        <dgm:presLayoutVars>
          <dgm:chMax val="1"/>
          <dgm:chPref val="1"/>
          <dgm:bulletEnabled val="1"/>
        </dgm:presLayoutVars>
      </dgm:prSet>
      <dgm:spPr/>
    </dgm:pt>
    <dgm:pt modelId="{27EE4929-EAFC-4253-B7CE-5EE6DD938FBB}" type="pres">
      <dgm:prSet presAssocID="{38DF1C5F-B179-4517-BA82-ADAE4A38E0B3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7BECAA87-A544-4E10-975C-A17E74B26EE4}" type="pres">
      <dgm:prSet presAssocID="{A98EE1C8-318C-4B01-9ED9-585342B2608D}" presName="sibTrans" presStyleCnt="0"/>
      <dgm:spPr/>
    </dgm:pt>
    <dgm:pt modelId="{DCC07A53-1D8C-4A6C-94E6-6E6B90499189}" type="pres">
      <dgm:prSet presAssocID="{A1A997C3-AE66-48A9-80AF-436B454F066F}" presName="composite" presStyleCnt="0"/>
      <dgm:spPr/>
    </dgm:pt>
    <dgm:pt modelId="{59AC3DC9-3505-41C4-B1F0-D3101C8754BE}" type="pres">
      <dgm:prSet presAssocID="{A1A997C3-AE66-48A9-80AF-436B454F066F}" presName="ParentText" presStyleLbl="node1" presStyleIdx="3" presStyleCnt="4" custScaleX="170272">
        <dgm:presLayoutVars>
          <dgm:chMax val="1"/>
          <dgm:chPref val="1"/>
          <dgm:bulletEnabled val="1"/>
        </dgm:presLayoutVars>
      </dgm:prSet>
      <dgm:spPr/>
    </dgm:pt>
  </dgm:ptLst>
  <dgm:cxnLst>
    <dgm:cxn modelId="{AE59DC6A-E1EF-4B3D-9677-5B4F07DA9AC1}" srcId="{48F3E663-8FD2-4C42-9DC3-00D945DC0663}" destId="{A1A997C3-AE66-48A9-80AF-436B454F066F}" srcOrd="3" destOrd="0" parTransId="{B5207403-186F-4D4E-9D04-E96B5811E8EB}" sibTransId="{89786014-FBBB-404A-8B77-19F4C5890AC8}"/>
    <dgm:cxn modelId="{CBA46D4E-E3BE-44B7-9602-EFE6A60250DA}" type="presOf" srcId="{48F3E663-8FD2-4C42-9DC3-00D945DC0663}" destId="{9C0E30D0-CEAE-4DC6-8E8F-74653CE73E12}" srcOrd="0" destOrd="0" presId="urn:microsoft.com/office/officeart/2005/8/layout/StepDownProcess"/>
    <dgm:cxn modelId="{1705AA4E-BE53-4A45-AC29-1520992CCC14}" type="presOf" srcId="{ECAD4490-DAF2-41CF-90CE-98AB6AF9A141}" destId="{11F1DC2E-B375-4144-A511-A0FCA7C7155A}" srcOrd="0" destOrd="0" presId="urn:microsoft.com/office/officeart/2005/8/layout/StepDownProcess"/>
    <dgm:cxn modelId="{E62A0E71-1ADB-4AC4-A58E-F8AD8D9F5D74}" srcId="{48F3E663-8FD2-4C42-9DC3-00D945DC0663}" destId="{A8972B3C-783B-420D-B367-CA7749F58140}" srcOrd="0" destOrd="0" parTransId="{1222DDAE-37FA-408A-97CC-11769F6A8740}" sibTransId="{7B644A46-66B7-411C-A05E-A18CEF1BF9E2}"/>
    <dgm:cxn modelId="{3E734DA3-B9F8-44B4-BCFD-E51FB03E216F}" type="presOf" srcId="{38DF1C5F-B179-4517-BA82-ADAE4A38E0B3}" destId="{DCEF86E1-F802-40F3-834B-1ACA25C6C91C}" srcOrd="0" destOrd="0" presId="urn:microsoft.com/office/officeart/2005/8/layout/StepDownProcess"/>
    <dgm:cxn modelId="{CA77E3D9-360A-4BA1-9031-6F9D6B1BB410}" type="presOf" srcId="{A1A997C3-AE66-48A9-80AF-436B454F066F}" destId="{59AC3DC9-3505-41C4-B1F0-D3101C8754BE}" srcOrd="0" destOrd="0" presId="urn:microsoft.com/office/officeart/2005/8/layout/StepDownProcess"/>
    <dgm:cxn modelId="{344972DE-1AC2-43B8-93E8-94A18FB9F0F6}" srcId="{48F3E663-8FD2-4C42-9DC3-00D945DC0663}" destId="{38DF1C5F-B179-4517-BA82-ADAE4A38E0B3}" srcOrd="2" destOrd="0" parTransId="{2C59947D-431E-4336-A20B-921CB510D28C}" sibTransId="{A98EE1C8-318C-4B01-9ED9-585342B2608D}"/>
    <dgm:cxn modelId="{014EB1E5-A735-4E46-97BD-3A2D82602418}" type="presOf" srcId="{A8972B3C-783B-420D-B367-CA7749F58140}" destId="{C84D5744-D076-45D3-8BF9-851C46F5C061}" srcOrd="0" destOrd="0" presId="urn:microsoft.com/office/officeart/2005/8/layout/StepDownProcess"/>
    <dgm:cxn modelId="{F53DC3FA-6C2C-41AF-AF7D-C5AE6F4246B0}" srcId="{48F3E663-8FD2-4C42-9DC3-00D945DC0663}" destId="{ECAD4490-DAF2-41CF-90CE-98AB6AF9A141}" srcOrd="1" destOrd="0" parTransId="{E3E86579-DFA0-40AC-AF11-3F37105973AA}" sibTransId="{E29173C9-92A2-4C99-A3FE-1C80A00C3C3A}"/>
    <dgm:cxn modelId="{18E6B8BA-670E-4C56-BFE6-2195F553A3F9}" type="presParOf" srcId="{9C0E30D0-CEAE-4DC6-8E8F-74653CE73E12}" destId="{CFA7B838-AC80-4C67-BF13-69D7416C536F}" srcOrd="0" destOrd="0" presId="urn:microsoft.com/office/officeart/2005/8/layout/StepDownProcess"/>
    <dgm:cxn modelId="{3849FFE7-8671-44F1-B0B5-FB19EDF764D2}" type="presParOf" srcId="{CFA7B838-AC80-4C67-BF13-69D7416C536F}" destId="{875B5790-D665-4793-8388-49791728B55F}" srcOrd="0" destOrd="0" presId="urn:microsoft.com/office/officeart/2005/8/layout/StepDownProcess"/>
    <dgm:cxn modelId="{011EDE2A-DD5F-4238-8D76-75E2C281D564}" type="presParOf" srcId="{CFA7B838-AC80-4C67-BF13-69D7416C536F}" destId="{C84D5744-D076-45D3-8BF9-851C46F5C061}" srcOrd="1" destOrd="0" presId="urn:microsoft.com/office/officeart/2005/8/layout/StepDownProcess"/>
    <dgm:cxn modelId="{865F8218-3CC2-428E-ACC1-EA4E3171C6AA}" type="presParOf" srcId="{CFA7B838-AC80-4C67-BF13-69D7416C536F}" destId="{6C4DAD4A-E88C-46A6-9E4E-F2D12420FA2F}" srcOrd="2" destOrd="0" presId="urn:microsoft.com/office/officeart/2005/8/layout/StepDownProcess"/>
    <dgm:cxn modelId="{742288DC-CD30-456D-9609-3DC3ADFDC67D}" type="presParOf" srcId="{9C0E30D0-CEAE-4DC6-8E8F-74653CE73E12}" destId="{97FBFDB7-6A62-44A2-A383-923439F5CF06}" srcOrd="1" destOrd="0" presId="urn:microsoft.com/office/officeart/2005/8/layout/StepDownProcess"/>
    <dgm:cxn modelId="{5BFAE0D8-12D3-483B-9BE0-8DB769CE029B}" type="presParOf" srcId="{9C0E30D0-CEAE-4DC6-8E8F-74653CE73E12}" destId="{19061CDB-91C9-413A-844D-753C70FDFD0A}" srcOrd="2" destOrd="0" presId="urn:microsoft.com/office/officeart/2005/8/layout/StepDownProcess"/>
    <dgm:cxn modelId="{027BB34E-EEFA-4773-B8BC-85A52F7565FB}" type="presParOf" srcId="{19061CDB-91C9-413A-844D-753C70FDFD0A}" destId="{96677C15-91EC-40FE-8F8E-E3C2EA1F3C79}" srcOrd="0" destOrd="0" presId="urn:microsoft.com/office/officeart/2005/8/layout/StepDownProcess"/>
    <dgm:cxn modelId="{354311D5-8C05-4A68-94A7-78B31925E2FA}" type="presParOf" srcId="{19061CDB-91C9-413A-844D-753C70FDFD0A}" destId="{11F1DC2E-B375-4144-A511-A0FCA7C7155A}" srcOrd="1" destOrd="0" presId="urn:microsoft.com/office/officeart/2005/8/layout/StepDownProcess"/>
    <dgm:cxn modelId="{54E732B5-A6E5-4B2E-83A6-EB05D698F06B}" type="presParOf" srcId="{19061CDB-91C9-413A-844D-753C70FDFD0A}" destId="{CA09607F-0F15-4400-AEC5-C585BDA40D81}" srcOrd="2" destOrd="0" presId="urn:microsoft.com/office/officeart/2005/8/layout/StepDownProcess"/>
    <dgm:cxn modelId="{21F038CF-8F99-4170-B1AD-F562869D2BE9}" type="presParOf" srcId="{9C0E30D0-CEAE-4DC6-8E8F-74653CE73E12}" destId="{2D3ACA47-40BC-42B5-AC8D-9C6805D4769D}" srcOrd="3" destOrd="0" presId="urn:microsoft.com/office/officeart/2005/8/layout/StepDownProcess"/>
    <dgm:cxn modelId="{386CFFEE-92FA-4E16-9AA0-857B323E011C}" type="presParOf" srcId="{9C0E30D0-CEAE-4DC6-8E8F-74653CE73E12}" destId="{11E8E398-A401-4F2C-A275-F76EEA43FB79}" srcOrd="4" destOrd="0" presId="urn:microsoft.com/office/officeart/2005/8/layout/StepDownProcess"/>
    <dgm:cxn modelId="{043F4B8A-DBF8-4505-82AF-1F876BFE4D76}" type="presParOf" srcId="{11E8E398-A401-4F2C-A275-F76EEA43FB79}" destId="{FC441E1D-6482-4194-BC75-E019753FC47B}" srcOrd="0" destOrd="0" presId="urn:microsoft.com/office/officeart/2005/8/layout/StepDownProcess"/>
    <dgm:cxn modelId="{C102A0ED-DA52-47DE-B8BF-95D9D477AA23}" type="presParOf" srcId="{11E8E398-A401-4F2C-A275-F76EEA43FB79}" destId="{DCEF86E1-F802-40F3-834B-1ACA25C6C91C}" srcOrd="1" destOrd="0" presId="urn:microsoft.com/office/officeart/2005/8/layout/StepDownProcess"/>
    <dgm:cxn modelId="{DD430C0C-C609-4B7A-9128-E09153515B5D}" type="presParOf" srcId="{11E8E398-A401-4F2C-A275-F76EEA43FB79}" destId="{27EE4929-EAFC-4253-B7CE-5EE6DD938FBB}" srcOrd="2" destOrd="0" presId="urn:microsoft.com/office/officeart/2005/8/layout/StepDownProcess"/>
    <dgm:cxn modelId="{DC5582F0-03AB-4B58-94C3-980FB0FCE34A}" type="presParOf" srcId="{9C0E30D0-CEAE-4DC6-8E8F-74653CE73E12}" destId="{7BECAA87-A544-4E10-975C-A17E74B26EE4}" srcOrd="5" destOrd="0" presId="urn:microsoft.com/office/officeart/2005/8/layout/StepDownProcess"/>
    <dgm:cxn modelId="{3980BB61-98DF-46AB-A3B2-58FBD6576EC8}" type="presParOf" srcId="{9C0E30D0-CEAE-4DC6-8E8F-74653CE73E12}" destId="{DCC07A53-1D8C-4A6C-94E6-6E6B90499189}" srcOrd="6" destOrd="0" presId="urn:microsoft.com/office/officeart/2005/8/layout/StepDownProcess"/>
    <dgm:cxn modelId="{32E45417-0DAF-4537-B61A-4C476B19CAB2}" type="presParOf" srcId="{DCC07A53-1D8C-4A6C-94E6-6E6B90499189}" destId="{59AC3DC9-3505-41C4-B1F0-D3101C8754B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B5790-D665-4793-8388-49791728B55F}">
      <dsp:nvSpPr>
        <dsp:cNvPr id="0" name=""/>
        <dsp:cNvSpPr/>
      </dsp:nvSpPr>
      <dsp:spPr>
        <a:xfrm rot="5400000">
          <a:off x="439836" y="405663"/>
          <a:ext cx="356260" cy="4055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4D5744-D076-45D3-8BF9-851C46F5C061}">
      <dsp:nvSpPr>
        <dsp:cNvPr id="0" name=""/>
        <dsp:cNvSpPr/>
      </dsp:nvSpPr>
      <dsp:spPr>
        <a:xfrm>
          <a:off x="153555" y="10741"/>
          <a:ext cx="983521" cy="41979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Lagoa de equalização</a:t>
          </a:r>
        </a:p>
      </dsp:txBody>
      <dsp:txXfrm>
        <a:off x="174051" y="31237"/>
        <a:ext cx="942529" cy="378802"/>
      </dsp:txXfrm>
    </dsp:sp>
    <dsp:sp modelId="{6C4DAD4A-E88C-46A6-9E4E-F2D12420FA2F}">
      <dsp:nvSpPr>
        <dsp:cNvPr id="0" name=""/>
        <dsp:cNvSpPr/>
      </dsp:nvSpPr>
      <dsp:spPr>
        <a:xfrm>
          <a:off x="945182" y="50778"/>
          <a:ext cx="436189" cy="33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77C15-91EC-40FE-8F8E-E3C2EA1F3C79}">
      <dsp:nvSpPr>
        <dsp:cNvPr id="0" name=""/>
        <dsp:cNvSpPr/>
      </dsp:nvSpPr>
      <dsp:spPr>
        <a:xfrm rot="5400000">
          <a:off x="1027113" y="877231"/>
          <a:ext cx="356260" cy="4055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F1DC2E-B375-4144-A511-A0FCA7C7155A}">
      <dsp:nvSpPr>
        <dsp:cNvPr id="0" name=""/>
        <dsp:cNvSpPr/>
      </dsp:nvSpPr>
      <dsp:spPr>
        <a:xfrm>
          <a:off x="742907" y="482308"/>
          <a:ext cx="979371" cy="41979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Reator aerado catalítico</a:t>
          </a:r>
        </a:p>
      </dsp:txBody>
      <dsp:txXfrm>
        <a:off x="763403" y="502804"/>
        <a:ext cx="938379" cy="378802"/>
      </dsp:txXfrm>
    </dsp:sp>
    <dsp:sp modelId="{CA09607F-0F15-4400-AEC5-C585BDA40D81}">
      <dsp:nvSpPr>
        <dsp:cNvPr id="0" name=""/>
        <dsp:cNvSpPr/>
      </dsp:nvSpPr>
      <dsp:spPr>
        <a:xfrm>
          <a:off x="1532459" y="522345"/>
          <a:ext cx="436189" cy="33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41E1D-6482-4194-BC75-E019753FC47B}">
      <dsp:nvSpPr>
        <dsp:cNvPr id="0" name=""/>
        <dsp:cNvSpPr/>
      </dsp:nvSpPr>
      <dsp:spPr>
        <a:xfrm rot="5400000">
          <a:off x="1606233" y="1348798"/>
          <a:ext cx="356260" cy="40559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EF86E1-F802-40F3-834B-1ACA25C6C91C}">
      <dsp:nvSpPr>
        <dsp:cNvPr id="0" name=""/>
        <dsp:cNvSpPr/>
      </dsp:nvSpPr>
      <dsp:spPr>
        <a:xfrm>
          <a:off x="1332259" y="953876"/>
          <a:ext cx="958908" cy="41979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Polimento em filtros</a:t>
          </a:r>
        </a:p>
      </dsp:txBody>
      <dsp:txXfrm>
        <a:off x="1352755" y="974372"/>
        <a:ext cx="917916" cy="378802"/>
      </dsp:txXfrm>
    </dsp:sp>
    <dsp:sp modelId="{27EE4929-EAFC-4253-B7CE-5EE6DD938FBB}">
      <dsp:nvSpPr>
        <dsp:cNvPr id="0" name=""/>
        <dsp:cNvSpPr/>
      </dsp:nvSpPr>
      <dsp:spPr>
        <a:xfrm>
          <a:off x="2111580" y="993913"/>
          <a:ext cx="436189" cy="3392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C3DC9-3505-41C4-B1F0-D3101C8754BE}">
      <dsp:nvSpPr>
        <dsp:cNvPr id="0" name=""/>
        <dsp:cNvSpPr/>
      </dsp:nvSpPr>
      <dsp:spPr>
        <a:xfrm>
          <a:off x="1921611" y="1425443"/>
          <a:ext cx="1021178" cy="419794"/>
        </a:xfrm>
        <a:prstGeom prst="roundRect">
          <a:avLst>
            <a:gd name="adj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000" kern="1200" dirty="0"/>
            <a:t>Descarte no Rio Melchior </a:t>
          </a:r>
        </a:p>
      </dsp:txBody>
      <dsp:txXfrm>
        <a:off x="1942107" y="1445939"/>
        <a:ext cx="980186" cy="378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1DCF0B-1F6E-41ED-A8CD-15F1B6331CF5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B6B86-9568-4A36-9F7C-874D3CE27B9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10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B6B86-9568-4A36-9F7C-874D3CE27B9A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92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Agradecer o convite; parabenizar pela iniciativa de alterar a resolução, dizer que já avançamos muito na gestão de RS no DF. </a:t>
            </a:r>
          </a:p>
          <a:p>
            <a:r>
              <a:rPr lang="pt-BR" dirty="0"/>
              <a:t>O lixão da estrutural operou por 60 anos. Depois da aprovação da PNRS, em 2014, os lixões se tornaram ilegais e em 2017 foi encerrado a deposição de lixo na Estrutural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B6B86-9568-4A36-9F7C-874D3CE27B9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4720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Inaugurado em janeiro de 2017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B6B86-9568-4A36-9F7C-874D3CE27B9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839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implantação de aterros passa pela seleção de áreas, com base em estudos técnicos, que devem considerar uma série de fatores.</a:t>
            </a:r>
          </a:p>
          <a:p>
            <a:r>
              <a:rPr lang="pt-BR" dirty="0"/>
              <a:t>Os aterros devem contar com uma estrutura básica.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B6B86-9568-4A36-9F7C-874D3CE27B9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54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Ênfase</a:t>
            </a:r>
            <a:r>
              <a:rPr lang="pt-BR" baseline="0" dirty="0"/>
              <a:t> na necessidade de infraestrutura que garanta o funcionamento ininterrupto das balanças e dos sistemas informatizados. Necessidade de se lidar melhor com eventos de falta de energia de modo a não comprometer as informações geradas.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B6B86-9568-4A36-9F7C-874D3CE27B9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700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Considera-se que as alterações no texto original aperfeiçoam operação do aterro, contribuindo para o aumento de sua segurança e acompanhamento por parte do prestador de serviço e dos demais órgãos.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B6B86-9568-4A36-9F7C-874D3CE27B9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315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438B-4FFF-413E-8E96-17B1050B491B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D66-093E-49B6-908E-1CBF4F69CD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025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438B-4FFF-413E-8E96-17B1050B491B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D66-093E-49B6-908E-1CBF4F69CD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8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438B-4FFF-413E-8E96-17B1050B491B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D66-093E-49B6-908E-1CBF4F69CD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1150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438B-4FFF-413E-8E96-17B1050B491B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D66-093E-49B6-908E-1CBF4F69CD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593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438B-4FFF-413E-8E96-17B1050B491B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D66-093E-49B6-908E-1CBF4F69CD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446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438B-4FFF-413E-8E96-17B1050B491B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D66-093E-49B6-908E-1CBF4F69CD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82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438B-4FFF-413E-8E96-17B1050B491B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D66-093E-49B6-908E-1CBF4F69CD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650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438B-4FFF-413E-8E96-17B1050B491B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D66-093E-49B6-908E-1CBF4F69CD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798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438B-4FFF-413E-8E96-17B1050B491B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D66-093E-49B6-908E-1CBF4F69CD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57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438B-4FFF-413E-8E96-17B1050B491B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D66-093E-49B6-908E-1CBF4F69CD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623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4438B-4FFF-413E-8E96-17B1050B491B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ED66-093E-49B6-908E-1CBF4F69CD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27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438B-4FFF-413E-8E96-17B1050B491B}" type="datetimeFigureOut">
              <a:rPr lang="pt-BR" smtClean="0"/>
              <a:t>23/11/2022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ED66-093E-49B6-908E-1CBF4F69CD6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36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7114A33-51DA-4515-BA2B-7998138DA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698" y="-805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2020490"/>
            <a:ext cx="5112568" cy="1102519"/>
          </a:xfrm>
        </p:spPr>
        <p:txBody>
          <a:bodyPr>
            <a:no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Audiência Pública Nº006/2022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64351A0-8B85-49C7-562D-B2E15D866665}"/>
              </a:ext>
            </a:extLst>
          </p:cNvPr>
          <p:cNvSpPr txBox="1">
            <a:spLocks/>
          </p:cNvSpPr>
          <p:nvPr/>
        </p:nvSpPr>
        <p:spPr>
          <a:xfrm>
            <a:off x="21698" y="3939902"/>
            <a:ext cx="5112568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dirty="0">
                <a:solidFill>
                  <a:schemeClr val="bg1"/>
                </a:solidFill>
              </a:rPr>
              <a:t>Brasília – 24 de Novembro de 2022</a:t>
            </a:r>
          </a:p>
        </p:txBody>
      </p:sp>
    </p:spTree>
    <p:extLst>
      <p:ext uri="{BB962C8B-B14F-4D97-AF65-F5344CB8AC3E}">
        <p14:creationId xmlns:p14="http://schemas.microsoft.com/office/powerpoint/2010/main" val="365086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B59D9CF-0445-4B59-9F20-5AEFE7AD01F5}"/>
              </a:ext>
            </a:extLst>
          </p:cNvPr>
          <p:cNvSpPr txBox="1">
            <a:spLocks/>
          </p:cNvSpPr>
          <p:nvPr/>
        </p:nvSpPr>
        <p:spPr>
          <a:xfrm>
            <a:off x="1331640" y="266709"/>
            <a:ext cx="6516215" cy="3955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/>
              <a:t>Capacidade de armazenamento de chorume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EA8DDC1-61D4-47C3-94F0-F625E32E1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707654"/>
            <a:ext cx="3805475" cy="2141385"/>
          </a:xfrm>
          <a:prstGeom prst="rect">
            <a:avLst/>
          </a:prstGeom>
        </p:spPr>
      </p:pic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A7FC0E3C-5347-48B4-A2E5-7A9C75050ECC}"/>
              </a:ext>
            </a:extLst>
          </p:cNvPr>
          <p:cNvSpPr/>
          <p:nvPr/>
        </p:nvSpPr>
        <p:spPr>
          <a:xfrm>
            <a:off x="4139952" y="1491630"/>
            <a:ext cx="4912915" cy="3257252"/>
          </a:xfrm>
          <a:custGeom>
            <a:avLst/>
            <a:gdLst>
              <a:gd name="connsiteX0" fmla="*/ 0 w 3062288"/>
              <a:gd name="connsiteY0" fmla="*/ 0 h 1837373"/>
              <a:gd name="connsiteX1" fmla="*/ 3062288 w 3062288"/>
              <a:gd name="connsiteY1" fmla="*/ 0 h 1837373"/>
              <a:gd name="connsiteX2" fmla="*/ 3062288 w 3062288"/>
              <a:gd name="connsiteY2" fmla="*/ 1837373 h 1837373"/>
              <a:gd name="connsiteX3" fmla="*/ 0 w 3062288"/>
              <a:gd name="connsiteY3" fmla="*/ 1837373 h 1837373"/>
              <a:gd name="connsiteX4" fmla="*/ 0 w 3062288"/>
              <a:gd name="connsiteY4" fmla="*/ 0 h 1837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2288" h="1837373">
                <a:moveTo>
                  <a:pt x="0" y="0"/>
                </a:moveTo>
                <a:lnTo>
                  <a:pt x="3062288" y="0"/>
                </a:lnTo>
                <a:lnTo>
                  <a:pt x="3062288" y="1837373"/>
                </a:lnTo>
                <a:lnTo>
                  <a:pt x="0" y="183737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b="1" i="0" dirty="0">
                <a:solidFill>
                  <a:schemeClr val="tx1"/>
                </a:solidFill>
              </a:rPr>
              <a:t>Art</a:t>
            </a:r>
            <a:r>
              <a:rPr lang="pt-BR" sz="1400" b="1" dirty="0">
                <a:solidFill>
                  <a:schemeClr val="tx1"/>
                </a:solidFill>
              </a:rPr>
              <a:t>igo 19</a:t>
            </a:r>
          </a:p>
          <a:p>
            <a:pPr marL="0" lvl="0" indent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400" dirty="0">
              <a:solidFill>
                <a:schemeClr val="tx1"/>
              </a:solidFill>
            </a:endParaRPr>
          </a:p>
          <a:p>
            <a:pPr marL="0" lvl="0" indent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b="1" i="0" kern="1200" dirty="0">
                <a:solidFill>
                  <a:schemeClr val="tx1"/>
                </a:solidFill>
              </a:rPr>
              <a:t>§1º </a:t>
            </a:r>
            <a:r>
              <a:rPr lang="pt-BR" sz="1400" i="0" kern="1200" dirty="0">
                <a:solidFill>
                  <a:schemeClr val="tx1"/>
                </a:solidFill>
              </a:rPr>
              <a:t>Lagoas em quantidade e com </a:t>
            </a:r>
            <a:r>
              <a:rPr lang="pt-BR" sz="1400" b="1" i="0" kern="1200" dirty="0">
                <a:solidFill>
                  <a:srgbClr val="FF0000"/>
                </a:solidFill>
              </a:rPr>
              <a:t>capacidade de armazenar todo o volume de chorume gerado </a:t>
            </a:r>
            <a:r>
              <a:rPr lang="pt-BR" sz="1400" i="0" kern="1200" dirty="0">
                <a:solidFill>
                  <a:schemeClr val="tx1"/>
                </a:solidFill>
              </a:rPr>
              <a:t>até o seu efetivo tratamento</a:t>
            </a:r>
            <a:r>
              <a:rPr lang="pt-BR" sz="1400" dirty="0">
                <a:solidFill>
                  <a:schemeClr val="tx1"/>
                </a:solidFill>
              </a:rPr>
              <a:t>;</a:t>
            </a:r>
          </a:p>
          <a:p>
            <a:pPr marL="0" lvl="0" indent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400" kern="1200" dirty="0">
              <a:solidFill>
                <a:schemeClr val="tx1"/>
              </a:solidFill>
            </a:endParaRPr>
          </a:p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solidFill>
                  <a:schemeClr val="tx1"/>
                </a:solidFill>
              </a:rPr>
              <a:t>§2º </a:t>
            </a:r>
            <a:r>
              <a:rPr lang="pt-BR" sz="1400" dirty="0">
                <a:solidFill>
                  <a:schemeClr val="tx1"/>
                </a:solidFill>
              </a:rPr>
              <a:t>Lagoas de </a:t>
            </a:r>
            <a:r>
              <a:rPr lang="pt-BR" sz="1400" b="1" dirty="0">
                <a:solidFill>
                  <a:srgbClr val="FF0000"/>
                </a:solidFill>
              </a:rPr>
              <a:t>armazenamento emergencial </a:t>
            </a:r>
            <a:r>
              <a:rPr lang="pt-BR" sz="1400" dirty="0">
                <a:solidFill>
                  <a:schemeClr val="tx1"/>
                </a:solidFill>
              </a:rPr>
              <a:t>de chorume com capacidade suficiente para reter o chorume gerado por um prazo mínimo de 14 (quatorze) dias</a:t>
            </a:r>
          </a:p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400" dirty="0">
              <a:solidFill>
                <a:schemeClr val="tx1"/>
              </a:solidFill>
            </a:endParaRPr>
          </a:p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solidFill>
                  <a:schemeClr val="tx1"/>
                </a:solidFill>
              </a:rPr>
              <a:t>§3º </a:t>
            </a:r>
            <a:r>
              <a:rPr lang="pt-BR" sz="1400" dirty="0">
                <a:solidFill>
                  <a:schemeClr val="tx1"/>
                </a:solidFill>
              </a:rPr>
              <a:t>Se não for suficiente, incluir no </a:t>
            </a:r>
            <a:r>
              <a:rPr lang="pt-BR" sz="1400" b="1" dirty="0">
                <a:solidFill>
                  <a:srgbClr val="FF0000"/>
                </a:solidFill>
              </a:rPr>
              <a:t>plano de emergência e contingência </a:t>
            </a:r>
            <a:r>
              <a:rPr lang="pt-BR" sz="1400" dirty="0">
                <a:solidFill>
                  <a:schemeClr val="tx1"/>
                </a:solidFill>
              </a:rPr>
              <a:t>as ações adicionais a serem adotadas para impedir o extravasamento de chorume</a:t>
            </a:r>
          </a:p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400" dirty="0">
              <a:solidFill>
                <a:schemeClr val="tx1"/>
              </a:solidFill>
            </a:endParaRPr>
          </a:p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solidFill>
                  <a:schemeClr val="tx1"/>
                </a:solidFill>
              </a:rPr>
              <a:t>§4º </a:t>
            </a:r>
            <a:r>
              <a:rPr lang="pt-BR" sz="1400" b="1" dirty="0">
                <a:solidFill>
                  <a:srgbClr val="FF0000"/>
                </a:solidFill>
              </a:rPr>
              <a:t>Minimizar a exposição de sua superfície </a:t>
            </a:r>
            <a:r>
              <a:rPr lang="pt-BR" sz="1400" dirty="0">
                <a:solidFill>
                  <a:schemeClr val="tx1"/>
                </a:solidFill>
              </a:rPr>
              <a:t>à incidência de chuvas</a:t>
            </a:r>
          </a:p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400" dirty="0">
              <a:solidFill>
                <a:schemeClr val="tx1"/>
              </a:solidFill>
            </a:endParaRPr>
          </a:p>
          <a:p>
            <a:pPr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400" dirty="0">
              <a:solidFill>
                <a:schemeClr val="tx1"/>
              </a:solidFill>
            </a:endParaRPr>
          </a:p>
          <a:p>
            <a:pPr marL="0" lvl="0" indent="0" algn="just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pt-BR" sz="14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058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167D16-0922-02FA-004D-F2D591E90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524" y="1275606"/>
            <a:ext cx="3492388" cy="30243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ART. 22</a:t>
            </a:r>
          </a:p>
          <a:p>
            <a:endParaRPr lang="pt-B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Normas de lançamento de águas pluviais;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Minimizar infiltração no maciço;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Minimizar processos erosivos;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Implantação de </a:t>
            </a:r>
            <a:r>
              <a:rPr lang="pt-BR" b="1" dirty="0">
                <a:solidFill>
                  <a:srgbClr val="FF0000"/>
                </a:solidFill>
              </a:rPr>
              <a:t>dispositivos de segurança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46ED1003-619F-4DEB-8C96-D4F07FD359CA}"/>
              </a:ext>
            </a:extLst>
          </p:cNvPr>
          <p:cNvSpPr txBox="1">
            <a:spLocks/>
          </p:cNvSpPr>
          <p:nvPr/>
        </p:nvSpPr>
        <p:spPr>
          <a:xfrm>
            <a:off x="2411760" y="304693"/>
            <a:ext cx="4680520" cy="5032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Drenagem de águas pluviais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976868"/>
            <a:ext cx="3426145" cy="25717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2643758"/>
            <a:ext cx="3164792" cy="237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47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E86884-C3A9-4175-9605-60E77137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82042"/>
            <a:ext cx="6192688" cy="1021556"/>
          </a:xfrm>
        </p:spPr>
        <p:txBody>
          <a:bodyPr>
            <a:noAutofit/>
          </a:bodyPr>
          <a:lstStyle/>
          <a:p>
            <a:pPr algn="ctr"/>
            <a:r>
              <a:rPr lang="pt-BR" sz="2400" dirty="0">
                <a:solidFill>
                  <a:srgbClr val="FB8117"/>
                </a:solidFill>
              </a:rPr>
              <a:t>Capítulo </a:t>
            </a:r>
            <a:r>
              <a:rPr lang="pt-BR" sz="2400" dirty="0" err="1">
                <a:solidFill>
                  <a:srgbClr val="FB8117"/>
                </a:solidFill>
              </a:rPr>
              <a:t>ii</a:t>
            </a:r>
            <a:r>
              <a:rPr lang="pt-BR" sz="2400" dirty="0">
                <a:solidFill>
                  <a:srgbClr val="FB8117"/>
                </a:solidFill>
              </a:rPr>
              <a:t> – da operação e manutenção de aterros sanitários</a:t>
            </a:r>
          </a:p>
        </p:txBody>
      </p:sp>
      <p:sp>
        <p:nvSpPr>
          <p:cNvPr id="6" name="Espaço Reservado para Conteúdo 9">
            <a:extLst>
              <a:ext uri="{FF2B5EF4-FFF2-40B4-BE49-F238E27FC236}">
                <a16:creationId xmlns:a16="http://schemas.microsoft.com/office/drawing/2014/main" id="{98AF4356-8656-44BD-A077-4B4AADB111FD}"/>
              </a:ext>
            </a:extLst>
          </p:cNvPr>
          <p:cNvSpPr txBox="1">
            <a:spLocks/>
          </p:cNvSpPr>
          <p:nvPr/>
        </p:nvSpPr>
        <p:spPr>
          <a:xfrm>
            <a:off x="611560" y="1896802"/>
            <a:ext cx="2170263" cy="17860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accent6">
                    <a:lumMod val="50000"/>
                  </a:schemeClr>
                </a:solidFill>
              </a:rPr>
              <a:t>Recebimento;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accent6">
                    <a:lumMod val="50000"/>
                  </a:schemeClr>
                </a:solidFill>
              </a:rPr>
              <a:t>Descarga;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accent6">
                    <a:lumMod val="50000"/>
                  </a:schemeClr>
                </a:solidFill>
              </a:rPr>
              <a:t>Espalhamento;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accent6">
                    <a:lumMod val="50000"/>
                  </a:schemeClr>
                </a:solidFill>
              </a:rPr>
              <a:t>Compactação;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chemeClr val="accent6">
                    <a:lumMod val="50000"/>
                  </a:schemeClr>
                </a:solidFill>
              </a:rPr>
              <a:t>Cobertura diária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419872" y="1635646"/>
            <a:ext cx="52565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Art. 25, XXI – Implantar e manter cobertura vegetal nas bermas e taludes;</a:t>
            </a:r>
          </a:p>
          <a:p>
            <a:endParaRPr lang="pt-BR" dirty="0"/>
          </a:p>
          <a:p>
            <a:r>
              <a:rPr lang="pt-BR" dirty="0"/>
              <a:t>Art. 28, VI – Proibição de receber rejeitos sem a devida pesagem.</a:t>
            </a:r>
          </a:p>
          <a:p>
            <a:endParaRPr lang="pt-BR" dirty="0"/>
          </a:p>
          <a:p>
            <a:endParaRPr lang="pt-BR" dirty="0"/>
          </a:p>
          <a:p>
            <a:pPr algn="just"/>
            <a:r>
              <a:rPr lang="pt-BR" b="1" dirty="0">
                <a:solidFill>
                  <a:srgbClr val="008D4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→Importância do funcionamento ininterrupto das balanças e dos sistemas informatizados</a:t>
            </a:r>
            <a:endParaRPr lang="pt-BR" b="1" dirty="0">
              <a:solidFill>
                <a:srgbClr val="008D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861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170A47F-47E9-4239-B7AB-9CCF7CC13F34}"/>
              </a:ext>
            </a:extLst>
          </p:cNvPr>
          <p:cNvSpPr txBox="1">
            <a:spLocks/>
          </p:cNvSpPr>
          <p:nvPr/>
        </p:nvSpPr>
        <p:spPr>
          <a:xfrm>
            <a:off x="1512169" y="305990"/>
            <a:ext cx="6192688" cy="1021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008D45"/>
                </a:solidFill>
              </a:rPr>
              <a:t>Seção II – do recebimento de rejeitos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C0681E0-AE80-4C95-A7A7-C1912361A977}"/>
              </a:ext>
            </a:extLst>
          </p:cNvPr>
          <p:cNvSpPr/>
          <p:nvPr/>
        </p:nvSpPr>
        <p:spPr>
          <a:xfrm>
            <a:off x="539552" y="1275606"/>
            <a:ext cx="2260568" cy="1125141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/>
              <a:t>Recebimento diário:</a:t>
            </a:r>
          </a:p>
          <a:p>
            <a:pPr algn="ctr"/>
            <a:r>
              <a:rPr lang="pt-BR" b="1" dirty="0"/>
              <a:t>2000 T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66563" y="2770198"/>
            <a:ext cx="3019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6600"/>
                </a:solidFill>
              </a:rPr>
              <a:t>Resíduos sólidos urbanos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6600"/>
                </a:solidFill>
              </a:rPr>
              <a:t>Grandes geradores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6600"/>
                </a:solidFill>
              </a:rPr>
              <a:t>Serviços de saúde tratados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rgbClr val="FF6600"/>
                </a:solidFill>
              </a:rPr>
              <a:t>Saneamento básico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3772737" y="1090120"/>
            <a:ext cx="5076055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1600" b="1" dirty="0"/>
              <a:t>Art. 33. </a:t>
            </a:r>
            <a:r>
              <a:rPr lang="pt-BR" sz="1600" dirty="0"/>
              <a:t>Em aterro sanitário operado direta ou indiretamente pelo Distrito Federal, a recepção de rejeitos que não sejam oriundos do prestador de serviços responsável pela sua operação é </a:t>
            </a:r>
            <a:r>
              <a:rPr lang="pt-BR" sz="1600" b="1" dirty="0">
                <a:solidFill>
                  <a:srgbClr val="FF0000"/>
                </a:solidFill>
              </a:rPr>
              <a:t>condicionada à celebração de contrato </a:t>
            </a:r>
            <a:r>
              <a:rPr lang="pt-BR" sz="1600" dirty="0"/>
              <a:t>e a sua remuneração por meio da cobrança de tarifa, preço público ou outro tipo de contraprestação definida pela </a:t>
            </a:r>
            <a:r>
              <a:rPr lang="pt-BR" sz="1600" dirty="0" err="1"/>
              <a:t>Adasa</a:t>
            </a:r>
            <a:endParaRPr lang="pt-BR" sz="16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0911" y="3083958"/>
            <a:ext cx="2659706" cy="177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4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170A47F-47E9-4239-B7AB-9CCF7CC13F34}"/>
              </a:ext>
            </a:extLst>
          </p:cNvPr>
          <p:cNvSpPr txBox="1">
            <a:spLocks/>
          </p:cNvSpPr>
          <p:nvPr/>
        </p:nvSpPr>
        <p:spPr>
          <a:xfrm>
            <a:off x="1512169" y="305990"/>
            <a:ext cx="6192688" cy="1021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008D45"/>
                </a:solidFill>
              </a:rPr>
              <a:t>Seção III – disposição de rejeitos nas células de aterramento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0FBB999-D16D-7223-A029-FA93C94B9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45" y="1217042"/>
            <a:ext cx="4166570" cy="3586956"/>
          </a:xfrm>
          <a:prstGeom prst="rect">
            <a:avLst/>
          </a:prstGeom>
        </p:spPr>
      </p:pic>
      <p:cxnSp>
        <p:nvCxnSpPr>
          <p:cNvPr id="6" name="Conector: Angulado 5">
            <a:extLst>
              <a:ext uri="{FF2B5EF4-FFF2-40B4-BE49-F238E27FC236}">
                <a16:creationId xmlns:a16="http://schemas.microsoft.com/office/drawing/2014/main" id="{ED17B661-CBCD-60AB-106A-4541CEEA95F0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681876" y="2487947"/>
            <a:ext cx="2930240" cy="994027"/>
          </a:xfrm>
          <a:prstGeom prst="bentConnector3">
            <a:avLst>
              <a:gd name="adj1" fmla="val 99668"/>
            </a:avLst>
          </a:prstGeom>
          <a:ln w="28575">
            <a:solidFill>
              <a:srgbClr val="F97E1D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>
            <a:extLst>
              <a:ext uri="{FF2B5EF4-FFF2-40B4-BE49-F238E27FC236}">
                <a16:creationId xmlns:a16="http://schemas.microsoft.com/office/drawing/2014/main" id="{8EC8D10D-CF26-C094-5D0E-1A95617B1871}"/>
              </a:ext>
            </a:extLst>
          </p:cNvPr>
          <p:cNvSpPr/>
          <p:nvPr/>
        </p:nvSpPr>
        <p:spPr>
          <a:xfrm>
            <a:off x="4716016" y="1058360"/>
            <a:ext cx="3388750" cy="1945433"/>
          </a:xfrm>
          <a:prstGeom prst="rect">
            <a:avLst/>
          </a:prstGeom>
          <a:solidFill>
            <a:srgbClr val="008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1600" dirty="0"/>
              <a:t>Art. 17-A O projeto executivo deverá definir o </a:t>
            </a:r>
            <a:r>
              <a:rPr lang="pt-PT" sz="1600" b="1" dirty="0"/>
              <a:t>maior peso específico </a:t>
            </a:r>
            <a:r>
              <a:rPr lang="pt-PT" sz="1600" dirty="0"/>
              <a:t>dos rejeitos aterrados, que seja técnica e economicamente viável, de forma a prolongar a vida útil do aterro sanitário.</a:t>
            </a:r>
            <a:endParaRPr lang="pt-BR" sz="1600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EE112D3-D77D-79D6-4AC7-7B5D050F9979}"/>
              </a:ext>
            </a:extLst>
          </p:cNvPr>
          <p:cNvSpPr/>
          <p:nvPr/>
        </p:nvSpPr>
        <p:spPr>
          <a:xfrm>
            <a:off x="4720390" y="3075163"/>
            <a:ext cx="3384376" cy="1945432"/>
          </a:xfrm>
          <a:prstGeom prst="rect">
            <a:avLst/>
          </a:prstGeom>
          <a:solidFill>
            <a:srgbClr val="008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b="0" i="0" dirty="0">
                <a:solidFill>
                  <a:schemeClr val="bg1"/>
                </a:solidFill>
                <a:effectLst/>
                <a:latin typeface="CIDFont+F1"/>
              </a:rPr>
              <a:t>Art. 38. Os rejeitos dispostos nas células devem ser compactados em camadas até atingir </a:t>
            </a:r>
            <a:r>
              <a:rPr lang="pt-BR" sz="1600" b="1" i="0" dirty="0">
                <a:solidFill>
                  <a:schemeClr val="bg1"/>
                </a:solidFill>
                <a:effectLst/>
                <a:latin typeface="CIDFont+F1"/>
              </a:rPr>
              <a:t>o peso específico</a:t>
            </a:r>
            <a:r>
              <a:rPr lang="pt-BR" sz="1600" b="0" i="0" dirty="0">
                <a:solidFill>
                  <a:schemeClr val="bg1"/>
                </a:solidFill>
                <a:effectLst/>
                <a:latin typeface="CIDFont+F1"/>
              </a:rPr>
              <a:t>, conforme projeto executivo e Plano de Operação e Manutenção. 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170A47F-47E9-4239-B7AB-9CCF7CC13F34}"/>
              </a:ext>
            </a:extLst>
          </p:cNvPr>
          <p:cNvSpPr txBox="1">
            <a:spLocks/>
          </p:cNvSpPr>
          <p:nvPr/>
        </p:nvSpPr>
        <p:spPr>
          <a:xfrm>
            <a:off x="1547664" y="123281"/>
            <a:ext cx="6192688" cy="1021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008D45"/>
                </a:solidFill>
              </a:rPr>
              <a:t>Seção III – disposição de rejeitos nas células de aterramento</a:t>
            </a:r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1C57223D-FF7E-D048-BFA7-D17A4CC16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9712" y="1491630"/>
            <a:ext cx="5760640" cy="5912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pt-BR" sz="1800" b="0" i="0" dirty="0">
                <a:solidFill>
                  <a:srgbClr val="000000"/>
                </a:solidFill>
                <a:effectLst/>
                <a:latin typeface="CIDFont+F1"/>
              </a:rPr>
              <a:t>Art. 42 O chorume e os gases gerados no aterro sanitário devem ser adequadamente drenados e tratados.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2945B60-3338-ED09-738F-A37FE1A12971}"/>
              </a:ext>
            </a:extLst>
          </p:cNvPr>
          <p:cNvSpPr/>
          <p:nvPr/>
        </p:nvSpPr>
        <p:spPr>
          <a:xfrm>
            <a:off x="683568" y="2334305"/>
            <a:ext cx="3172726" cy="1656801"/>
          </a:xfrm>
          <a:prstGeom prst="rect">
            <a:avLst/>
          </a:prstGeom>
          <a:solidFill>
            <a:srgbClr val="F97E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bg1"/>
                </a:solidFill>
                <a:latin typeface="CIDFont+F1"/>
              </a:rPr>
              <a:t>§2º No caso da outorga ou da licença ambiental estabelecerem condições e parâmetros distintos para o lançamento de efluente tratado, considerar-se-á para fins de atendimento, o valor mais restritivo.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2733938-23E7-5D3F-EC97-B4EF452F824C}"/>
              </a:ext>
            </a:extLst>
          </p:cNvPr>
          <p:cNvSpPr/>
          <p:nvPr/>
        </p:nvSpPr>
        <p:spPr>
          <a:xfrm>
            <a:off x="5220072" y="2358088"/>
            <a:ext cx="3172726" cy="1656801"/>
          </a:xfrm>
          <a:prstGeom prst="rect">
            <a:avLst/>
          </a:prstGeom>
          <a:solidFill>
            <a:srgbClr val="008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bg1"/>
                </a:solidFill>
                <a:latin typeface="CIDFont+F1"/>
              </a:rPr>
              <a:t>§2º No caso da outorga ou da licença ambiental estabelecerem condições e parâmetros distintos para o lançamento de efluente tratado, considerar-se-á para fins de atendimento, o valor de outorga.</a:t>
            </a:r>
            <a:endParaRPr lang="pt-BR" sz="1600" dirty="0">
              <a:solidFill>
                <a:schemeClr val="bg1"/>
              </a:solidFill>
            </a:endParaRP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C5CEBB4F-890B-3CD0-D884-F70C5625DE4F}"/>
              </a:ext>
            </a:extLst>
          </p:cNvPr>
          <p:cNvCxnSpPr/>
          <p:nvPr/>
        </p:nvCxnSpPr>
        <p:spPr>
          <a:xfrm>
            <a:off x="3995936" y="3186488"/>
            <a:ext cx="1008112" cy="0"/>
          </a:xfrm>
          <a:prstGeom prst="straightConnector1">
            <a:avLst/>
          </a:prstGeom>
          <a:ln w="28575">
            <a:solidFill>
              <a:srgbClr val="008D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041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56CE1FD3-DA65-4BD7-A0C0-FDD9B1E4BCED}"/>
              </a:ext>
            </a:extLst>
          </p:cNvPr>
          <p:cNvSpPr txBox="1">
            <a:spLocks/>
          </p:cNvSpPr>
          <p:nvPr/>
        </p:nvSpPr>
        <p:spPr>
          <a:xfrm>
            <a:off x="1619672" y="182042"/>
            <a:ext cx="6192688" cy="1021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FB8117"/>
                </a:solidFill>
              </a:rPr>
              <a:t>Capítulo </a:t>
            </a:r>
            <a:r>
              <a:rPr lang="pt-BR" sz="2400" dirty="0" err="1">
                <a:solidFill>
                  <a:srgbClr val="FB8117"/>
                </a:solidFill>
              </a:rPr>
              <a:t>iiI</a:t>
            </a:r>
            <a:r>
              <a:rPr lang="pt-BR" sz="2400" dirty="0">
                <a:solidFill>
                  <a:srgbClr val="FB8117"/>
                </a:solidFill>
              </a:rPr>
              <a:t> – do monitoramento de aterros sanitários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B4052668-9DCC-C8C0-4A0F-0E6135057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224022"/>
            <a:ext cx="6065393" cy="18517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Plano de Monitoramento Geotécnico e Ambiental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Controle de estabilidade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Acompanhamento das condicionantes ambientais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Determinação das medidas corretivas adequadas apontadas pelos resultados dos ensaios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Elaboração de relatórios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B73941A-B0D8-AA27-C830-47953FEE1008}"/>
              </a:ext>
            </a:extLst>
          </p:cNvPr>
          <p:cNvSpPr/>
          <p:nvPr/>
        </p:nvSpPr>
        <p:spPr>
          <a:xfrm>
            <a:off x="3923928" y="3291830"/>
            <a:ext cx="3172726" cy="1656801"/>
          </a:xfrm>
          <a:prstGeom prst="rect">
            <a:avLst/>
          </a:prstGeom>
          <a:solidFill>
            <a:srgbClr val="008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bg1"/>
                </a:solidFill>
                <a:latin typeface="CIDFont+F1"/>
              </a:rPr>
              <a:t>Considera-se um importante avanço a adoção de sistemas automáticos para registro e controle de parâmetros monitorados. 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30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C7B2BC6-2F2C-4EE7-B880-A61D4942D114}"/>
              </a:ext>
            </a:extLst>
          </p:cNvPr>
          <p:cNvSpPr txBox="1">
            <a:spLocks/>
          </p:cNvSpPr>
          <p:nvPr/>
        </p:nvSpPr>
        <p:spPr>
          <a:xfrm>
            <a:off x="1512169" y="305990"/>
            <a:ext cx="6192688" cy="1021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008D45"/>
                </a:solidFill>
              </a:rPr>
              <a:t>Seção I – do monitoramento geotécnico</a:t>
            </a:r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1A9A4027-D087-DEF8-287E-09BB95E6B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9712" y="969596"/>
            <a:ext cx="5760640" cy="987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t-BR" sz="1800" b="0" i="0" dirty="0">
                <a:solidFill>
                  <a:srgbClr val="000000"/>
                </a:solidFill>
                <a:effectLst/>
                <a:latin typeface="CIDFont+F1"/>
              </a:rPr>
              <a:t>Art. 57. O monitoramento das deformações do aterro sanitário deve ser realizado pelo acompanhamento e análise dos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5106B07C-8BAE-3CE0-E008-79A901A4C2CE}"/>
              </a:ext>
            </a:extLst>
          </p:cNvPr>
          <p:cNvSpPr/>
          <p:nvPr/>
        </p:nvSpPr>
        <p:spPr>
          <a:xfrm>
            <a:off x="589827" y="2629053"/>
            <a:ext cx="3172726" cy="1656801"/>
          </a:xfrm>
          <a:prstGeom prst="rect">
            <a:avLst/>
          </a:prstGeom>
          <a:solidFill>
            <a:srgbClr val="F97E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bg1"/>
                </a:solidFill>
                <a:latin typeface="CIDFont+F1"/>
              </a:rPr>
              <a:t>II - dados dos inclinômetros; e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DB259C9-0626-EEAC-F588-718985209C81}"/>
              </a:ext>
            </a:extLst>
          </p:cNvPr>
          <p:cNvSpPr/>
          <p:nvPr/>
        </p:nvSpPr>
        <p:spPr>
          <a:xfrm>
            <a:off x="5220072" y="2629052"/>
            <a:ext cx="3172726" cy="1656801"/>
          </a:xfrm>
          <a:prstGeom prst="rect">
            <a:avLst/>
          </a:prstGeom>
          <a:solidFill>
            <a:srgbClr val="008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bg1"/>
                </a:solidFill>
                <a:latin typeface="CIDFont+F1"/>
              </a:rPr>
              <a:t>II - dados dos inclinômetros ou dados de inclinação advindo de outros ensaios comprovadamente eficazes; e</a:t>
            </a:r>
            <a:endParaRPr lang="pt-BR" sz="1600" dirty="0">
              <a:solidFill>
                <a:schemeClr val="bg1"/>
              </a:solidFill>
            </a:endParaRP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769550FD-B3E8-E908-B2C4-CC874AD4B06D}"/>
              </a:ext>
            </a:extLst>
          </p:cNvPr>
          <p:cNvCxnSpPr/>
          <p:nvPr/>
        </p:nvCxnSpPr>
        <p:spPr>
          <a:xfrm>
            <a:off x="3851920" y="3457453"/>
            <a:ext cx="1008112" cy="0"/>
          </a:xfrm>
          <a:prstGeom prst="straightConnector1">
            <a:avLst/>
          </a:prstGeom>
          <a:ln w="28575">
            <a:solidFill>
              <a:srgbClr val="008D4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293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C7B2BC6-2F2C-4EE7-B880-A61D4942D114}"/>
              </a:ext>
            </a:extLst>
          </p:cNvPr>
          <p:cNvSpPr txBox="1">
            <a:spLocks/>
          </p:cNvSpPr>
          <p:nvPr/>
        </p:nvSpPr>
        <p:spPr>
          <a:xfrm>
            <a:off x="1512169" y="305990"/>
            <a:ext cx="6192688" cy="1021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>
                <a:solidFill>
                  <a:srgbClr val="008D45"/>
                </a:solidFill>
              </a:rPr>
              <a:t>Seção II – do monitoramento </a:t>
            </a:r>
            <a:r>
              <a:rPr lang="pt-BR" sz="2400" dirty="0" err="1">
                <a:solidFill>
                  <a:srgbClr val="008D45"/>
                </a:solidFill>
              </a:rPr>
              <a:t>ambiENTAL</a:t>
            </a:r>
            <a:endParaRPr lang="pt-BR" sz="2400" dirty="0">
              <a:solidFill>
                <a:srgbClr val="008D45"/>
              </a:solidFill>
            </a:endParaRPr>
          </a:p>
        </p:txBody>
      </p:sp>
      <p:sp>
        <p:nvSpPr>
          <p:cNvPr id="5" name="Espaço Reservado para Texto 2">
            <a:extLst>
              <a:ext uri="{FF2B5EF4-FFF2-40B4-BE49-F238E27FC236}">
                <a16:creationId xmlns:a16="http://schemas.microsoft.com/office/drawing/2014/main" id="{2CF3F3A0-8571-7EFB-FAE1-BE9E47031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4217" y="800085"/>
            <a:ext cx="5760640" cy="9876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just"/>
            <a:r>
              <a:rPr lang="pt-BR" sz="1800" b="0" i="0" dirty="0">
                <a:solidFill>
                  <a:srgbClr val="000000"/>
                </a:solidFill>
                <a:effectLst/>
                <a:latin typeface="CIDFont+F1"/>
              </a:rPr>
              <a:t>Art. 62 O monitoramento ambiental deve verificar as possíveis alterações do meio físico e contaminações originadas pelas atividades de disposição de rejeitos por meio: 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F87A3B0-AFA5-B1E8-1583-E4492C065D8D}"/>
              </a:ext>
            </a:extLst>
          </p:cNvPr>
          <p:cNvSpPr/>
          <p:nvPr/>
        </p:nvSpPr>
        <p:spPr>
          <a:xfrm>
            <a:off x="407679" y="1902172"/>
            <a:ext cx="3172726" cy="813594"/>
          </a:xfrm>
          <a:prstGeom prst="rect">
            <a:avLst/>
          </a:prstGeom>
          <a:solidFill>
            <a:srgbClr val="008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600" dirty="0">
                <a:solidFill>
                  <a:schemeClr val="bg1"/>
                </a:solidFill>
                <a:latin typeface="CIDFont+F1"/>
              </a:rPr>
              <a:t>IV - da emissão de gases pela camada de cobertura. 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7A2849F-34B4-6522-972A-E18222C1913E}"/>
              </a:ext>
            </a:extLst>
          </p:cNvPr>
          <p:cNvSpPr txBox="1"/>
          <p:nvPr/>
        </p:nvSpPr>
        <p:spPr>
          <a:xfrm>
            <a:off x="3995936" y="2023786"/>
            <a:ext cx="4104456" cy="646331"/>
          </a:xfrm>
          <a:prstGeom prst="rect">
            <a:avLst/>
          </a:prstGeom>
          <a:noFill/>
          <a:ln>
            <a:solidFill>
              <a:srgbClr val="008D45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Ensaio atualmente não é realizado e seu indicador é considerado importante</a:t>
            </a:r>
          </a:p>
        </p:txBody>
      </p:sp>
      <p:sp>
        <p:nvSpPr>
          <p:cNvPr id="10" name="Espaço Reservado para Texto 2">
            <a:extLst>
              <a:ext uri="{FF2B5EF4-FFF2-40B4-BE49-F238E27FC236}">
                <a16:creationId xmlns:a16="http://schemas.microsoft.com/office/drawing/2014/main" id="{5FEE5A85-EB2B-28CE-8591-81D69FBAEBD6}"/>
              </a:ext>
            </a:extLst>
          </p:cNvPr>
          <p:cNvSpPr txBox="1">
            <a:spLocks/>
          </p:cNvSpPr>
          <p:nvPr/>
        </p:nvSpPr>
        <p:spPr>
          <a:xfrm>
            <a:off x="1994042" y="2796548"/>
            <a:ext cx="5760640" cy="8135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600" dirty="0">
                <a:solidFill>
                  <a:srgbClr val="000000"/>
                </a:solidFill>
                <a:latin typeface="CIDFont+F1"/>
              </a:rPr>
              <a:t>Art. 69. O monitoramento do chorume e do efluente tratado deve contemplar a análise de todos os parâmetros exigidos pela outorga de lançamento de efluentes e pela licença ambiental.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D29C775-0935-20F9-C5D8-BC7167A2524B}"/>
              </a:ext>
            </a:extLst>
          </p:cNvPr>
          <p:cNvSpPr/>
          <p:nvPr/>
        </p:nvSpPr>
        <p:spPr>
          <a:xfrm>
            <a:off x="2875438" y="3724451"/>
            <a:ext cx="3172726" cy="1336313"/>
          </a:xfrm>
          <a:prstGeom prst="rect">
            <a:avLst/>
          </a:prstGeom>
          <a:solidFill>
            <a:srgbClr val="008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>
                <a:solidFill>
                  <a:schemeClr val="bg1"/>
                </a:solidFill>
                <a:latin typeface="CIDFont+F1"/>
              </a:rPr>
              <a:t>§4º Caso o aterro sanitário receba chorume proveniente de outras instalações, </a:t>
            </a:r>
            <a:r>
              <a:rPr lang="pt-BR" sz="1400" u="sng" dirty="0">
                <a:solidFill>
                  <a:schemeClr val="bg1"/>
                </a:solidFill>
                <a:latin typeface="CIDFont+F1"/>
              </a:rPr>
              <a:t>o seu monitoramento </a:t>
            </a:r>
            <a:r>
              <a:rPr lang="pt-BR" sz="1400" dirty="0">
                <a:solidFill>
                  <a:schemeClr val="bg1"/>
                </a:solidFill>
                <a:latin typeface="CIDFont+F1"/>
              </a:rPr>
              <a:t>deve ser realizado na instalação de origem e os dados encaminhados para o aterro sanitário receptor.</a:t>
            </a:r>
            <a:endParaRPr lang="pt-B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1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56CE1FD3-DA65-4BD7-A0C0-FDD9B1E4BCED}"/>
              </a:ext>
            </a:extLst>
          </p:cNvPr>
          <p:cNvSpPr txBox="1">
            <a:spLocks/>
          </p:cNvSpPr>
          <p:nvPr/>
        </p:nvSpPr>
        <p:spPr>
          <a:xfrm>
            <a:off x="1619672" y="182042"/>
            <a:ext cx="6192688" cy="1021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300" dirty="0">
                <a:solidFill>
                  <a:srgbClr val="FB8117"/>
                </a:solidFill>
              </a:rPr>
              <a:t>Capítulo </a:t>
            </a:r>
            <a:r>
              <a:rPr lang="pt-BR" sz="2300" dirty="0" err="1">
                <a:solidFill>
                  <a:srgbClr val="FB8117"/>
                </a:solidFill>
              </a:rPr>
              <a:t>iV</a:t>
            </a:r>
            <a:r>
              <a:rPr lang="pt-BR" sz="2300" dirty="0">
                <a:solidFill>
                  <a:srgbClr val="FB8117"/>
                </a:solidFill>
              </a:rPr>
              <a:t>– do PLANO DE CONTINGÊNCIA E EMERGÊNCIA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D13C5C8F-E71C-9323-121F-9CE36E345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5656" y="1203598"/>
            <a:ext cx="6264696" cy="149174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O Plano de Contingência e Emergência apresenta estratégias planejadas a serem executadas em uma eventual situação de emergência, possibilitando resposta rápida, eficaz e organizada, para garantir a segurança e saúde dos funcionários e minimizar os danos ao meio ambiente. (SLU &amp; FRAL, 2022)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02E720FB-B25C-6CD4-FA51-FD331F0DFCF8}"/>
              </a:ext>
            </a:extLst>
          </p:cNvPr>
          <p:cNvSpPr/>
          <p:nvPr/>
        </p:nvSpPr>
        <p:spPr>
          <a:xfrm>
            <a:off x="467544" y="3075806"/>
            <a:ext cx="3172726" cy="1336313"/>
          </a:xfrm>
          <a:prstGeom prst="rect">
            <a:avLst/>
          </a:prstGeom>
          <a:solidFill>
            <a:srgbClr val="008D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1400" dirty="0">
                <a:solidFill>
                  <a:schemeClr val="bg1"/>
                </a:solidFill>
                <a:latin typeface="CIDFont+F1"/>
              </a:rPr>
              <a:t>Art. 77. A ocorrência de qualquer incidente que determine a aplicação das ações emergenciais contidas no PCE deve ser comunicada à Adasa nos termos do art. 13-A da Resolução nº 21, de 25 de novembro de 2016.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4EFB409-2DC7-D92F-1E42-D6C96D3226DC}"/>
              </a:ext>
            </a:extLst>
          </p:cNvPr>
          <p:cNvSpPr txBox="1"/>
          <p:nvPr/>
        </p:nvSpPr>
        <p:spPr>
          <a:xfrm>
            <a:off x="4427984" y="3291830"/>
            <a:ext cx="4104456" cy="1200329"/>
          </a:xfrm>
          <a:prstGeom prst="rect">
            <a:avLst/>
          </a:prstGeom>
          <a:noFill/>
          <a:ln>
            <a:solidFill>
              <a:srgbClr val="008D4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adoção desse procedimento visa garantir eficiência na transmissão imediata da informação e maior precisão na formalização da ocorrência </a:t>
            </a:r>
          </a:p>
        </p:txBody>
      </p:sp>
    </p:spTree>
    <p:extLst>
      <p:ext uri="{BB962C8B-B14F-4D97-AF65-F5344CB8AC3E}">
        <p14:creationId xmlns:p14="http://schemas.microsoft.com/office/powerpoint/2010/main" val="416315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3114D7-1305-524A-07BE-FA000615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776" y="260095"/>
            <a:ext cx="4176464" cy="499582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pt-BR" sz="2400" dirty="0"/>
              <a:t>Lixão da estrutural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847AC18-CBF7-43CD-88D9-6C9750DA5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1" y="759677"/>
            <a:ext cx="6465316" cy="431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008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56CE1FD3-DA65-4BD7-A0C0-FDD9B1E4BCED}"/>
              </a:ext>
            </a:extLst>
          </p:cNvPr>
          <p:cNvSpPr txBox="1">
            <a:spLocks/>
          </p:cNvSpPr>
          <p:nvPr/>
        </p:nvSpPr>
        <p:spPr>
          <a:xfrm>
            <a:off x="1619672" y="182042"/>
            <a:ext cx="6192688" cy="1021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300" dirty="0">
                <a:solidFill>
                  <a:srgbClr val="FB8117"/>
                </a:solidFill>
              </a:rPr>
              <a:t>Capítulo v - do ENCERRAMENTO DE ATERROS SANITÁRIOS</a:t>
            </a: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7C10AA89-CD97-CDF4-568D-49C7AD74C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317" y="1419622"/>
            <a:ext cx="7848872" cy="9361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pt-BR" sz="1800" dirty="0">
                <a:solidFill>
                  <a:schemeClr val="tx1"/>
                </a:solidFill>
              </a:rPr>
              <a:t>Art. 78. O prestador de serviços públicos deverá elaborar e encaminhar à Adasa o Plano de Encerramento, com antecedência mínima de dezoito meses do recebimento estimado da última carga de rejeitos.</a:t>
            </a:r>
          </a:p>
        </p:txBody>
      </p:sp>
      <p:sp>
        <p:nvSpPr>
          <p:cNvPr id="8" name="Espaço Reservado para Texto 2">
            <a:extLst>
              <a:ext uri="{FF2B5EF4-FFF2-40B4-BE49-F238E27FC236}">
                <a16:creationId xmlns:a16="http://schemas.microsoft.com/office/drawing/2014/main" id="{92E20A33-614A-44FB-3FAF-74EA65DD5535}"/>
              </a:ext>
            </a:extLst>
          </p:cNvPr>
          <p:cNvSpPr txBox="1">
            <a:spLocks/>
          </p:cNvSpPr>
          <p:nvPr/>
        </p:nvSpPr>
        <p:spPr>
          <a:xfrm>
            <a:off x="613190" y="2859782"/>
            <a:ext cx="7832390" cy="7335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dirty="0">
                <a:solidFill>
                  <a:schemeClr val="tx1"/>
                </a:solidFill>
              </a:rPr>
              <a:t>Art. 81. Todas as obras para o total encerramento do aterro sanitário devem ser realizadas no prazo estabelecido no Plano de Encerramento.</a:t>
            </a:r>
          </a:p>
        </p:txBody>
      </p:sp>
    </p:spTree>
    <p:extLst>
      <p:ext uri="{BB962C8B-B14F-4D97-AF65-F5344CB8AC3E}">
        <p14:creationId xmlns:p14="http://schemas.microsoft.com/office/powerpoint/2010/main" val="677085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56CE1FD3-DA65-4BD7-A0C0-FDD9B1E4BCED}"/>
              </a:ext>
            </a:extLst>
          </p:cNvPr>
          <p:cNvSpPr txBox="1">
            <a:spLocks/>
          </p:cNvSpPr>
          <p:nvPr/>
        </p:nvSpPr>
        <p:spPr>
          <a:xfrm>
            <a:off x="1619672" y="182042"/>
            <a:ext cx="6192688" cy="10215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300" dirty="0">
              <a:solidFill>
                <a:srgbClr val="FB8117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E76156F-0826-1A82-7B50-46E00A9C72DA}"/>
              </a:ext>
            </a:extLst>
          </p:cNvPr>
          <p:cNvSpPr txBox="1"/>
          <p:nvPr/>
        </p:nvSpPr>
        <p:spPr>
          <a:xfrm>
            <a:off x="2358008" y="1851670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rgbClr val="FF6600"/>
                </a:solidFill>
              </a:rPr>
              <a:t>OBRIGADO!!!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4076506-5AA9-979F-F22D-9CE06A52D070}"/>
              </a:ext>
            </a:extLst>
          </p:cNvPr>
          <p:cNvSpPr txBox="1"/>
          <p:nvPr/>
        </p:nvSpPr>
        <p:spPr>
          <a:xfrm>
            <a:off x="1547664" y="3291830"/>
            <a:ext cx="6048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dirty="0">
                <a:solidFill>
                  <a:srgbClr val="008D45"/>
                </a:solidFill>
              </a:rPr>
              <a:t>Isabela </a:t>
            </a:r>
            <a:r>
              <a:rPr lang="pt-BR" dirty="0" err="1">
                <a:solidFill>
                  <a:srgbClr val="008D45"/>
                </a:solidFill>
              </a:rPr>
              <a:t>Lustz</a:t>
            </a:r>
            <a:r>
              <a:rPr lang="pt-BR" dirty="0">
                <a:solidFill>
                  <a:srgbClr val="008D45"/>
                </a:solidFill>
              </a:rPr>
              <a:t> Portela Lima – isabela.lima@slu.df.gov.br</a:t>
            </a:r>
          </a:p>
          <a:p>
            <a:pPr algn="ctr"/>
            <a:r>
              <a:rPr lang="pt-BR" sz="1800" dirty="0">
                <a:solidFill>
                  <a:srgbClr val="008D45"/>
                </a:solidFill>
              </a:rPr>
              <a:t>Samuel Almeida Fonseca – samuel.Fonseca@slu.df.gov.br</a:t>
            </a:r>
          </a:p>
        </p:txBody>
      </p:sp>
    </p:spTree>
    <p:extLst>
      <p:ext uri="{BB962C8B-B14F-4D97-AF65-F5344CB8AC3E}">
        <p14:creationId xmlns:p14="http://schemas.microsoft.com/office/powerpoint/2010/main" val="220824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0312D-5B55-4EDC-9BE8-4C967F45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854" y="356727"/>
            <a:ext cx="5275317" cy="483518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pt-BR" sz="2400" dirty="0"/>
              <a:t>Aterro sanitário de Brasília - ASB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FCECDF4-8CAA-41D2-A699-5299125C1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2A69918-A161-4094-BD63-BE04312893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374" y="840245"/>
            <a:ext cx="7388313" cy="41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1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Espaço Reservado para Conteúdo 2"/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005576"/>
            <a:ext cx="4717440" cy="3956580"/>
          </a:xfrm>
          <a:prstGeom prst="rect">
            <a:avLst/>
          </a:prstGeom>
          <a:ln w="0">
            <a:noFill/>
          </a:ln>
        </p:spPr>
      </p:pic>
      <p:grpSp>
        <p:nvGrpSpPr>
          <p:cNvPr id="2" name="Grupo 1"/>
          <p:cNvGrpSpPr/>
          <p:nvPr/>
        </p:nvGrpSpPr>
        <p:grpSpPr>
          <a:xfrm>
            <a:off x="3278348" y="1378650"/>
            <a:ext cx="1341563" cy="2474550"/>
            <a:chOff x="3359117" y="1838200"/>
            <a:chExt cx="1788750" cy="3299400"/>
          </a:xfrm>
        </p:grpSpPr>
        <p:sp>
          <p:nvSpPr>
            <p:cNvPr id="109" name="Forma livre 3"/>
            <p:cNvSpPr/>
            <p:nvPr/>
          </p:nvSpPr>
          <p:spPr>
            <a:xfrm>
              <a:off x="3359117" y="1838200"/>
              <a:ext cx="1788750" cy="3299400"/>
            </a:xfrm>
            <a:custGeom>
              <a:avLst/>
              <a:gdLst/>
              <a:ahLst/>
              <a:cxnLst/>
              <a:rect l="l" t="t" r="r" b="b"/>
              <a:pathLst>
                <a:path w="2385848" h="3300249">
                  <a:moveTo>
                    <a:pt x="0" y="210207"/>
                  </a:moveTo>
                  <a:lnTo>
                    <a:pt x="777765" y="0"/>
                  </a:lnTo>
                  <a:lnTo>
                    <a:pt x="2007476" y="73573"/>
                  </a:lnTo>
                  <a:lnTo>
                    <a:pt x="2385848" y="294290"/>
                  </a:lnTo>
                  <a:lnTo>
                    <a:pt x="1902372" y="3121573"/>
                  </a:lnTo>
                  <a:lnTo>
                    <a:pt x="1723697" y="3300249"/>
                  </a:lnTo>
                  <a:lnTo>
                    <a:pt x="252248" y="3247697"/>
                  </a:lnTo>
                  <a:lnTo>
                    <a:pt x="0" y="210207"/>
                  </a:lnTo>
                  <a:close/>
                </a:path>
              </a:pathLst>
            </a:custGeom>
            <a:solidFill>
              <a:srgbClr val="4472C4">
                <a:alpha val="40000"/>
              </a:srgbClr>
            </a:solidFill>
            <a:ln>
              <a:solidFill>
                <a:srgbClr val="3254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0" name="CaixaDeTexto 12"/>
            <p:cNvSpPr/>
            <p:nvPr/>
          </p:nvSpPr>
          <p:spPr>
            <a:xfrm>
              <a:off x="3654204" y="3227335"/>
              <a:ext cx="1199900" cy="46021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pt-BR" b="1" spc="-1" dirty="0">
                  <a:solidFill>
                    <a:srgbClr val="000000"/>
                  </a:solidFill>
                  <a:latin typeface="Calibri"/>
                  <a:ea typeface="DejaVu Sans"/>
                </a:rPr>
                <a:t>ETAPA 1</a:t>
              </a:r>
              <a:endParaRPr lang="pt-BR" spc="-1" dirty="0">
                <a:latin typeface="Arial"/>
              </a:endParaRPr>
            </a:p>
          </p:txBody>
        </p:sp>
      </p:grpSp>
      <p:sp>
        <p:nvSpPr>
          <p:cNvPr id="7" name="Retângulo 6"/>
          <p:cNvSpPr/>
          <p:nvPr/>
        </p:nvSpPr>
        <p:spPr>
          <a:xfrm>
            <a:off x="6084168" y="1078949"/>
            <a:ext cx="2586280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>
                <a:solidFill>
                  <a:schemeClr val="tx1"/>
                </a:solidFill>
              </a:rPr>
              <a:t>Área da Etapa 1: 110.000 m</a:t>
            </a:r>
            <a:r>
              <a:rPr lang="pt-BR" sz="1500" baseline="30000" dirty="0">
                <a:solidFill>
                  <a:schemeClr val="tx1"/>
                </a:solidFill>
              </a:rPr>
              <a:t>2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278708" y="1547427"/>
            <a:ext cx="2122200" cy="2297430"/>
            <a:chOff x="693126" y="2063236"/>
            <a:chExt cx="2829600" cy="3063240"/>
          </a:xfrm>
        </p:grpSpPr>
        <p:sp>
          <p:nvSpPr>
            <p:cNvPr id="9" name="Forma livre 7"/>
            <p:cNvSpPr/>
            <p:nvPr/>
          </p:nvSpPr>
          <p:spPr>
            <a:xfrm>
              <a:off x="693126" y="2063236"/>
              <a:ext cx="2829600" cy="3063240"/>
            </a:xfrm>
            <a:custGeom>
              <a:avLst/>
              <a:gdLst/>
              <a:ahLst/>
              <a:cxnLst/>
              <a:rect l="l" t="t" r="r" b="b"/>
              <a:pathLst>
                <a:path w="3773606" h="3063922">
                  <a:moveTo>
                    <a:pt x="3507475" y="0"/>
                  </a:moveTo>
                  <a:lnTo>
                    <a:pt x="3773606" y="3063922"/>
                  </a:lnTo>
                  <a:lnTo>
                    <a:pt x="2756848" y="3063922"/>
                  </a:lnTo>
                  <a:lnTo>
                    <a:pt x="0" y="1555845"/>
                  </a:lnTo>
                  <a:lnTo>
                    <a:pt x="0" y="1160060"/>
                  </a:lnTo>
                  <a:lnTo>
                    <a:pt x="116006" y="1064525"/>
                  </a:lnTo>
                  <a:lnTo>
                    <a:pt x="3507475" y="0"/>
                  </a:lnTo>
                  <a:close/>
                </a:path>
              </a:pathLst>
            </a:custGeom>
            <a:solidFill>
              <a:srgbClr val="FFC000">
                <a:alpha val="40000"/>
              </a:srgb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CaixaDeTexto 13"/>
            <p:cNvSpPr/>
            <p:nvPr/>
          </p:nvSpPr>
          <p:spPr>
            <a:xfrm>
              <a:off x="1790603" y="3257795"/>
              <a:ext cx="1199900" cy="460211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pt-BR" b="1" spc="-1" dirty="0">
                  <a:solidFill>
                    <a:srgbClr val="000000"/>
                  </a:solidFill>
                  <a:latin typeface="Calibri"/>
                  <a:ea typeface="DejaVu Sans"/>
                </a:rPr>
                <a:t>ETAPA 2</a:t>
              </a:r>
              <a:endParaRPr lang="pt-BR" spc="-1" dirty="0">
                <a:latin typeface="Arial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285998" y="2754321"/>
            <a:ext cx="1546695" cy="2012850"/>
            <a:chOff x="1285998" y="2754321"/>
            <a:chExt cx="1546695" cy="2012850"/>
          </a:xfrm>
        </p:grpSpPr>
        <p:sp>
          <p:nvSpPr>
            <p:cNvPr id="12" name="Forma livre 11"/>
            <p:cNvSpPr/>
            <p:nvPr/>
          </p:nvSpPr>
          <p:spPr>
            <a:xfrm>
              <a:off x="1285998" y="2754321"/>
              <a:ext cx="1546695" cy="2012850"/>
            </a:xfrm>
            <a:custGeom>
              <a:avLst/>
              <a:gdLst/>
              <a:ahLst/>
              <a:cxnLst/>
              <a:rect l="l" t="t" r="r" b="b"/>
              <a:pathLst>
                <a:path w="2750516" h="2684678">
                  <a:moveTo>
                    <a:pt x="0" y="0"/>
                  </a:moveTo>
                  <a:lnTo>
                    <a:pt x="2750516" y="1492301"/>
                  </a:lnTo>
                  <a:lnTo>
                    <a:pt x="2553005" y="1645920"/>
                  </a:lnTo>
                  <a:lnTo>
                    <a:pt x="2267712" y="2523744"/>
                  </a:lnTo>
                  <a:lnTo>
                    <a:pt x="2172615" y="2655418"/>
                  </a:lnTo>
                  <a:lnTo>
                    <a:pt x="2048256" y="2684678"/>
                  </a:lnTo>
                  <a:lnTo>
                    <a:pt x="160935" y="1982419"/>
                  </a:lnTo>
                  <a:lnTo>
                    <a:pt x="102413" y="1945843"/>
                  </a:lnTo>
                  <a:lnTo>
                    <a:pt x="73152" y="1850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" name="CaixaDeTexto 14"/>
            <p:cNvSpPr/>
            <p:nvPr/>
          </p:nvSpPr>
          <p:spPr>
            <a:xfrm>
              <a:off x="1634776" y="3676450"/>
              <a:ext cx="899925" cy="345158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67500" tIns="33750" rIns="67500" bIns="33750" anchor="t">
              <a:spAutoFit/>
            </a:bodyPr>
            <a:lstStyle/>
            <a:p>
              <a:pPr>
                <a:lnSpc>
                  <a:spcPct val="100000"/>
                </a:lnSpc>
                <a:buNone/>
              </a:pPr>
              <a:r>
                <a:rPr lang="pt-BR" b="1" spc="-1" dirty="0">
                  <a:solidFill>
                    <a:srgbClr val="000000"/>
                  </a:solidFill>
                  <a:latin typeface="Calibri"/>
                  <a:ea typeface="DejaVu Sans"/>
                </a:rPr>
                <a:t>ETAPA 3</a:t>
              </a:r>
              <a:endParaRPr lang="pt-BR" spc="-1" dirty="0">
                <a:latin typeface="Arial"/>
              </a:endParaRPr>
            </a:p>
          </p:txBody>
        </p:sp>
      </p:grpSp>
      <p:sp>
        <p:nvSpPr>
          <p:cNvPr id="14" name="Retângulo 13"/>
          <p:cNvSpPr/>
          <p:nvPr/>
        </p:nvSpPr>
        <p:spPr>
          <a:xfrm>
            <a:off x="6084168" y="1453344"/>
            <a:ext cx="2586280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>
                <a:solidFill>
                  <a:schemeClr val="tx1"/>
                </a:solidFill>
              </a:rPr>
              <a:t>Área da Etapa 2: 122.000 m</a:t>
            </a:r>
            <a:r>
              <a:rPr lang="pt-BR" sz="15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6078416" y="1827751"/>
            <a:ext cx="2586280" cy="311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>
                <a:solidFill>
                  <a:schemeClr val="tx1"/>
                </a:solidFill>
              </a:rPr>
              <a:t>Área da Etapa 3: 88.000 m</a:t>
            </a:r>
            <a:r>
              <a:rPr lang="pt-BR" sz="15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Forma livre 16"/>
          <p:cNvSpPr/>
          <p:nvPr/>
        </p:nvSpPr>
        <p:spPr>
          <a:xfrm>
            <a:off x="1217533" y="1312433"/>
            <a:ext cx="3510390" cy="3491565"/>
          </a:xfrm>
          <a:custGeom>
            <a:avLst/>
            <a:gdLst/>
            <a:ahLst/>
            <a:cxnLst/>
            <a:rect l="l" t="t" r="r" b="b"/>
            <a:pathLst>
              <a:path w="5907819" h="4452731">
                <a:moveTo>
                  <a:pt x="5907819" y="294199"/>
                </a:moveTo>
                <a:lnTo>
                  <a:pt x="5542059" y="71562"/>
                </a:lnTo>
                <a:lnTo>
                  <a:pt x="4301655" y="0"/>
                </a:lnTo>
                <a:lnTo>
                  <a:pt x="95415" y="1272209"/>
                </a:lnTo>
                <a:lnTo>
                  <a:pt x="0" y="1359674"/>
                </a:lnTo>
                <a:lnTo>
                  <a:pt x="47707" y="3633747"/>
                </a:lnTo>
                <a:lnTo>
                  <a:pt x="95415" y="3721211"/>
                </a:lnTo>
                <a:lnTo>
                  <a:pt x="2003728" y="4452731"/>
                </a:lnTo>
                <a:lnTo>
                  <a:pt x="2146852" y="4412974"/>
                </a:lnTo>
                <a:lnTo>
                  <a:pt x="2274073" y="4285754"/>
                </a:lnTo>
                <a:lnTo>
                  <a:pt x="2520563" y="3387256"/>
                </a:lnTo>
                <a:lnTo>
                  <a:pt x="2735248" y="3252084"/>
                </a:lnTo>
                <a:lnTo>
                  <a:pt x="5247860" y="3283889"/>
                </a:lnTo>
                <a:lnTo>
                  <a:pt x="5430740" y="3124863"/>
                </a:lnTo>
                <a:lnTo>
                  <a:pt x="5907819" y="294199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" name="Retângulo 16"/>
          <p:cNvSpPr/>
          <p:nvPr/>
        </p:nvSpPr>
        <p:spPr>
          <a:xfrm>
            <a:off x="6078416" y="2139702"/>
            <a:ext cx="2586280" cy="34568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>
                <a:solidFill>
                  <a:schemeClr val="tx1"/>
                </a:solidFill>
              </a:rPr>
              <a:t>Área da Etapa 4: 320.000 m</a:t>
            </a:r>
            <a:r>
              <a:rPr lang="pt-BR" sz="1500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767601" y="2822148"/>
            <a:ext cx="32079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3,9 milhões T aterradas;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Previsão de encerramento: abril de 2027;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600" dirty="0"/>
              <a:t>Consórcio </a:t>
            </a:r>
            <a:r>
              <a:rPr lang="pt-BR" sz="1600" dirty="0" err="1"/>
              <a:t>Sustentare</a:t>
            </a:r>
            <a:r>
              <a:rPr lang="pt-BR" sz="1600" dirty="0"/>
              <a:t>-Valor – Contrato nº 42/2022 (18/10/22);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6AA7515B-699A-470A-9747-CEE086A9A6BB}"/>
              </a:ext>
            </a:extLst>
          </p:cNvPr>
          <p:cNvSpPr txBox="1">
            <a:spLocks/>
          </p:cNvSpPr>
          <p:nvPr/>
        </p:nvSpPr>
        <p:spPr>
          <a:xfrm>
            <a:off x="2051720" y="235859"/>
            <a:ext cx="4824536" cy="5032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/>
              <a:t>Informações gerais sobre o Aterro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2779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7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CD047-F5B0-44D7-A0CB-9E0730FD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528765"/>
            <a:ext cx="7772400" cy="1021556"/>
          </a:xfrm>
        </p:spPr>
        <p:txBody>
          <a:bodyPr>
            <a:noAutofit/>
          </a:bodyPr>
          <a:lstStyle/>
          <a:p>
            <a:pPr algn="ctr"/>
            <a:r>
              <a:rPr lang="pt-BR" sz="3600" dirty="0"/>
              <a:t>Título i</a:t>
            </a:r>
            <a:br>
              <a:rPr lang="pt-BR" sz="3600" dirty="0"/>
            </a:br>
            <a:br>
              <a:rPr lang="pt-BR" sz="3600" dirty="0"/>
            </a:br>
            <a:r>
              <a:rPr lang="pt-BR" dirty="0"/>
              <a:t>disposições gerais</a:t>
            </a:r>
            <a:br>
              <a:rPr lang="pt-BR" sz="3200" dirty="0"/>
            </a:br>
            <a:br>
              <a:rPr lang="pt-BR" sz="3200" dirty="0"/>
            </a:b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73055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80100AC-7351-420F-B5A1-2FE63531B6E5}"/>
              </a:ext>
            </a:extLst>
          </p:cNvPr>
          <p:cNvSpPr txBox="1"/>
          <p:nvPr/>
        </p:nvSpPr>
        <p:spPr>
          <a:xfrm>
            <a:off x="683568" y="1203786"/>
            <a:ext cx="77768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Maior acesso e transparência das informações – melhoria para a fiscalização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Documentos e informações devem ser disponibilizados no sítio eletrônico e no Aterro Sanitário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Planos e programas a serem elaborados e disponibilizados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165F7E2-E6C7-48EA-A994-7B62C2C50347}"/>
              </a:ext>
            </a:extLst>
          </p:cNvPr>
          <p:cNvSpPr txBox="1"/>
          <p:nvPr/>
        </p:nvSpPr>
        <p:spPr>
          <a:xfrm>
            <a:off x="1078713" y="3144213"/>
            <a:ext cx="3062288" cy="49901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marL="0" lvl="0" indent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b="1" kern="1200" dirty="0"/>
              <a:t>Texto Original: </a:t>
            </a:r>
            <a:r>
              <a:rPr lang="pt-PT" sz="1600" kern="1200" dirty="0"/>
              <a:t>Art. 10°, VII.	Programa de Prevenção de Riscos Ambientais; e</a:t>
            </a:r>
            <a:endParaRPr lang="pt-BR" sz="1600" kern="1200" dirty="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24384B9F-AD00-47E5-99A5-0AE34E96C2B7}"/>
              </a:ext>
            </a:extLst>
          </p:cNvPr>
          <p:cNvGrpSpPr/>
          <p:nvPr/>
        </p:nvGrpSpPr>
        <p:grpSpPr>
          <a:xfrm>
            <a:off x="921912" y="3235111"/>
            <a:ext cx="3744416" cy="1319952"/>
            <a:chOff x="3369302" y="41511"/>
            <a:chExt cx="3062288" cy="1837374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A8530C96-AFDF-4E36-8818-FD461C4A0B3D}"/>
                </a:ext>
              </a:extLst>
            </p:cNvPr>
            <p:cNvSpPr/>
            <p:nvPr/>
          </p:nvSpPr>
          <p:spPr>
            <a:xfrm>
              <a:off x="3369302" y="41512"/>
              <a:ext cx="3062288" cy="1837373"/>
            </a:xfrm>
            <a:prstGeom prst="rect">
              <a:avLst/>
            </a:prstGeom>
            <a:solidFill>
              <a:srgbClr val="008D4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C3E3A996-156D-4E89-8E09-F75193BC20A3}"/>
                </a:ext>
              </a:extLst>
            </p:cNvPr>
            <p:cNvSpPr txBox="1"/>
            <p:nvPr/>
          </p:nvSpPr>
          <p:spPr>
            <a:xfrm>
              <a:off x="3369302" y="41511"/>
              <a:ext cx="3062288" cy="18373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PT" sz="1600" kern="1200" dirty="0"/>
                <a:t>Art. 10°, VII.</a:t>
              </a:r>
              <a:r>
                <a:rPr lang="pt-BR" sz="1600" b="0" i="0" kern="1200" dirty="0"/>
                <a:t>  Programa de Prevenção de Riscos Ambientais e/ou Programa de Gerenciamento de Riscos; e</a:t>
              </a:r>
              <a:endParaRPr lang="pt-BR" sz="1600" kern="1200" dirty="0"/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D962790-B1F7-447E-A9EA-0FE062A627D5}"/>
              </a:ext>
            </a:extLst>
          </p:cNvPr>
          <p:cNvSpPr txBox="1"/>
          <p:nvPr/>
        </p:nvSpPr>
        <p:spPr>
          <a:xfrm>
            <a:off x="4904672" y="3600834"/>
            <a:ext cx="3794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6">
                    <a:lumMod val="75000"/>
                  </a:schemeClr>
                </a:solidFill>
              </a:rPr>
              <a:t>Alterações recentes na legislação de saúde e segurança do trabalho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619ED1E-EF32-49B4-9F92-B7846B93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950" y="116270"/>
            <a:ext cx="6264696" cy="1021556"/>
          </a:xfrm>
        </p:spPr>
        <p:txBody>
          <a:bodyPr>
            <a:noAutofit/>
          </a:bodyPr>
          <a:lstStyle/>
          <a:p>
            <a:pPr algn="ctr"/>
            <a:r>
              <a:rPr lang="pt-BR" sz="2400" dirty="0">
                <a:solidFill>
                  <a:srgbClr val="FB8117"/>
                </a:solidFill>
              </a:rPr>
              <a:t>Capítulo </a:t>
            </a:r>
            <a:r>
              <a:rPr lang="pt-BR" sz="2400" dirty="0" err="1">
                <a:solidFill>
                  <a:srgbClr val="FB8117"/>
                </a:solidFill>
              </a:rPr>
              <a:t>iI</a:t>
            </a:r>
            <a:r>
              <a:rPr lang="pt-BR" sz="2400" dirty="0">
                <a:solidFill>
                  <a:srgbClr val="FB8117"/>
                </a:solidFill>
              </a:rPr>
              <a:t> – Responsabilidades dos prestadores de serviço</a:t>
            </a:r>
          </a:p>
        </p:txBody>
      </p:sp>
    </p:spTree>
    <p:extLst>
      <p:ext uri="{BB962C8B-B14F-4D97-AF65-F5344CB8AC3E}">
        <p14:creationId xmlns:p14="http://schemas.microsoft.com/office/powerpoint/2010/main" val="2825712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CD047-F5B0-44D7-A0CB-9E0730FD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528765"/>
            <a:ext cx="7772400" cy="1021556"/>
          </a:xfrm>
        </p:spPr>
        <p:txBody>
          <a:bodyPr>
            <a:noAutofit/>
          </a:bodyPr>
          <a:lstStyle/>
          <a:p>
            <a:pPr algn="ctr"/>
            <a:r>
              <a:rPr lang="pt-BR" sz="3200" dirty="0"/>
              <a:t>Título </a:t>
            </a:r>
            <a:r>
              <a:rPr lang="pt-BR" sz="3200" dirty="0" err="1"/>
              <a:t>ii</a:t>
            </a:r>
            <a:r>
              <a:rPr lang="pt-BR" sz="3200" dirty="0"/>
              <a:t> </a:t>
            </a:r>
            <a:br>
              <a:rPr lang="pt-BR" sz="2800" dirty="0"/>
            </a:br>
            <a:br>
              <a:rPr lang="pt-BR" sz="2800" dirty="0"/>
            </a:br>
            <a:r>
              <a:rPr lang="pt-BR" sz="2400" dirty="0"/>
              <a:t>implantação, operação, manutenção, monitoramento e encerramento de aterros sanitários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61021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9705B1-B879-4274-9BC2-1B55A02AF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195486"/>
            <a:ext cx="6264696" cy="1021556"/>
          </a:xfrm>
        </p:spPr>
        <p:txBody>
          <a:bodyPr>
            <a:noAutofit/>
          </a:bodyPr>
          <a:lstStyle/>
          <a:p>
            <a:pPr algn="ctr"/>
            <a:r>
              <a:rPr lang="pt-BR" sz="2400" dirty="0">
                <a:solidFill>
                  <a:srgbClr val="FB8117"/>
                </a:solidFill>
              </a:rPr>
              <a:t>Capítulo i – implantação de aterros sanitários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DFF95C-7A9B-4457-ACA6-8EADE9299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347613"/>
            <a:ext cx="6065393" cy="138857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Seleção de áreas – estudos técnicos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Estrutura básica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Camada impermeabilizante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Sistema de drenagem de chorume e gases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1F994F3-D545-4AC5-97A5-7DA49134F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388" y="3003799"/>
            <a:ext cx="3453541" cy="194421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5CCB0C3-563C-4E48-BF04-90D8E750E72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179" y="706264"/>
            <a:ext cx="2406894" cy="428624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CADDC13-0CBD-401A-B02D-D506CB67E1EF}"/>
              </a:ext>
            </a:extLst>
          </p:cNvPr>
          <p:cNvSpPr txBox="1"/>
          <p:nvPr/>
        </p:nvSpPr>
        <p:spPr>
          <a:xfrm>
            <a:off x="258562" y="3003799"/>
            <a:ext cx="27488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Métodos que maximizem a drenagem de chorume e gases;</a:t>
            </a:r>
          </a:p>
          <a:p>
            <a:endParaRPr lang="pt-BR" sz="1600" dirty="0"/>
          </a:p>
          <a:p>
            <a:r>
              <a:rPr lang="pt-BR" sz="1600" dirty="0"/>
              <a:t>Materiais apropriados para drenos e camada impermeabilizante</a:t>
            </a:r>
          </a:p>
        </p:txBody>
      </p:sp>
    </p:spTree>
    <p:extLst>
      <p:ext uri="{BB962C8B-B14F-4D97-AF65-F5344CB8AC3E}">
        <p14:creationId xmlns:p14="http://schemas.microsoft.com/office/powerpoint/2010/main" val="2108479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40CA2BA-0D3E-4E85-8865-DB9F051A4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03598"/>
            <a:ext cx="5760639" cy="3240360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FE2C4BD5-CA3D-4F9A-BF0A-DAD5D39B91F6}"/>
              </a:ext>
            </a:extLst>
          </p:cNvPr>
          <p:cNvSpPr txBox="1">
            <a:spLocks/>
          </p:cNvSpPr>
          <p:nvPr/>
        </p:nvSpPr>
        <p:spPr>
          <a:xfrm>
            <a:off x="2123728" y="263867"/>
            <a:ext cx="5346188" cy="5032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/>
              <a:t>Sistema de tratamento de chorume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AE72618-BE4A-4C36-9A24-B77976DC2B3A}"/>
              </a:ext>
            </a:extLst>
          </p:cNvPr>
          <p:cNvSpPr txBox="1"/>
          <p:nvPr/>
        </p:nvSpPr>
        <p:spPr>
          <a:xfrm>
            <a:off x="6876256" y="3881437"/>
            <a:ext cx="1764705" cy="89255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8C43"/>
                </a:solidFill>
              </a:rPr>
              <a:t>Capacidade diária de tratamento:</a:t>
            </a:r>
          </a:p>
          <a:p>
            <a:pPr algn="ctr"/>
            <a:r>
              <a:rPr lang="pt-BR" sz="2000" b="1" dirty="0">
                <a:solidFill>
                  <a:schemeClr val="accent6">
                    <a:lumMod val="75000"/>
                  </a:schemeClr>
                </a:solidFill>
              </a:rPr>
              <a:t>2.210 m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³</a:t>
            </a:r>
            <a:endParaRPr lang="pt-B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8" name="Espaço Reservado para Conteúdo 5">
            <a:extLst>
              <a:ext uri="{FF2B5EF4-FFF2-40B4-BE49-F238E27FC236}">
                <a16:creationId xmlns:a16="http://schemas.microsoft.com/office/drawing/2014/main" id="{8F4CF270-3B9D-448C-923E-A2651070CC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8264718"/>
              </p:ext>
            </p:extLst>
          </p:nvPr>
        </p:nvGraphicFramePr>
        <p:xfrm>
          <a:off x="6047655" y="1619417"/>
          <a:ext cx="3096345" cy="1855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tângulo 5"/>
          <p:cNvSpPr/>
          <p:nvPr/>
        </p:nvSpPr>
        <p:spPr>
          <a:xfrm>
            <a:off x="3214785" y="3927019"/>
            <a:ext cx="2803174" cy="8640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207.313 m</a:t>
            </a:r>
            <a:r>
              <a:rPr lang="pt-BR" baseline="30000" dirty="0">
                <a:solidFill>
                  <a:schemeClr val="tx1"/>
                </a:solidFill>
              </a:rPr>
              <a:t>3</a:t>
            </a:r>
            <a:r>
              <a:rPr lang="pt-BR" dirty="0">
                <a:solidFill>
                  <a:schemeClr val="tx1"/>
                </a:solidFill>
              </a:rPr>
              <a:t> de chorume tratado em 2022 (até outubro)</a:t>
            </a:r>
          </a:p>
        </p:txBody>
      </p:sp>
    </p:spTree>
    <p:extLst>
      <p:ext uri="{BB962C8B-B14F-4D97-AF65-F5344CB8AC3E}">
        <p14:creationId xmlns:p14="http://schemas.microsoft.com/office/powerpoint/2010/main" val="188492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014978C7C598A4F847C722249E711B2" ma:contentTypeVersion="12" ma:contentTypeDescription="Crie um novo documento." ma:contentTypeScope="" ma:versionID="340ff797f770006217fbd12133ef8648">
  <xsd:schema xmlns:xsd="http://www.w3.org/2001/XMLSchema" xmlns:xs="http://www.w3.org/2001/XMLSchema" xmlns:p="http://schemas.microsoft.com/office/2006/metadata/properties" xmlns:ns2="473e5a23-0c39-4b0b-a7d5-9d268c7d52b6" xmlns:ns3="2dec93e3-f2f4-419b-add3-2b3b08e1fc9a" targetNamespace="http://schemas.microsoft.com/office/2006/metadata/properties" ma:root="true" ma:fieldsID="dcbfa7bfd98fe91bf6157e42f97864d1" ns2:_="" ns3:_="">
    <xsd:import namespace="473e5a23-0c39-4b0b-a7d5-9d268c7d52b6"/>
    <xsd:import namespace="2dec93e3-f2f4-419b-add3-2b3b08e1fc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e5a23-0c39-4b0b-a7d5-9d268c7d52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c93e3-f2f4-419b-add3-2b3b08e1f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3E11C03-EDE3-4353-8ADC-0F34BD429EBD}"/>
</file>

<file path=customXml/itemProps2.xml><?xml version="1.0" encoding="utf-8"?>
<ds:datastoreItem xmlns:ds="http://schemas.openxmlformats.org/officeDocument/2006/customXml" ds:itemID="{4955A7EA-3B14-469F-8867-8E7E4D6862D8}"/>
</file>

<file path=customXml/itemProps3.xml><?xml version="1.0" encoding="utf-8"?>
<ds:datastoreItem xmlns:ds="http://schemas.openxmlformats.org/officeDocument/2006/customXml" ds:itemID="{DAC38449-044B-4EE6-988C-C24EE4B2A0AC}"/>
</file>

<file path=docProps/app.xml><?xml version="1.0" encoding="utf-8"?>
<Properties xmlns="http://schemas.openxmlformats.org/officeDocument/2006/extended-properties" xmlns:vt="http://schemas.openxmlformats.org/officeDocument/2006/docPropsVTypes">
  <TotalTime>2721</TotalTime>
  <Words>1315</Words>
  <Application>Microsoft Office PowerPoint</Application>
  <PresentationFormat>Apresentação na tela (16:9)</PresentationFormat>
  <Paragraphs>133</Paragraphs>
  <Slides>21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CIDFont+F1</vt:lpstr>
      <vt:lpstr>Wingdings</vt:lpstr>
      <vt:lpstr>Tema do Office</vt:lpstr>
      <vt:lpstr>Audiência Pública Nº006/2022</vt:lpstr>
      <vt:lpstr>Lixão da estrutural</vt:lpstr>
      <vt:lpstr>Aterro sanitário de Brasília - ASB</vt:lpstr>
      <vt:lpstr>Apresentação do PowerPoint</vt:lpstr>
      <vt:lpstr>Título i  disposições gerais  </vt:lpstr>
      <vt:lpstr>Capítulo iI – Responsabilidades dos prestadores de serviço</vt:lpstr>
      <vt:lpstr>Título ii   implantação, operação, manutenção, monitoramento e encerramento de aterros sanitários</vt:lpstr>
      <vt:lpstr>Capítulo i – implantação de aterros sanitários</vt:lpstr>
      <vt:lpstr>Apresentação do PowerPoint</vt:lpstr>
      <vt:lpstr>Apresentação do PowerPoint</vt:lpstr>
      <vt:lpstr>Apresentação do PowerPoint</vt:lpstr>
      <vt:lpstr>Capítulo ii – da operação e manutenção de aterros sanitários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CAPACITAÇÃO DOS NOVOS SERVIDORES</dc:title>
  <dc:creator>SLU - DIAFI - DIRETORIA DE ADMINISTRAÇÃO E FINANÇAS / SLU</dc:creator>
  <cp:lastModifiedBy>Samuel Fonseca</cp:lastModifiedBy>
  <cp:revision>274</cp:revision>
  <cp:lastPrinted>2019-10-30T21:17:42Z</cp:lastPrinted>
  <dcterms:created xsi:type="dcterms:W3CDTF">2019-10-03T17:42:06Z</dcterms:created>
  <dcterms:modified xsi:type="dcterms:W3CDTF">2022-11-23T20:40:20Z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0x0101007014978C7C598A4F847C722249E711B2</vt:lpwstr>
  </property>
</Properties>
</file>