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7" r:id="rId5"/>
    <p:sldMasterId id="2147483660" r:id="rId6"/>
  </p:sldMasterIdLst>
  <p:notesMasterIdLst>
    <p:notesMasterId r:id="rId46"/>
  </p:notesMasterIdLst>
  <p:sldIdLst>
    <p:sldId id="929" r:id="rId7"/>
    <p:sldId id="932" r:id="rId8"/>
    <p:sldId id="933" r:id="rId9"/>
    <p:sldId id="930" r:id="rId10"/>
    <p:sldId id="935" r:id="rId11"/>
    <p:sldId id="934" r:id="rId12"/>
    <p:sldId id="959" r:id="rId13"/>
    <p:sldId id="908" r:id="rId14"/>
    <p:sldId id="911" r:id="rId15"/>
    <p:sldId id="912" r:id="rId16"/>
    <p:sldId id="916" r:id="rId17"/>
    <p:sldId id="936" r:id="rId18"/>
    <p:sldId id="940" r:id="rId19"/>
    <p:sldId id="938" r:id="rId20"/>
    <p:sldId id="950" r:id="rId21"/>
    <p:sldId id="942" r:id="rId22"/>
    <p:sldId id="939" r:id="rId23"/>
    <p:sldId id="944" r:id="rId24"/>
    <p:sldId id="945" r:id="rId25"/>
    <p:sldId id="947" r:id="rId26"/>
    <p:sldId id="951" r:id="rId27"/>
    <p:sldId id="952" r:id="rId28"/>
    <p:sldId id="277" r:id="rId29"/>
    <p:sldId id="949" r:id="rId30"/>
    <p:sldId id="909" r:id="rId31"/>
    <p:sldId id="915" r:id="rId32"/>
    <p:sldId id="948" r:id="rId33"/>
    <p:sldId id="917" r:id="rId34"/>
    <p:sldId id="941" r:id="rId35"/>
    <p:sldId id="943" r:id="rId36"/>
    <p:sldId id="954" r:id="rId37"/>
    <p:sldId id="955" r:id="rId38"/>
    <p:sldId id="953" r:id="rId39"/>
    <p:sldId id="931" r:id="rId40"/>
    <p:sldId id="907" r:id="rId41"/>
    <p:sldId id="918" r:id="rId42"/>
    <p:sldId id="957" r:id="rId43"/>
    <p:sldId id="958" r:id="rId44"/>
    <p:sldId id="946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dro" initials="L" lastIdx="1" clrIdx="0">
    <p:extLst>
      <p:ext uri="{19B8F6BF-5375-455C-9EA6-DF929625EA0E}">
        <p15:presenceInfo xmlns:p15="http://schemas.microsoft.com/office/powerpoint/2012/main" userId="Leand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C2"/>
    <a:srgbClr val="FFCC00"/>
    <a:srgbClr val="3E337A"/>
    <a:srgbClr val="402E77"/>
    <a:srgbClr val="4192B0"/>
    <a:srgbClr val="31738D"/>
    <a:srgbClr val="79D5E3"/>
    <a:srgbClr val="51C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4" autoAdjust="0"/>
    <p:restoredTop sz="79788" autoAdjust="0"/>
  </p:normalViewPr>
  <p:slideViewPr>
    <p:cSldViewPr snapToGrid="0">
      <p:cViewPr varScale="1">
        <p:scale>
          <a:sx n="63" d="100"/>
          <a:sy n="63" d="100"/>
        </p:scale>
        <p:origin x="94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dasa4-my.sharepoint.com/personal/leandro_oliveira_adasa_df_gov_br/Documents/011-Planos/000-PLANO%20EXPLORCAO/Versao%20final%20fev%202022/Balanco%20Hidrico/Balan&#231;oH&#237;dricoSAA-DF-Plano%20de%20Explora&#231;&#227;o.rev1.030222-Modifica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dasa4-my.sharepoint.com/personal/leandro_oliveira_adasa_df_gov_br/Documents/011-Planos/000-PLANO%20EXPLORCAO/Versao%20final%20fev%202022/Balanco%20Hidrico/Balan&#231;oH&#237;dricoSAA-DF-Plano%20de%20Explora&#231;&#227;o.rev1.030222-Modificad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dasa4-my.sharepoint.com/personal/leandro_oliveira_adasa_df_gov_br/Documents/011-Planos/000-PLANO%20EXPLORCAO/Versao%20final%20fev%202022/Balanco%20Hidrico/Balan&#231;oH&#237;dricoSAA-DF-Plano%20de%20Explora&#231;&#227;o.rev1.030222-Modificad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adasa4-my.sharepoint.com/personal/leandro_oliveira_adasa_df_gov_br/Documents/011-Planos/000-PLANO%20EXPLORCAO/Versao%20final%20fev%202022/Planilhas/14%20-%20Cronograma%20f&#237;sico-financeiro%20Plano%20de%20Explora&#231;&#227;o%2025%2002%20%20Analise%20SA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adasa4-my.sharepoint.com/personal/leandro_oliveira_adasa_df_gov_br/Documents/011-Planos/000-PLANO%20EXPLORCAO/Versao%20final%20fev%202022/Balanco%20Hidrico/Balan&#231;oH&#237;dricoSAA-DF-Plano%20de%20Explora&#231;&#227;o.rev1.030222-Modificad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adasa4-my.sharepoint.com/personal/leandro_oliveira_adasa_df_gov_br/Documents/011-Planos/000-PLANO%20EXPLORCAO/Versao%2003-11/Indicadores%20e%20Metas%20do%20PL%20Exploraca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dasa4-my.sharepoint.com/personal/leandro_oliveira_adasa_df_gov_br/Documents/011-Planos/000-PLANO%20EXPLORCAO/Versao%2007%20fev%20BH/Balan&#231;oH&#237;dricoSAA-DF-Plano%20de%20Explora&#231;&#227;o.rev1.0302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dasa4-my.sharepoint.com/personal/leandro_oliveira_adasa_df_gov_br/Documents/011-Planos/000-PLANO%20EXPLORCAO/Versao%2007%20fev%20BH/Balan&#231;oH&#237;dricoSAA-DF-Plano%20de%20Explora&#231;&#227;o.rev1.0302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dasa4-my.sharepoint.com/personal/leandro_oliveira_adasa_df_gov_br/Documents/011-Planos/000-PLANO%20EXPLORCAO/Versao%2007%20fev%20BH/Balan&#231;oH&#237;dricoSAA-DF-Plano%20de%20Explora&#231;&#227;o.rev1.0302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dasa4-my.sharepoint.com/personal/leandro_oliveira_adasa_df_gov_br/Documents/011-Planos/000-PLANO%20EXPLORCAO/Versao%20final%20fev%202022/Planilhas/14%20-%20Cronograma%20f&#237;sico-financeiro%20Plano%20de%20Explora&#231;&#227;o%2025%2002%20%20Analise%20SA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dasa4-my.sharepoint.com/personal/leandro_oliveira_adasa_df_gov_br/Documents/011-Planos/000-PLANO%20EXPLORCAO/Versao%2003-11/Indicadores%20e%20Metas%20do%20PL%20Exploraca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dasa4-my.sharepoint.com/personal/leandro_oliveira_adasa_df_gov_br/Documents/011-Planos/000-PLANO%20EXPLORCAO/Versao%2003-11/Indicadores%20e%20Metas%20do%20PL%20Exploraca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dasa4-my.sharepoint.com/personal/leandro_oliveira_adasa_df_gov_br/Documents/011-Planos/000-PLANO%20EXPLORCAO/Versao%20final%20fev%202022/Balanco%20Hidrico/Balan&#231;oH&#237;dricoSAA-DF-Plano%20de%20Explora&#231;&#227;o.rev1.030222-Modificad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dasa4-my.sharepoint.com/personal/leandro_oliveira_adasa_df_gov_br/Documents/011-Planos/000-PLANO%20EXPLORCAO/Versao%2007%20fev%20BH/Balan&#231;oH&#237;dricoSAA-DF-Plano%20de%20Explora&#231;&#227;o.rev1.0302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6531690538865"/>
          <c:y val="0.12358389400199681"/>
          <c:w val="0.80522852232862185"/>
          <c:h val="0.541596354822045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'A-GRAF RESUMO'!$AL$18</c:f>
              <c:strCache>
                <c:ptCount val="1"/>
                <c:pt idx="0">
                  <c:v>População 2020 (hab.)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'A-GRAF RESUMO'!$C$10:$C$16</c:f>
              <c:strCache>
                <c:ptCount val="7"/>
                <c:pt idx="0">
                  <c:v>Torto-Santa Maria-Bananal</c:v>
                </c:pt>
                <c:pt idx="1">
                  <c:v>Descoberto-Corumbá</c:v>
                </c:pt>
                <c:pt idx="2">
                  <c:v>Sobradinho-Planaltina</c:v>
                </c:pt>
                <c:pt idx="3">
                  <c:v>Paranoá Norte</c:v>
                </c:pt>
                <c:pt idx="4">
                  <c:v>Paranoá Sul</c:v>
                </c:pt>
                <c:pt idx="5">
                  <c:v>Brazlândia</c:v>
                </c:pt>
                <c:pt idx="6">
                  <c:v>Distrito Federal</c:v>
                </c:pt>
              </c:strCache>
            </c:strRef>
          </c:cat>
          <c:val>
            <c:numRef>
              <c:f>'A-GRAF RESUMO'!$AL$19:$AL$25</c:f>
              <c:numCache>
                <c:formatCode>_-* #,##0_-;\-* #,##0_-;_-* "-"??_-;_-@_-</c:formatCode>
                <c:ptCount val="7"/>
                <c:pt idx="0">
                  <c:v>606027</c:v>
                </c:pt>
                <c:pt idx="1">
                  <c:v>1716811</c:v>
                </c:pt>
                <c:pt idx="2">
                  <c:v>412611</c:v>
                </c:pt>
                <c:pt idx="3">
                  <c:v>180803</c:v>
                </c:pt>
                <c:pt idx="4">
                  <c:v>176034</c:v>
                </c:pt>
                <c:pt idx="5">
                  <c:v>51347</c:v>
                </c:pt>
                <c:pt idx="6">
                  <c:v>3143633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A-4B3F-ACF0-911723FE844E}"/>
            </c:ext>
          </c:extLst>
        </c:ser>
        <c:ser>
          <c:idx val="1"/>
          <c:order val="1"/>
          <c:tx>
            <c:strRef>
              <c:f>'A-GRAF RESUMO'!$AN$18</c:f>
              <c:strCache>
                <c:ptCount val="1"/>
                <c:pt idx="0">
                  <c:v>Incremento (hab.)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'A-GRAF RESUMO'!$C$10:$C$16</c:f>
              <c:strCache>
                <c:ptCount val="7"/>
                <c:pt idx="0">
                  <c:v>Torto-Santa Maria-Bananal</c:v>
                </c:pt>
                <c:pt idx="1">
                  <c:v>Descoberto-Corumbá</c:v>
                </c:pt>
                <c:pt idx="2">
                  <c:v>Sobradinho-Planaltina</c:v>
                </c:pt>
                <c:pt idx="3">
                  <c:v>Paranoá Norte</c:v>
                </c:pt>
                <c:pt idx="4">
                  <c:v>Paranoá Sul</c:v>
                </c:pt>
                <c:pt idx="5">
                  <c:v>Brazlândia</c:v>
                </c:pt>
                <c:pt idx="6">
                  <c:v>Distrito Federal</c:v>
                </c:pt>
              </c:strCache>
            </c:strRef>
          </c:cat>
          <c:val>
            <c:numRef>
              <c:f>'A-GRAF RESUMO'!$AN$19:$AN$25</c:f>
              <c:numCache>
                <c:formatCode>_-* #,##0_-;\-* #,##0_-;_-* "-"??_-;_-@_-</c:formatCode>
                <c:ptCount val="7"/>
                <c:pt idx="0">
                  <c:v>51784</c:v>
                </c:pt>
                <c:pt idx="1">
                  <c:v>369267</c:v>
                </c:pt>
                <c:pt idx="2">
                  <c:v>159659</c:v>
                </c:pt>
                <c:pt idx="3">
                  <c:v>93478</c:v>
                </c:pt>
                <c:pt idx="4">
                  <c:v>208506</c:v>
                </c:pt>
                <c:pt idx="5">
                  <c:v>8000</c:v>
                </c:pt>
                <c:pt idx="6">
                  <c:v>890694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EA-4B3F-ACF0-911723FE8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806863"/>
        <c:axId val="717821423"/>
      </c:barChart>
      <c:lineChart>
        <c:grouping val="standard"/>
        <c:varyColors val="0"/>
        <c:ser>
          <c:idx val="2"/>
          <c:order val="2"/>
          <c:tx>
            <c:strRef>
              <c:f>'A-GRAF RESUMO'!$AM$18</c:f>
              <c:strCache>
                <c:ptCount val="1"/>
                <c:pt idx="0">
                  <c:v>População 2039 (hab.)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'A-GRAF RESUMO'!$AK$19:$AK$25</c:f>
              <c:strCache>
                <c:ptCount val="7"/>
                <c:pt idx="0">
                  <c:v>Torto-Santa Maria-Bananal</c:v>
                </c:pt>
                <c:pt idx="1">
                  <c:v>Descoberto-Corumbá</c:v>
                </c:pt>
                <c:pt idx="2">
                  <c:v>Sobradinho-Planaltina</c:v>
                </c:pt>
                <c:pt idx="3">
                  <c:v>Paranoá Norte</c:v>
                </c:pt>
                <c:pt idx="4">
                  <c:v>Paranoá Sul</c:v>
                </c:pt>
                <c:pt idx="5">
                  <c:v>Brazlândia</c:v>
                </c:pt>
                <c:pt idx="6">
                  <c:v>Distrito Federal</c:v>
                </c:pt>
              </c:strCache>
            </c:strRef>
          </c:cat>
          <c:val>
            <c:numRef>
              <c:f>'A-GRAF RESUMO'!$AM$19:$AM$25</c:f>
              <c:numCache>
                <c:formatCode>_-* #,##0_-;\-* #,##0_-;_-* "-"??_-;_-@_-</c:formatCode>
                <c:ptCount val="7"/>
                <c:pt idx="0">
                  <c:v>657811</c:v>
                </c:pt>
                <c:pt idx="1">
                  <c:v>2086078</c:v>
                </c:pt>
                <c:pt idx="2">
                  <c:v>572270</c:v>
                </c:pt>
                <c:pt idx="3">
                  <c:v>274281</c:v>
                </c:pt>
                <c:pt idx="4">
                  <c:v>384540</c:v>
                </c:pt>
                <c:pt idx="5">
                  <c:v>59347</c:v>
                </c:pt>
                <c:pt idx="6">
                  <c:v>4034327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EA-4B3F-ACF0-911723FE8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806863"/>
        <c:axId val="717821423"/>
      </c:lineChart>
      <c:catAx>
        <c:axId val="7178068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Sistema</a:t>
                </a:r>
              </a:p>
            </c:rich>
          </c:tx>
          <c:layout>
            <c:manualLayout>
              <c:xMode val="edge"/>
              <c:yMode val="edge"/>
              <c:x val="0.5296611583872346"/>
              <c:y val="0.940465940936158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7821423"/>
        <c:crosses val="autoZero"/>
        <c:auto val="1"/>
        <c:lblAlgn val="ctr"/>
        <c:lblOffset val="100"/>
        <c:noMultiLvlLbl val="0"/>
      </c:catAx>
      <c:valAx>
        <c:axId val="717821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População (hab.)</a:t>
                </a:r>
              </a:p>
            </c:rich>
          </c:tx>
          <c:layout>
            <c:manualLayout>
              <c:xMode val="edge"/>
              <c:yMode val="edge"/>
              <c:x val="5.1749176871453126E-2"/>
              <c:y val="0.233354778524785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78068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3209856865059"/>
          <c:y val="8.9420379414598503E-2"/>
          <c:w val="0.84466051055358971"/>
          <c:h val="0.663792152563208"/>
        </c:manualLayout>
      </c:layout>
      <c:lineChart>
        <c:grouping val="standard"/>
        <c:varyColors val="0"/>
        <c:ser>
          <c:idx val="1"/>
          <c:order val="0"/>
          <c:tx>
            <c:strRef>
              <c:f>'A-VAZOES CAPTADAS'!$K$4</c:f>
              <c:strCache>
                <c:ptCount val="1"/>
                <c:pt idx="0">
                  <c:v>Vazão Captada (L/s)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'A-VAZOES CAPTADAS'!$J$5:$J$25</c:f>
              <c:numCache>
                <c:formatCode>General</c:formatCode>
                <c:ptCount val="2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</c:numCache>
            </c:numRef>
          </c:cat>
          <c:val>
            <c:numRef>
              <c:f>'A-VAZOES CAPTADAS'!$K$5:$K$25</c:f>
              <c:numCache>
                <c:formatCode>_-* #,##0.0_-;\-* #,##0.0_-;_-* "-"??_-;_-@_-</c:formatCode>
                <c:ptCount val="21"/>
                <c:pt idx="0">
                  <c:v>7349.2</c:v>
                </c:pt>
                <c:pt idx="1">
                  <c:v>7691.5</c:v>
                </c:pt>
                <c:pt idx="2">
                  <c:v>8334.5</c:v>
                </c:pt>
                <c:pt idx="3">
                  <c:v>8427.7999999999993</c:v>
                </c:pt>
                <c:pt idx="4">
                  <c:v>8597.6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7A-4F0D-A221-197A217D61DD}"/>
            </c:ext>
          </c:extLst>
        </c:ser>
        <c:ser>
          <c:idx val="2"/>
          <c:order val="1"/>
          <c:tx>
            <c:strRef>
              <c:f>'A-VAZOES CAPTADAS'!$L$4</c:f>
              <c:strCache>
                <c:ptCount val="1"/>
                <c:pt idx="0">
                  <c:v>Vazão Projetada PDSB (L/s)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'A-VAZOES CAPTADAS'!$J$5:$J$25</c:f>
              <c:numCache>
                <c:formatCode>General</c:formatCode>
                <c:ptCount val="2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</c:numCache>
            </c:numRef>
          </c:cat>
          <c:val>
            <c:numRef>
              <c:f>'A-VAZOES CAPTADAS'!$L$5:$L$25</c:f>
              <c:numCache>
                <c:formatCode>_-* #,##0_-;\-* #,##0_-;_-* "-"??_-;_-@_-</c:formatCode>
                <c:ptCount val="21"/>
                <c:pt idx="0">
                  <c:v>8060.8967239200383</c:v>
                </c:pt>
                <c:pt idx="1">
                  <c:v>8185.8037990640096</c:v>
                </c:pt>
                <c:pt idx="2">
                  <c:v>8308.8375063244075</c:v>
                </c:pt>
                <c:pt idx="3">
                  <c:v>8394.7876173683435</c:v>
                </c:pt>
                <c:pt idx="4">
                  <c:v>8531.9406532866396</c:v>
                </c:pt>
                <c:pt idx="5">
                  <c:v>8666.7763912671235</c:v>
                </c:pt>
                <c:pt idx="6">
                  <c:v>8816.7483946917819</c:v>
                </c:pt>
                <c:pt idx="7">
                  <c:v>8964.8549500570753</c:v>
                </c:pt>
                <c:pt idx="8">
                  <c:v>9110.0657648401811</c:v>
                </c:pt>
                <c:pt idx="9">
                  <c:v>9252.7546946347029</c:v>
                </c:pt>
                <c:pt idx="10">
                  <c:v>9391.8771946347042</c:v>
                </c:pt>
                <c:pt idx="11">
                  <c:v>9528.5997859589061</c:v>
                </c:pt>
                <c:pt idx="12">
                  <c:v>9661.675644977171</c:v>
                </c:pt>
                <c:pt idx="13">
                  <c:v>9792.0456578196336</c:v>
                </c:pt>
                <c:pt idx="14">
                  <c:v>9914.3761900684931</c:v>
                </c:pt>
                <c:pt idx="15">
                  <c:v>10033.733944063926</c:v>
                </c:pt>
                <c:pt idx="16">
                  <c:v>10148.781230022827</c:v>
                </c:pt>
                <c:pt idx="17">
                  <c:v>10260.636381278538</c:v>
                </c:pt>
                <c:pt idx="18">
                  <c:v>10367.889033961193</c:v>
                </c:pt>
                <c:pt idx="19">
                  <c:v>10471.767019121002</c:v>
                </c:pt>
                <c:pt idx="20">
                  <c:v>10570.801142979453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7A-4F0D-A221-197A217D61DD}"/>
            </c:ext>
          </c:extLst>
        </c:ser>
        <c:ser>
          <c:idx val="0"/>
          <c:order val="2"/>
          <c:tx>
            <c:strRef>
              <c:f>'A-VAZOES CAPTADAS'!$N$4</c:f>
              <c:strCache>
                <c:ptCount val="1"/>
                <c:pt idx="0">
                  <c:v>Vazão Projetada IBGE (L/s)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'A-VAZOES CAPTADAS'!$J$5:$J$25</c:f>
              <c:numCache>
                <c:formatCode>General</c:formatCode>
                <c:ptCount val="2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</c:numCache>
            </c:numRef>
          </c:cat>
          <c:val>
            <c:numRef>
              <c:f>'A-VAZOES CAPTADAS'!$N$5:$N$25</c:f>
              <c:numCache>
                <c:formatCode>_-* #,##0_-;\-* #,##0_-;_-* "-"??_-;_-@_-</c:formatCode>
                <c:ptCount val="21"/>
                <c:pt idx="0">
                  <c:v>8001.1390533088243</c:v>
                </c:pt>
                <c:pt idx="1">
                  <c:v>7995.8883423913048</c:v>
                </c:pt>
                <c:pt idx="2">
                  <c:v>7989.0825535714284</c:v>
                </c:pt>
                <c:pt idx="3">
                  <c:v>7869.8451562500004</c:v>
                </c:pt>
                <c:pt idx="4">
                  <c:v>7915.7336120689661</c:v>
                </c:pt>
                <c:pt idx="5">
                  <c:v>7959.0253253424653</c:v>
                </c:pt>
                <c:pt idx="6">
                  <c:v>8054.3501198630129</c:v>
                </c:pt>
                <c:pt idx="7">
                  <c:v>8147.335530821917</c:v>
                </c:pt>
                <c:pt idx="8">
                  <c:v>8237.8722174657541</c:v>
                </c:pt>
                <c:pt idx="9">
                  <c:v>8325.894066780822</c:v>
                </c:pt>
                <c:pt idx="10">
                  <c:v>8411.3120804794526</c:v>
                </c:pt>
                <c:pt idx="11">
                  <c:v>8494.0169178082178</c:v>
                </c:pt>
                <c:pt idx="12">
                  <c:v>8573.9551797945205</c:v>
                </c:pt>
                <c:pt idx="13">
                  <c:v>8651.0912671232891</c:v>
                </c:pt>
                <c:pt idx="14">
                  <c:v>8725.567577054795</c:v>
                </c:pt>
                <c:pt idx="15">
                  <c:v>8797.4934503424665</c:v>
                </c:pt>
                <c:pt idx="16">
                  <c:v>8866.823116438356</c:v>
                </c:pt>
                <c:pt idx="17">
                  <c:v>8933.5311472602734</c:v>
                </c:pt>
                <c:pt idx="18">
                  <c:v>8997.5641438356161</c:v>
                </c:pt>
                <c:pt idx="19">
                  <c:v>9058.8076797945196</c:v>
                </c:pt>
                <c:pt idx="20">
                  <c:v>9117.1549571917822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7A-4F0D-A221-197A217D6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0850288"/>
        <c:axId val="1130851536"/>
      </c:lineChart>
      <c:catAx>
        <c:axId val="1130850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layout>
            <c:manualLayout>
              <c:xMode val="edge"/>
              <c:yMode val="edge"/>
              <c:x val="0.53080168615286727"/>
              <c:y val="0.84009249476726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0851536"/>
        <c:crosses val="autoZero"/>
        <c:auto val="1"/>
        <c:lblAlgn val="ctr"/>
        <c:lblOffset val="100"/>
        <c:noMultiLvlLbl val="0"/>
      </c:catAx>
      <c:valAx>
        <c:axId val="113085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Vazão (L/s)</a:t>
                </a:r>
              </a:p>
            </c:rich>
          </c:tx>
          <c:layout>
            <c:manualLayout>
              <c:xMode val="edge"/>
              <c:yMode val="edge"/>
              <c:x val="2.0172623876560884E-2"/>
              <c:y val="0.330789461443901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085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46313528990691"/>
          <c:y val="0.88645682580816643"/>
          <c:w val="0.8599106020838303"/>
          <c:h val="8.7342170836240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Distrito Federal</a:t>
            </a:r>
          </a:p>
        </c:rich>
      </c:tx>
      <c:layout>
        <c:manualLayout>
          <c:xMode val="edge"/>
          <c:yMode val="edge"/>
          <c:x val="0.44128790520788769"/>
          <c:y val="2.840659848022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2"/>
          <c:tx>
            <c:strRef>
              <c:f>'A1.BalançoHid.sem.EATLNT002'!$BM$10</c:f>
              <c:strCache>
                <c:ptCount val="1"/>
                <c:pt idx="0">
                  <c:v>Saldo (L/s)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'A1.BalançoHid.sem.EATLNT002'!$BI$11:$BI$30</c:f>
              <c:numCache>
                <c:formatCode>General</c:formatCode>
                <c:ptCount val="2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</c:numCache>
            </c:numRef>
          </c:cat>
          <c:val>
            <c:numRef>
              <c:f>'A1.BalançoHid.sem.EATLNT002'!$BM$11:$BM$30</c:f>
              <c:numCache>
                <c:formatCode>_(* #,##0.00_);_(* \(#,##0.00\);_(* "-"??_);_(@_)</c:formatCode>
                <c:ptCount val="20"/>
                <c:pt idx="0">
                  <c:v>636.83322116541967</c:v>
                </c:pt>
                <c:pt idx="1">
                  <c:v>499.68018524712352</c:v>
                </c:pt>
                <c:pt idx="2">
                  <c:v>364.84444726663969</c:v>
                </c:pt>
                <c:pt idx="3">
                  <c:v>2095.2891105086492</c:v>
                </c:pt>
                <c:pt idx="4">
                  <c:v>1980.5158884766861</c:v>
                </c:pt>
                <c:pt idx="5">
                  <c:v>2185.3050736935802</c:v>
                </c:pt>
                <c:pt idx="6">
                  <c:v>1731.9858519916706</c:v>
                </c:pt>
                <c:pt idx="7">
                  <c:v>1592.8633519916712</c:v>
                </c:pt>
                <c:pt idx="8">
                  <c:v>1456.1407606674675</c:v>
                </c:pt>
                <c:pt idx="9">
                  <c:v>2023.0649016492025</c:v>
                </c:pt>
                <c:pt idx="10">
                  <c:v>1892.69488880674</c:v>
                </c:pt>
                <c:pt idx="11">
                  <c:v>1668.3643565578805</c:v>
                </c:pt>
                <c:pt idx="12">
                  <c:v>2599.0066025624474</c:v>
                </c:pt>
                <c:pt idx="13">
                  <c:v>2302.3822814338291</c:v>
                </c:pt>
                <c:pt idx="14">
                  <c:v>2170.5930978706037</c:v>
                </c:pt>
                <c:pt idx="15">
                  <c:v>3361.3404451879505</c:v>
                </c:pt>
                <c:pt idx="16">
                  <c:v>2857.4624600281404</c:v>
                </c:pt>
                <c:pt idx="17">
                  <c:v>2419.4283361696889</c:v>
                </c:pt>
                <c:pt idx="18">
                  <c:v>2159.4556869665921</c:v>
                </c:pt>
                <c:pt idx="19">
                  <c:v>1742.7295042123114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3-466B-B245-0BBE9464E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7018607"/>
        <c:axId val="927014863"/>
      </c:barChart>
      <c:lineChart>
        <c:grouping val="standard"/>
        <c:varyColors val="0"/>
        <c:ser>
          <c:idx val="1"/>
          <c:order val="0"/>
          <c:tx>
            <c:strRef>
              <c:f>'A1.BalançoHid.sem.EATLNT002'!$BK$10</c:f>
              <c:strCache>
                <c:ptCount val="1"/>
                <c:pt idx="0">
                  <c:v>Capacidade Instalada (L/s)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'A1.BalançoHid.sem.EATLNT002'!$BI$11:$BI$30</c:f>
              <c:numCache>
                <c:formatCode>General</c:formatCode>
                <c:ptCount val="2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</c:numCache>
            </c:numRef>
          </c:cat>
          <c:val>
            <c:numRef>
              <c:f>'A1.BalançoHid.sem.EATLNT002'!$BK$11:$BK$30</c:f>
              <c:numCache>
                <c:formatCode>_(* #,##0.00_);_(* \(#,##0.00\);_(* "-"??_);_(@_)</c:formatCode>
                <c:ptCount val="20"/>
                <c:pt idx="0">
                  <c:v>9031.6208385337632</c:v>
                </c:pt>
                <c:pt idx="1">
                  <c:v>9031.6208385337632</c:v>
                </c:pt>
                <c:pt idx="2">
                  <c:v>9031.6208385337632</c:v>
                </c:pt>
                <c:pt idx="3">
                  <c:v>10912.037505200429</c:v>
                </c:pt>
                <c:pt idx="4">
                  <c:v>10945.370838533761</c:v>
                </c:pt>
                <c:pt idx="5">
                  <c:v>11295.370838533761</c:v>
                </c:pt>
                <c:pt idx="6">
                  <c:v>10984.740546626374</c:v>
                </c:pt>
                <c:pt idx="7">
                  <c:v>10984.740546626374</c:v>
                </c:pt>
                <c:pt idx="8">
                  <c:v>10984.740546626374</c:v>
                </c:pt>
                <c:pt idx="9">
                  <c:v>11684.740546626374</c:v>
                </c:pt>
                <c:pt idx="10">
                  <c:v>11684.740546626374</c:v>
                </c:pt>
                <c:pt idx="11">
                  <c:v>11582.740546626374</c:v>
                </c:pt>
                <c:pt idx="12">
                  <c:v>12632.740546626374</c:v>
                </c:pt>
                <c:pt idx="13">
                  <c:v>12451.163511456658</c:v>
                </c:pt>
                <c:pt idx="14">
                  <c:v>12431.229479149142</c:v>
                </c:pt>
                <c:pt idx="15">
                  <c:v>13729.229479149142</c:v>
                </c:pt>
                <c:pt idx="16">
                  <c:v>13329.229479149142</c:v>
                </c:pt>
                <c:pt idx="17">
                  <c:v>12990.229479149142</c:v>
                </c:pt>
                <c:pt idx="18">
                  <c:v>12831.603198842471</c:v>
                </c:pt>
                <c:pt idx="19">
                  <c:v>12518.603198842471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93-466B-B245-0BBE9464EC57}"/>
            </c:ext>
          </c:extLst>
        </c:ser>
        <c:ser>
          <c:idx val="2"/>
          <c:order val="1"/>
          <c:tx>
            <c:strRef>
              <c:f>'A1.BalançoHid.sem.EATLNT002'!$BL$10</c:f>
              <c:strCache>
                <c:ptCount val="1"/>
                <c:pt idx="0">
                  <c:v>Demanda projetada (L/s)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'A1.BalançoHid.sem.EATLNT002'!$BI$11:$BI$30</c:f>
              <c:numCache>
                <c:formatCode>General</c:formatCode>
                <c:ptCount val="2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</c:numCache>
            </c:numRef>
          </c:cat>
          <c:val>
            <c:numRef>
              <c:f>'A1.BalançoHid.sem.EATLNT002'!$BL$11:$BL$30</c:f>
              <c:numCache>
                <c:formatCode>_(* #,##0.00_);_(* \(#,##0.00\);_(* "-"??_);_(@_)</c:formatCode>
                <c:ptCount val="20"/>
                <c:pt idx="0">
                  <c:v>8394.7876173683435</c:v>
                </c:pt>
                <c:pt idx="1">
                  <c:v>8531.9406532866396</c:v>
                </c:pt>
                <c:pt idx="2">
                  <c:v>8666.7763912671235</c:v>
                </c:pt>
                <c:pt idx="3">
                  <c:v>8816.74839469178</c:v>
                </c:pt>
                <c:pt idx="4">
                  <c:v>8964.8549500570753</c:v>
                </c:pt>
                <c:pt idx="5">
                  <c:v>9110.0657648401811</c:v>
                </c:pt>
                <c:pt idx="6">
                  <c:v>9252.7546946347029</c:v>
                </c:pt>
                <c:pt idx="7">
                  <c:v>9391.8771946347024</c:v>
                </c:pt>
                <c:pt idx="8">
                  <c:v>9528.5997859589061</c:v>
                </c:pt>
                <c:pt idx="9">
                  <c:v>9661.675644977171</c:v>
                </c:pt>
                <c:pt idx="10">
                  <c:v>9792.0456578196336</c:v>
                </c:pt>
                <c:pt idx="11">
                  <c:v>9914.3761900684931</c:v>
                </c:pt>
                <c:pt idx="12">
                  <c:v>10033.733944063926</c:v>
                </c:pt>
                <c:pt idx="13">
                  <c:v>10148.781230022829</c:v>
                </c:pt>
                <c:pt idx="14">
                  <c:v>10260.636381278538</c:v>
                </c:pt>
                <c:pt idx="15">
                  <c:v>10367.889033961192</c:v>
                </c:pt>
                <c:pt idx="16">
                  <c:v>10471.767019121002</c:v>
                </c:pt>
                <c:pt idx="17">
                  <c:v>10570.801142979453</c:v>
                </c:pt>
                <c:pt idx="18">
                  <c:v>10672.147511875879</c:v>
                </c:pt>
                <c:pt idx="19">
                  <c:v>10775.87369463016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93-466B-B245-0BBE9464EC57}"/>
            </c:ext>
          </c:extLst>
        </c:ser>
        <c:ser>
          <c:idx val="4"/>
          <c:order val="3"/>
          <c:tx>
            <c:v>Demana medida (L/s)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'A1.BalançoHid.sem.EATLNT002'!$BI$11:$BI$30</c:f>
              <c:numCache>
                <c:formatCode>General</c:formatCode>
                <c:ptCount val="2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</c:numCache>
            </c:numRef>
          </c:cat>
          <c:val>
            <c:numRef>
              <c:f>'A1.BalançoHid.sem.EATLNT002'!$BO$11:$BO$12</c:f>
              <c:numCache>
                <c:formatCode>_-* #,##0.0_-;\-* #,##0.0_-;_-* "-"??_-;_-@_-</c:formatCode>
                <c:ptCount val="2"/>
                <c:pt idx="0">
                  <c:v>8427.7999999999993</c:v>
                </c:pt>
                <c:pt idx="1">
                  <c:v>8597.6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93-466B-B245-0BBE9464E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7018607"/>
        <c:axId val="927014863"/>
      </c:lineChart>
      <c:catAx>
        <c:axId val="9270186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7014863"/>
        <c:crosses val="autoZero"/>
        <c:auto val="1"/>
        <c:lblAlgn val="ctr"/>
        <c:lblOffset val="100"/>
        <c:noMultiLvlLbl val="0"/>
      </c:catAx>
      <c:valAx>
        <c:axId val="927014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Vazão (L/s)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27018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Investimentos Água e Esgoto (por ano) - Acumulado (%)</a:t>
            </a:r>
          </a:p>
        </c:rich>
      </c:tx>
      <c:layout>
        <c:manualLayout>
          <c:xMode val="edge"/>
          <c:yMode val="edge"/>
          <c:x val="0.30963713338215387"/>
          <c:y val="2.1132010488950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2100702823705703E-2"/>
          <c:y val="0.12609250398724084"/>
          <c:w val="0.91505633161879285"/>
          <c:h val="0.5620882930718003"/>
        </c:manualLayout>
      </c:layout>
      <c:barChart>
        <c:barDir val="col"/>
        <c:grouping val="clustered"/>
        <c:varyColors val="0"/>
        <c:ser>
          <c:idx val="0"/>
          <c:order val="0"/>
          <c:tx>
            <c:v>Água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Síntese!$B$24:$S$24</c:f>
              <c:numCache>
                <c:formatCode>General</c:formatCode>
                <c:ptCount val="18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</c:numCache>
            </c:numRef>
          </c:cat>
          <c:val>
            <c:numRef>
              <c:f>Síntese!$B$37:$S$37</c:f>
              <c:numCache>
                <c:formatCode>0%</c:formatCode>
                <c:ptCount val="18"/>
                <c:pt idx="0">
                  <c:v>3.3813030696094558E-2</c:v>
                </c:pt>
                <c:pt idx="1">
                  <c:v>7.9098874274915534E-2</c:v>
                </c:pt>
                <c:pt idx="2">
                  <c:v>0.11786519407422974</c:v>
                </c:pt>
                <c:pt idx="3">
                  <c:v>0.13656598895566499</c:v>
                </c:pt>
                <c:pt idx="4">
                  <c:v>0.15481297545843783</c:v>
                </c:pt>
                <c:pt idx="5">
                  <c:v>0.19740838418677198</c:v>
                </c:pt>
                <c:pt idx="6">
                  <c:v>0.23810070665783908</c:v>
                </c:pt>
                <c:pt idx="7">
                  <c:v>0.25584366582750995</c:v>
                </c:pt>
                <c:pt idx="8">
                  <c:v>0.27312324473369565</c:v>
                </c:pt>
                <c:pt idx="9">
                  <c:v>0.31106253975221798</c:v>
                </c:pt>
                <c:pt idx="10">
                  <c:v>0.32749338652459525</c:v>
                </c:pt>
                <c:pt idx="11">
                  <c:v>0.38050066035678365</c:v>
                </c:pt>
                <c:pt idx="12">
                  <c:v>0.40887590010375874</c:v>
                </c:pt>
                <c:pt idx="13">
                  <c:v>0.42479016300314726</c:v>
                </c:pt>
                <c:pt idx="14">
                  <c:v>0.44074095208698638</c:v>
                </c:pt>
                <c:pt idx="15">
                  <c:v>0.45774645305710338</c:v>
                </c:pt>
                <c:pt idx="16">
                  <c:v>0.46025087645154034</c:v>
                </c:pt>
                <c:pt idx="17">
                  <c:v>0.4624904180707245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C1-4B6B-AC1D-AA842A87286B}"/>
            </c:ext>
          </c:extLst>
        </c:ser>
        <c:ser>
          <c:idx val="1"/>
          <c:order val="1"/>
          <c:tx>
            <c:v>Esgoto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Síntese!$B$24:$S$24</c:f>
              <c:numCache>
                <c:formatCode>General</c:formatCode>
                <c:ptCount val="18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</c:numCache>
            </c:numRef>
          </c:cat>
          <c:val>
            <c:numRef>
              <c:f>Síntese!$B$38:$S$38</c:f>
              <c:numCache>
                <c:formatCode>0%</c:formatCode>
                <c:ptCount val="18"/>
                <c:pt idx="0">
                  <c:v>2.0068309996272977E-2</c:v>
                </c:pt>
                <c:pt idx="1">
                  <c:v>5.3729842617839627E-2</c:v>
                </c:pt>
                <c:pt idx="2">
                  <c:v>9.046579404874501E-2</c:v>
                </c:pt>
                <c:pt idx="3">
                  <c:v>0.15820547404996688</c:v>
                </c:pt>
                <c:pt idx="4">
                  <c:v>0.21070860215813167</c:v>
                </c:pt>
                <c:pt idx="5">
                  <c:v>0.29088952967141896</c:v>
                </c:pt>
                <c:pt idx="6">
                  <c:v>0.3402242203334207</c:v>
                </c:pt>
                <c:pt idx="7">
                  <c:v>0.35915303248148317</c:v>
                </c:pt>
                <c:pt idx="8">
                  <c:v>0.37734861121578323</c:v>
                </c:pt>
                <c:pt idx="9">
                  <c:v>0.39448291203133506</c:v>
                </c:pt>
                <c:pt idx="10">
                  <c:v>0.41179658363820615</c:v>
                </c:pt>
                <c:pt idx="11">
                  <c:v>0.43770873703714286</c:v>
                </c:pt>
                <c:pt idx="12">
                  <c:v>0.4585028651265422</c:v>
                </c:pt>
                <c:pt idx="13">
                  <c:v>0.48701380195197114</c:v>
                </c:pt>
                <c:pt idx="14">
                  <c:v>0.50718802148173403</c:v>
                </c:pt>
                <c:pt idx="15">
                  <c:v>0.52789178631359723</c:v>
                </c:pt>
                <c:pt idx="16">
                  <c:v>0.53448833923202277</c:v>
                </c:pt>
                <c:pt idx="17">
                  <c:v>0.53750958192927556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C1-4B6B-AC1D-AA842A872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705944"/>
        <c:axId val="658456984"/>
      </c:barChart>
      <c:lineChart>
        <c:grouping val="standard"/>
        <c:varyColors val="0"/>
        <c:ser>
          <c:idx val="2"/>
          <c:order val="2"/>
          <c:tx>
            <c:v>Total</c:v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Síntese!$B$24:$S$24</c:f>
              <c:numCache>
                <c:formatCode>General</c:formatCode>
                <c:ptCount val="18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</c:numCache>
            </c:numRef>
          </c:cat>
          <c:val>
            <c:numRef>
              <c:f>Síntese!$B$39:$S$39</c:f>
              <c:numCache>
                <c:formatCode>0%</c:formatCode>
                <c:ptCount val="18"/>
                <c:pt idx="0">
                  <c:v>5.3881340692367531E-2</c:v>
                </c:pt>
                <c:pt idx="1">
                  <c:v>0.13282871689275516</c:v>
                </c:pt>
                <c:pt idx="2">
                  <c:v>0.20833098812297474</c:v>
                </c:pt>
                <c:pt idx="3">
                  <c:v>0.29477146300563184</c:v>
                </c:pt>
                <c:pt idx="4">
                  <c:v>0.36552157761656945</c:v>
                </c:pt>
                <c:pt idx="5">
                  <c:v>0.48829791385819088</c:v>
                </c:pt>
                <c:pt idx="6">
                  <c:v>0.5783249269912597</c:v>
                </c:pt>
                <c:pt idx="7">
                  <c:v>0.61499669830899306</c:v>
                </c:pt>
                <c:pt idx="8">
                  <c:v>0.65047185594947876</c:v>
                </c:pt>
                <c:pt idx="9">
                  <c:v>0.70554545178355299</c:v>
                </c:pt>
                <c:pt idx="10">
                  <c:v>0.7392899701628014</c:v>
                </c:pt>
                <c:pt idx="11">
                  <c:v>0.81820939739392651</c:v>
                </c:pt>
                <c:pt idx="12">
                  <c:v>0.86737876523030089</c:v>
                </c:pt>
                <c:pt idx="13">
                  <c:v>0.9118039649551184</c:v>
                </c:pt>
                <c:pt idx="14">
                  <c:v>0.94792897356872052</c:v>
                </c:pt>
                <c:pt idx="15">
                  <c:v>0.98563823937070072</c:v>
                </c:pt>
                <c:pt idx="16">
                  <c:v>0.99473921568356316</c:v>
                </c:pt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C1-4B6B-AC1D-AA842A872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705944"/>
        <c:axId val="658456984"/>
      </c:lineChart>
      <c:catAx>
        <c:axId val="471705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8456984"/>
        <c:crosses val="autoZero"/>
        <c:auto val="1"/>
        <c:lblAlgn val="ctr"/>
        <c:lblOffset val="100"/>
        <c:noMultiLvlLbl val="0"/>
      </c:catAx>
      <c:valAx>
        <c:axId val="6584569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Valor (R$)</a:t>
                </a:r>
              </a:p>
            </c:rich>
          </c:tx>
          <c:layout>
            <c:manualLayout>
              <c:xMode val="edge"/>
              <c:yMode val="edge"/>
              <c:x val="1.284296555750146E-2"/>
              <c:y val="0.427163721759660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1705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0668070090618E-2"/>
          <c:y val="0.10311342677435502"/>
          <c:w val="0.8940500252370096"/>
          <c:h val="0.5934448853143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'A1.BalançoHid.sem.EATLNT002'!$BV$10</c:f>
              <c:strCache>
                <c:ptCount val="1"/>
                <c:pt idx="0">
                  <c:v>Icci (%)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'A1.BalançoHid.sem.EATLNT002'!$BI$11:$BI$30</c:f>
              <c:numCache>
                <c:formatCode>General</c:formatCode>
                <c:ptCount val="2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</c:numCache>
            </c:numRef>
          </c:cat>
          <c:val>
            <c:numRef>
              <c:f>'A1.BalançoHid.sem.EATLNT002'!$BN$11:$BN$30</c:f>
              <c:numCache>
                <c:formatCode>0</c:formatCode>
                <c:ptCount val="20"/>
                <c:pt idx="0">
                  <c:v>92.948849021115393</c:v>
                </c:pt>
                <c:pt idx="1">
                  <c:v>94.467436197994289</c:v>
                </c:pt>
                <c:pt idx="2">
                  <c:v>95.96036576613119</c:v>
                </c:pt>
                <c:pt idx="3">
                  <c:v>80.798369603201209</c:v>
                </c:pt>
                <c:pt idx="4">
                  <c:v>81.905447355843137</c:v>
                </c:pt>
                <c:pt idx="5">
                  <c:v>80.653091386442227</c:v>
                </c:pt>
                <c:pt idx="6">
                  <c:v>84.232801451795808</c:v>
                </c:pt>
                <c:pt idx="7">
                  <c:v>85.499308379378419</c:v>
                </c:pt>
                <c:pt idx="8">
                  <c:v>86.74396764778686</c:v>
                </c:pt>
                <c:pt idx="9">
                  <c:v>82.686265958782428</c:v>
                </c:pt>
                <c:pt idx="10">
                  <c:v>83.8019947361758</c:v>
                </c:pt>
                <c:pt idx="11">
                  <c:v>85.596117345097454</c:v>
                </c:pt>
                <c:pt idx="12">
                  <c:v>79.426423007978869</c:v>
                </c:pt>
                <c:pt idx="13">
                  <c:v>81.508697726800037</c:v>
                </c:pt>
                <c:pt idx="14">
                  <c:v>82.539192108782714</c:v>
                </c:pt>
                <c:pt idx="15">
                  <c:v>75.516903914433897</c:v>
                </c:pt>
                <c:pt idx="16">
                  <c:v>78.562433301204265</c:v>
                </c:pt>
                <c:pt idx="17">
                  <c:v>81.375014659647405</c:v>
                </c:pt>
                <c:pt idx="18">
                  <c:v>83.170803729643112</c:v>
                </c:pt>
                <c:pt idx="19">
                  <c:v>86.078882152176121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D-4636-8F1F-22C75502D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752783"/>
        <c:axId val="717765263"/>
      </c:barChart>
      <c:lineChart>
        <c:grouping val="standard"/>
        <c:varyColors val="0"/>
        <c:ser>
          <c:idx val="1"/>
          <c:order val="1"/>
          <c:tx>
            <c:strRef>
              <c:f>'A1.BalançoHid.sem.EATLNT002'!$BH$10</c:f>
              <c:strCache>
                <c:ptCount val="1"/>
                <c:pt idx="0">
                  <c:v>Ref.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'A1.BalançoHid.sem.EATLNT002'!$BQ$11:$BQ$30</c:f>
              <c:numCache>
                <c:formatCode>General</c:formatCode>
                <c:ptCount val="2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</c:numCache>
            </c:numRef>
          </c:cat>
          <c:val>
            <c:numRef>
              <c:f>'A1.BalançoHid.sem.EATLNT002'!$BH$11:$BH$30</c:f>
              <c:numCache>
                <c:formatCode>General</c:formatCode>
                <c:ptCount val="2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9D-4636-8F1F-22C75502D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752783"/>
        <c:axId val="717765263"/>
      </c:lineChart>
      <c:catAx>
        <c:axId val="7177527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7765263"/>
        <c:crosses val="autoZero"/>
        <c:auto val="1"/>
        <c:lblAlgn val="ctr"/>
        <c:lblOffset val="100"/>
        <c:noMultiLvlLbl val="0"/>
      </c:catAx>
      <c:valAx>
        <c:axId val="71776526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Icci (%)</a:t>
                </a:r>
              </a:p>
            </c:rich>
          </c:tx>
          <c:layout>
            <c:manualLayout>
              <c:xMode val="edge"/>
              <c:yMode val="edge"/>
              <c:x val="2.1840168206723919E-2"/>
              <c:y val="0.288113367253790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775278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827650320597286"/>
          <c:y val="0.91617311587651551"/>
          <c:w val="0.18858593846395441"/>
          <c:h val="5.5410022896831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[Indicadores e Metas do PL Exploracao.xlsx]PivotChartTable7</c:name>
    <c:fmtId val="1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Índice de perdas na distribuição</a:t>
            </a:r>
          </a:p>
        </c:rich>
      </c:tx>
      <c:layout>
        <c:manualLayout>
          <c:xMode val="edge"/>
          <c:yMode val="edge"/>
          <c:x val="0.37769591484044834"/>
          <c:y val="3.7558676189746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inBase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inBase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inBase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3441407856951415"/>
          <c:y val="0.13970472078549881"/>
          <c:w val="0.87540665723620792"/>
          <c:h val="0.54888949296033596"/>
        </c:manualLayout>
      </c:layout>
      <c:lineChart>
        <c:grouping val="standard"/>
        <c:varyColors val="0"/>
        <c:ser>
          <c:idx val="0"/>
          <c:order val="0"/>
          <c:tx>
            <c:v>Resultado (n)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6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  <c:pt idx="4">
                <c:v>2018</c:v>
              </c:pt>
              <c:pt idx="5">
                <c:v>2019</c:v>
              </c:pt>
              <c:pt idx="6">
                <c:v>2020</c:v>
              </c:pt>
              <c:pt idx="7">
                <c:v>2021</c:v>
              </c:pt>
              <c:pt idx="8">
                <c:v>2022</c:v>
              </c:pt>
              <c:pt idx="9">
                <c:v>2023</c:v>
              </c:pt>
              <c:pt idx="10">
                <c:v>2024</c:v>
              </c:pt>
              <c:pt idx="11">
                <c:v>2025</c:v>
              </c:pt>
              <c:pt idx="12">
                <c:v>2026</c:v>
              </c:pt>
              <c:pt idx="13">
                <c:v>2027</c:v>
              </c:pt>
              <c:pt idx="14">
                <c:v>2028</c:v>
              </c:pt>
              <c:pt idx="15">
                <c:v>2029</c:v>
              </c:pt>
              <c:pt idx="16">
                <c:v>2030</c:v>
              </c:pt>
              <c:pt idx="17">
                <c:v>2031</c:v>
              </c:pt>
              <c:pt idx="18">
                <c:v>2032</c:v>
              </c:pt>
              <c:pt idx="19">
                <c:v>2033</c:v>
              </c:pt>
              <c:pt idx="20">
                <c:v>2034</c:v>
              </c:pt>
              <c:pt idx="21">
                <c:v>2035</c:v>
              </c:pt>
              <c:pt idx="22">
                <c:v>2036</c:v>
              </c:pt>
              <c:pt idx="23">
                <c:v>2037</c:v>
              </c:pt>
              <c:pt idx="24">
                <c:v>2038</c:v>
              </c:pt>
              <c:pt idx="25">
                <c:v>2039</c:v>
              </c:pt>
            </c:strLit>
          </c:cat>
          <c:val>
            <c:numLit>
              <c:formatCode>#,##0.0</c:formatCode>
              <c:ptCount val="26"/>
              <c:pt idx="0">
                <c:v>33.380000000000003</c:v>
              </c:pt>
              <c:pt idx="1">
                <c:v>35.19</c:v>
              </c:pt>
              <c:pt idx="2">
                <c:v>35.21</c:v>
              </c:pt>
              <c:pt idx="3">
                <c:v>33.74</c:v>
              </c:pt>
              <c:pt idx="4">
                <c:v>34.49</c:v>
              </c:pt>
              <c:pt idx="5">
                <c:v>32.1</c:v>
              </c:pt>
              <c:pt idx="6">
                <c:v>34.369999999999997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DEEC-426C-8D0A-88F8BA0B041B}"/>
            </c:ext>
          </c:extLst>
        </c:ser>
        <c:ser>
          <c:idx val="1"/>
          <c:order val="1"/>
          <c:tx>
            <c:v>Meta (i)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Lit>
              <c:ptCount val="26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  <c:pt idx="4">
                <c:v>2018</c:v>
              </c:pt>
              <c:pt idx="5">
                <c:v>2019</c:v>
              </c:pt>
              <c:pt idx="6">
                <c:v>2020</c:v>
              </c:pt>
              <c:pt idx="7">
                <c:v>2021</c:v>
              </c:pt>
              <c:pt idx="8">
                <c:v>2022</c:v>
              </c:pt>
              <c:pt idx="9">
                <c:v>2023</c:v>
              </c:pt>
              <c:pt idx="10">
                <c:v>2024</c:v>
              </c:pt>
              <c:pt idx="11">
                <c:v>2025</c:v>
              </c:pt>
              <c:pt idx="12">
                <c:v>2026</c:v>
              </c:pt>
              <c:pt idx="13">
                <c:v>2027</c:v>
              </c:pt>
              <c:pt idx="14">
                <c:v>2028</c:v>
              </c:pt>
              <c:pt idx="15">
                <c:v>2029</c:v>
              </c:pt>
              <c:pt idx="16">
                <c:v>2030</c:v>
              </c:pt>
              <c:pt idx="17">
                <c:v>2031</c:v>
              </c:pt>
              <c:pt idx="18">
                <c:v>2032</c:v>
              </c:pt>
              <c:pt idx="19">
                <c:v>2033</c:v>
              </c:pt>
              <c:pt idx="20">
                <c:v>2034</c:v>
              </c:pt>
              <c:pt idx="21">
                <c:v>2035</c:v>
              </c:pt>
              <c:pt idx="22">
                <c:v>2036</c:v>
              </c:pt>
              <c:pt idx="23">
                <c:v>2037</c:v>
              </c:pt>
              <c:pt idx="24">
                <c:v>2038</c:v>
              </c:pt>
              <c:pt idx="25">
                <c:v>2039</c:v>
              </c:pt>
            </c:strLit>
          </c:cat>
          <c:val>
            <c:numLit>
              <c:formatCode>General</c:formatCode>
              <c:ptCount val="26"/>
              <c:pt idx="7" formatCode="#,##0.0">
                <c:v>0</c:v>
              </c:pt>
              <c:pt idx="8" formatCode="#,##0.0">
                <c:v>0</c:v>
              </c:pt>
              <c:pt idx="9" formatCode="#,##0.0">
                <c:v>0</c:v>
              </c:pt>
              <c:pt idx="10" formatCode="#,##0.0">
                <c:v>0</c:v>
              </c:pt>
              <c:pt idx="11" formatCode="#,##0.0">
                <c:v>0</c:v>
              </c:pt>
              <c:pt idx="12" formatCode="#,##0.0">
                <c:v>0</c:v>
              </c:pt>
              <c:pt idx="13" formatCode="#,##0.0">
                <c:v>0</c:v>
              </c:pt>
              <c:pt idx="14" formatCode="#,##0.0">
                <c:v>0</c:v>
              </c:pt>
              <c:pt idx="15" formatCode="#,##0.0">
                <c:v>0</c:v>
              </c:pt>
              <c:pt idx="16" formatCode="#,##0.0">
                <c:v>0</c:v>
              </c:pt>
              <c:pt idx="17" formatCode="#,##0.0">
                <c:v>0</c:v>
              </c:pt>
              <c:pt idx="18" formatCode="#,##0.0">
                <c:v>0</c:v>
              </c:pt>
              <c:pt idx="19" formatCode="#,##0.0">
                <c:v>0</c:v>
              </c:pt>
              <c:pt idx="20" formatCode="#,##0.0">
                <c:v>0</c:v>
              </c:pt>
              <c:pt idx="21" formatCode="#,##0.0">
                <c:v>0</c:v>
              </c:pt>
              <c:pt idx="22" formatCode="#,##0.0">
                <c:v>0</c:v>
              </c:pt>
              <c:pt idx="23" formatCode="#,##0.0">
                <c:v>0</c:v>
              </c:pt>
              <c:pt idx="24" formatCode="#,##0.0">
                <c:v>0</c:v>
              </c:pt>
              <c:pt idx="25" formatCode="#,##0.0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DEEC-426C-8D0A-88F8BA0B041B}"/>
            </c:ext>
          </c:extLst>
        </c:ser>
        <c:ser>
          <c:idx val="2"/>
          <c:order val="2"/>
          <c:tx>
            <c:v>Meta (f)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Lit>
              <c:ptCount val="26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  <c:pt idx="4">
                <c:v>2018</c:v>
              </c:pt>
              <c:pt idx="5">
                <c:v>2019</c:v>
              </c:pt>
              <c:pt idx="6">
                <c:v>2020</c:v>
              </c:pt>
              <c:pt idx="7">
                <c:v>2021</c:v>
              </c:pt>
              <c:pt idx="8">
                <c:v>2022</c:v>
              </c:pt>
              <c:pt idx="9">
                <c:v>2023</c:v>
              </c:pt>
              <c:pt idx="10">
                <c:v>2024</c:v>
              </c:pt>
              <c:pt idx="11">
                <c:v>2025</c:v>
              </c:pt>
              <c:pt idx="12">
                <c:v>2026</c:v>
              </c:pt>
              <c:pt idx="13">
                <c:v>2027</c:v>
              </c:pt>
              <c:pt idx="14">
                <c:v>2028</c:v>
              </c:pt>
              <c:pt idx="15">
                <c:v>2029</c:v>
              </c:pt>
              <c:pt idx="16">
                <c:v>2030</c:v>
              </c:pt>
              <c:pt idx="17">
                <c:v>2031</c:v>
              </c:pt>
              <c:pt idx="18">
                <c:v>2032</c:v>
              </c:pt>
              <c:pt idx="19">
                <c:v>2033</c:v>
              </c:pt>
              <c:pt idx="20">
                <c:v>2034</c:v>
              </c:pt>
              <c:pt idx="21">
                <c:v>2035</c:v>
              </c:pt>
              <c:pt idx="22">
                <c:v>2036</c:v>
              </c:pt>
              <c:pt idx="23">
                <c:v>2037</c:v>
              </c:pt>
              <c:pt idx="24">
                <c:v>2038</c:v>
              </c:pt>
              <c:pt idx="25">
                <c:v>2039</c:v>
              </c:pt>
            </c:strLit>
          </c:cat>
          <c:val>
            <c:numLit>
              <c:formatCode>General</c:formatCode>
              <c:ptCount val="26"/>
              <c:pt idx="7" formatCode="#,##0.0">
                <c:v>35</c:v>
              </c:pt>
              <c:pt idx="8" formatCode="#,##0.0">
                <c:v>35</c:v>
              </c:pt>
              <c:pt idx="9" formatCode="#,##0.0">
                <c:v>33.25</c:v>
              </c:pt>
              <c:pt idx="10" formatCode="#,##0.0">
                <c:v>33.25</c:v>
              </c:pt>
              <c:pt idx="11" formatCode="#,##0.0">
                <c:v>31.5</c:v>
              </c:pt>
              <c:pt idx="12" formatCode="#,##0.0">
                <c:v>31.5</c:v>
              </c:pt>
              <c:pt idx="13" formatCode="#,##0.0">
                <c:v>29.75</c:v>
              </c:pt>
              <c:pt idx="14" formatCode="#,##0.0">
                <c:v>29.75</c:v>
              </c:pt>
              <c:pt idx="15" formatCode="#,##0.0">
                <c:v>28</c:v>
              </c:pt>
              <c:pt idx="16" formatCode="#,##0.0">
                <c:v>28</c:v>
              </c:pt>
              <c:pt idx="17" formatCode="#,##0.0">
                <c:v>26.25</c:v>
              </c:pt>
              <c:pt idx="18" formatCode="#,##0.0">
                <c:v>26.25</c:v>
              </c:pt>
              <c:pt idx="19" formatCode="#,##0.0">
                <c:v>25</c:v>
              </c:pt>
              <c:pt idx="20" formatCode="#,##0.0">
                <c:v>25</c:v>
              </c:pt>
              <c:pt idx="21" formatCode="#,##0.0">
                <c:v>25</c:v>
              </c:pt>
              <c:pt idx="22" formatCode="#,##0.0">
                <c:v>25</c:v>
              </c:pt>
              <c:pt idx="23" formatCode="#,##0.0">
                <c:v>25</c:v>
              </c:pt>
              <c:pt idx="24" formatCode="#,##0.0">
                <c:v>25</c:v>
              </c:pt>
              <c:pt idx="25" formatCode="#,##0.0">
                <c:v>25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DEEC-426C-8D0A-88F8BA0B0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222719"/>
        <c:axId val="1523236863"/>
      </c:lineChart>
      <c:catAx>
        <c:axId val="15232227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3236863"/>
        <c:crosses val="autoZero"/>
        <c:auto val="1"/>
        <c:lblAlgn val="ctr"/>
        <c:lblOffset val="100"/>
        <c:noMultiLvlLbl val="0"/>
        <c:extLst/>
      </c:catAx>
      <c:valAx>
        <c:axId val="1523236863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Resultado (%)</a:t>
                </a:r>
              </a:p>
            </c:rich>
          </c:tx>
          <c:layout>
            <c:manualLayout>
              <c:xMode val="edge"/>
              <c:yMode val="edge"/>
              <c:x val="5.3084254613177104E-2"/>
              <c:y val="0.285290923245986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3222719"/>
        <c:crosses val="autoZero"/>
        <c:crossBetween val="between"/>
        <c:extLst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36557214926832"/>
          <c:y val="0.93110989584860804"/>
          <c:w val="0.34245884606236621"/>
          <c:h val="5.281725806384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56117088940226"/>
          <c:y val="0.12358389400199681"/>
          <c:w val="0.77831575298370725"/>
          <c:h val="0.54023188074039663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'GRAF RESUMO'!$D$9</c:f>
              <c:strCache>
                <c:ptCount val="1"/>
                <c:pt idx="0">
                  <c:v>Demanda 2020 (L/s)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'GRAF RESUMO'!$C$10:$C$16</c:f>
              <c:strCache>
                <c:ptCount val="7"/>
                <c:pt idx="0">
                  <c:v>Torto-Santa Maria-Bananal</c:v>
                </c:pt>
                <c:pt idx="1">
                  <c:v>Descoberto-Corumbá</c:v>
                </c:pt>
                <c:pt idx="2">
                  <c:v>Sobradinho-Planaltina</c:v>
                </c:pt>
                <c:pt idx="3">
                  <c:v>Paranoá Norte</c:v>
                </c:pt>
                <c:pt idx="4">
                  <c:v>Paranoá Sul</c:v>
                </c:pt>
                <c:pt idx="5">
                  <c:v>Brazlândia</c:v>
                </c:pt>
                <c:pt idx="6">
                  <c:v>Distrito Federal</c:v>
                </c:pt>
              </c:strCache>
            </c:strRef>
          </c:cat>
          <c:val>
            <c:numRef>
              <c:f>'GRAF RESUMO'!$D$10:$D$16</c:f>
              <c:numCache>
                <c:formatCode>_(* #,##0.00_);_(* \(#,##0.00\);_(* "-"??_);_(@_)</c:formatCode>
                <c:ptCount val="7"/>
                <c:pt idx="0">
                  <c:v>1525.2122776132092</c:v>
                </c:pt>
                <c:pt idx="1">
                  <c:v>4753.386234756581</c:v>
                </c:pt>
                <c:pt idx="2">
                  <c:v>1011.4703882740162</c:v>
                </c:pt>
                <c:pt idx="3">
                  <c:v>467.57839608651625</c:v>
                </c:pt>
                <c:pt idx="4">
                  <c:v>516.71221679687505</c:v>
                </c:pt>
                <c:pt idx="5">
                  <c:v>120.42810384114583</c:v>
                </c:pt>
                <c:pt idx="6">
                  <c:v>8394.7876173683435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C-48DB-B095-8792186E6391}"/>
            </c:ext>
          </c:extLst>
        </c:ser>
        <c:ser>
          <c:idx val="2"/>
          <c:order val="2"/>
          <c:tx>
            <c:strRef>
              <c:f>'GRAF RESUMO'!$F$9</c:f>
              <c:strCache>
                <c:ptCount val="1"/>
                <c:pt idx="0">
                  <c:v>Saldo 2020 (L/s)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3FC-48DB-B095-8792186E639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FC-48DB-B095-8792186E6391}"/>
              </c:ext>
            </c:extLst>
          </c:dPt>
          <c:cat>
            <c:strRef>
              <c:f>'GRAF RESUMO'!$C$10:$C$16</c:f>
              <c:strCache>
                <c:ptCount val="7"/>
                <c:pt idx="0">
                  <c:v>Torto-Santa Maria-Bananal</c:v>
                </c:pt>
                <c:pt idx="1">
                  <c:v>Descoberto-Corumbá</c:v>
                </c:pt>
                <c:pt idx="2">
                  <c:v>Sobradinho-Planaltina</c:v>
                </c:pt>
                <c:pt idx="3">
                  <c:v>Paranoá Norte</c:v>
                </c:pt>
                <c:pt idx="4">
                  <c:v>Paranoá Sul</c:v>
                </c:pt>
                <c:pt idx="5">
                  <c:v>Brazlândia</c:v>
                </c:pt>
                <c:pt idx="6">
                  <c:v>Distrito Federal</c:v>
                </c:pt>
              </c:strCache>
            </c:strRef>
          </c:cat>
          <c:val>
            <c:numRef>
              <c:f>'GRAF RESUMO'!$F$10:$F$16</c:f>
              <c:numCache>
                <c:formatCode>_(* #,##0.00_);_(* \(#,##0.00\);_(* "-"??_);_(@_)</c:formatCode>
                <c:ptCount val="7"/>
                <c:pt idx="0">
                  <c:v>571.78772238679085</c:v>
                </c:pt>
                <c:pt idx="1">
                  <c:v>113.75571410539123</c:v>
                </c:pt>
                <c:pt idx="2">
                  <c:v>-84.28890946013712</c:v>
                </c:pt>
                <c:pt idx="3">
                  <c:v>112.89879292422108</c:v>
                </c:pt>
                <c:pt idx="4">
                  <c:v>-82.103244930202322</c:v>
                </c:pt>
                <c:pt idx="5">
                  <c:v>4.7831461393541872</c:v>
                </c:pt>
                <c:pt idx="6">
                  <c:v>636.83322116541967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FC-48DB-B095-8792186E6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806863"/>
        <c:axId val="717821423"/>
      </c:barChart>
      <c:lineChart>
        <c:grouping val="standard"/>
        <c:varyColors val="0"/>
        <c:ser>
          <c:idx val="1"/>
          <c:order val="0"/>
          <c:tx>
            <c:strRef>
              <c:f>'GRAF RESUMO'!$E$9</c:f>
              <c:strCache>
                <c:ptCount val="1"/>
                <c:pt idx="0">
                  <c:v>Capacidade 2020 (L/s)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RESUMO'!$C$10:$C$16</c:f>
              <c:strCache>
                <c:ptCount val="7"/>
                <c:pt idx="0">
                  <c:v>Torto-Santa Maria-Bananal</c:v>
                </c:pt>
                <c:pt idx="1">
                  <c:v>Descoberto-Corumbá</c:v>
                </c:pt>
                <c:pt idx="2">
                  <c:v>Sobradinho-Planaltina</c:v>
                </c:pt>
                <c:pt idx="3">
                  <c:v>Paranoá Norte</c:v>
                </c:pt>
                <c:pt idx="4">
                  <c:v>Paranoá Sul</c:v>
                </c:pt>
                <c:pt idx="5">
                  <c:v>Brazlândia</c:v>
                </c:pt>
                <c:pt idx="6">
                  <c:v>Distrito Federal</c:v>
                </c:pt>
              </c:strCache>
            </c:strRef>
          </c:cat>
          <c:val>
            <c:numRef>
              <c:f>'GRAF RESUMO'!$E$10:$E$16</c:f>
              <c:numCache>
                <c:formatCode>_(* #,##0.00_);_(* \(#,##0.00\);_(* "-"??_);_(@_)</c:formatCode>
                <c:ptCount val="7"/>
                <c:pt idx="0">
                  <c:v>2097</c:v>
                </c:pt>
                <c:pt idx="1">
                  <c:v>4867.1419488619722</c:v>
                </c:pt>
                <c:pt idx="2">
                  <c:v>927.18147881387904</c:v>
                </c:pt>
                <c:pt idx="3">
                  <c:v>580.47718901073733</c:v>
                </c:pt>
                <c:pt idx="4">
                  <c:v>434.60897186667273</c:v>
                </c:pt>
                <c:pt idx="5">
                  <c:v>125.21124998050001</c:v>
                </c:pt>
                <c:pt idx="6">
                  <c:v>9031.6208385337632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FC-48DB-B095-8792186E6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806863"/>
        <c:axId val="717821423"/>
      </c:lineChart>
      <c:catAx>
        <c:axId val="7178068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>
                    <a:solidFill>
                      <a:schemeClr val="tx1"/>
                    </a:solidFill>
                  </a:rPr>
                  <a:t>Demanda</a:t>
                </a:r>
              </a:p>
            </c:rich>
          </c:tx>
          <c:layout>
            <c:manualLayout>
              <c:xMode val="edge"/>
              <c:yMode val="edge"/>
              <c:x val="0.54632868743501661"/>
              <c:y val="0.936907436413842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rgbClr val="FF0000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7821423"/>
        <c:crosses val="autoZero"/>
        <c:auto val="1"/>
        <c:lblAlgn val="ctr"/>
        <c:lblOffset val="100"/>
        <c:noMultiLvlLbl val="0"/>
      </c:catAx>
      <c:valAx>
        <c:axId val="717821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Vazão (L/s)</a:t>
                </a:r>
              </a:p>
            </c:rich>
          </c:tx>
          <c:layout>
            <c:manualLayout>
              <c:xMode val="edge"/>
              <c:yMode val="edge"/>
              <c:x val="8.7771436786322085E-2"/>
              <c:y val="0.24331007671483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78068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65483377651592"/>
          <c:y val="9.5806175269757946E-2"/>
          <c:w val="0.79722206756402825"/>
          <c:h val="0.582242818606007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 RESUMO'!$H$9</c:f>
              <c:strCache>
                <c:ptCount val="1"/>
                <c:pt idx="0">
                  <c:v>Demanda 2039 (L/s)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'GRAF RESUMO'!$C$10:$C$16</c:f>
              <c:strCache>
                <c:ptCount val="7"/>
                <c:pt idx="0">
                  <c:v>Torto-Santa Maria-Bananal</c:v>
                </c:pt>
                <c:pt idx="1">
                  <c:v>Descoberto-Corumbá</c:v>
                </c:pt>
                <c:pt idx="2">
                  <c:v>Sobradinho-Planaltina</c:v>
                </c:pt>
                <c:pt idx="3">
                  <c:v>Paranoá Norte</c:v>
                </c:pt>
                <c:pt idx="4">
                  <c:v>Paranoá Sul</c:v>
                </c:pt>
                <c:pt idx="5">
                  <c:v>Brazlândia</c:v>
                </c:pt>
                <c:pt idx="6">
                  <c:v>Distrito Federal</c:v>
                </c:pt>
              </c:strCache>
            </c:strRef>
          </c:cat>
          <c:val>
            <c:numRef>
              <c:f>'GRAF RESUMO'!$H$10:$H$16</c:f>
              <c:numCache>
                <c:formatCode>_(* #,##0.00_);_(* \(#,##0.00\);_(* "-"??_);_(@_)</c:formatCode>
                <c:ptCount val="7"/>
                <c:pt idx="0">
                  <c:v>1485.1639052961834</c:v>
                </c:pt>
                <c:pt idx="1">
                  <c:v>5834.4120579099235</c:v>
                </c:pt>
                <c:pt idx="2">
                  <c:v>1426.7963774728466</c:v>
                </c:pt>
                <c:pt idx="3">
                  <c:v>696.85217877669629</c:v>
                </c:pt>
                <c:pt idx="4">
                  <c:v>1193.0571512814877</c:v>
                </c:pt>
                <c:pt idx="5">
                  <c:v>139.59202389302129</c:v>
                </c:pt>
                <c:pt idx="6">
                  <c:v>10775.87369463016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7-4A25-91AE-42C96FB601D2}"/>
            </c:ext>
          </c:extLst>
        </c:ser>
        <c:ser>
          <c:idx val="2"/>
          <c:order val="2"/>
          <c:tx>
            <c:strRef>
              <c:f>'GRAF RESUMO'!$J$9</c:f>
              <c:strCache>
                <c:ptCount val="1"/>
                <c:pt idx="0">
                  <c:v>Saldo 2039 (L/s)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'GRAF RESUMO'!$C$10:$C$16</c:f>
              <c:strCache>
                <c:ptCount val="7"/>
                <c:pt idx="0">
                  <c:v>Torto-Santa Maria-Bananal</c:v>
                </c:pt>
                <c:pt idx="1">
                  <c:v>Descoberto-Corumbá</c:v>
                </c:pt>
                <c:pt idx="2">
                  <c:v>Sobradinho-Planaltina</c:v>
                </c:pt>
                <c:pt idx="3">
                  <c:v>Paranoá Norte</c:v>
                </c:pt>
                <c:pt idx="4">
                  <c:v>Paranoá Sul</c:v>
                </c:pt>
                <c:pt idx="5">
                  <c:v>Brazlândia</c:v>
                </c:pt>
                <c:pt idx="6">
                  <c:v>Distrito Federal</c:v>
                </c:pt>
              </c:strCache>
            </c:strRef>
          </c:cat>
          <c:val>
            <c:numRef>
              <c:f>'GRAF RESUMO'!$J$10:$J$16</c:f>
              <c:numCache>
                <c:formatCode>_(* #,##0.00_);_(* \(#,##0.00\);_(* "-"??_);_(@_)</c:formatCode>
                <c:ptCount val="7"/>
                <c:pt idx="0">
                  <c:v>440.83609470381657</c:v>
                </c:pt>
                <c:pt idx="1">
                  <c:v>802.72989095204866</c:v>
                </c:pt>
                <c:pt idx="2">
                  <c:v>274.1202891938201</c:v>
                </c:pt>
                <c:pt idx="3">
                  <c:v>128.14782122330382</c:v>
                </c:pt>
                <c:pt idx="4">
                  <c:v>77.942848718512323</c:v>
                </c:pt>
                <c:pt idx="5">
                  <c:v>18.952559420812065</c:v>
                </c:pt>
                <c:pt idx="6">
                  <c:v>1742.7295042123114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7-4A25-91AE-42C96FB60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806863"/>
        <c:axId val="717821423"/>
      </c:barChart>
      <c:lineChart>
        <c:grouping val="standard"/>
        <c:varyColors val="0"/>
        <c:ser>
          <c:idx val="1"/>
          <c:order val="1"/>
          <c:tx>
            <c:strRef>
              <c:f>'GRAF RESUMO'!$I$9</c:f>
              <c:strCache>
                <c:ptCount val="1"/>
                <c:pt idx="0">
                  <c:v>Capacidade 2039 (L/s)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RESUMO'!$C$10:$C$16</c:f>
              <c:strCache>
                <c:ptCount val="7"/>
                <c:pt idx="0">
                  <c:v>Torto-Santa Maria-Bananal</c:v>
                </c:pt>
                <c:pt idx="1">
                  <c:v>Descoberto-Corumbá</c:v>
                </c:pt>
                <c:pt idx="2">
                  <c:v>Sobradinho-Planaltina</c:v>
                </c:pt>
                <c:pt idx="3">
                  <c:v>Paranoá Norte</c:v>
                </c:pt>
                <c:pt idx="4">
                  <c:v>Paranoá Sul</c:v>
                </c:pt>
                <c:pt idx="5">
                  <c:v>Brazlândia</c:v>
                </c:pt>
                <c:pt idx="6">
                  <c:v>Distrito Federal</c:v>
                </c:pt>
              </c:strCache>
            </c:strRef>
          </c:cat>
          <c:val>
            <c:numRef>
              <c:f>'GRAF RESUMO'!$I$10:$I$16</c:f>
              <c:numCache>
                <c:formatCode>_(* #,##0.00_);_(* \(#,##0.00\);_(* "-"??_);_(@_)</c:formatCode>
                <c:ptCount val="7"/>
                <c:pt idx="0">
                  <c:v>1926</c:v>
                </c:pt>
                <c:pt idx="1">
                  <c:v>6637.1419488619722</c:v>
                </c:pt>
                <c:pt idx="2">
                  <c:v>1700.9166666666667</c:v>
                </c:pt>
                <c:pt idx="3">
                  <c:v>825.00000000000011</c:v>
                </c:pt>
                <c:pt idx="4">
                  <c:v>1271</c:v>
                </c:pt>
                <c:pt idx="5">
                  <c:v>158.54458331383336</c:v>
                </c:pt>
                <c:pt idx="6">
                  <c:v>12518.603198842471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D7-4A25-91AE-42C96FB60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806863"/>
        <c:axId val="717821423"/>
      </c:lineChart>
      <c:catAx>
        <c:axId val="7178068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Demanda</a:t>
                </a:r>
              </a:p>
            </c:rich>
          </c:tx>
          <c:layout>
            <c:manualLayout>
              <c:xMode val="edge"/>
              <c:yMode val="edge"/>
              <c:x val="0.53407387354863445"/>
              <c:y val="0.937154427490505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7821423"/>
        <c:crosses val="autoZero"/>
        <c:auto val="1"/>
        <c:lblAlgn val="ctr"/>
        <c:lblOffset val="100"/>
        <c:noMultiLvlLbl val="0"/>
      </c:catAx>
      <c:valAx>
        <c:axId val="717821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Vazão (L/s)</a:t>
                </a:r>
              </a:p>
            </c:rich>
          </c:tx>
          <c:layout>
            <c:manualLayout>
              <c:xMode val="edge"/>
              <c:yMode val="edge"/>
              <c:x val="5.4341999514139282E-2"/>
              <c:y val="0.327076509801384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78068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43831567758519"/>
          <c:y val="6.4849461347238138E-2"/>
          <c:w val="0.80843864790385145"/>
          <c:h val="0.50807573270798312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'GRAF RESUMO'!$G$9</c:f>
              <c:strCache>
                <c:ptCount val="1"/>
                <c:pt idx="0">
                  <c:v>Icci 2020 (%)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'GRAF RESUMO'!$C$10:$C$16</c:f>
              <c:strCache>
                <c:ptCount val="7"/>
                <c:pt idx="0">
                  <c:v>Torto-Santa Maria-Bananal</c:v>
                </c:pt>
                <c:pt idx="1">
                  <c:v>Descoberto-Corumbá</c:v>
                </c:pt>
                <c:pt idx="2">
                  <c:v>Sobradinho-Planaltina</c:v>
                </c:pt>
                <c:pt idx="3">
                  <c:v>Paranoá Norte</c:v>
                </c:pt>
                <c:pt idx="4">
                  <c:v>Paranoá Sul</c:v>
                </c:pt>
                <c:pt idx="5">
                  <c:v>Brazlândia</c:v>
                </c:pt>
                <c:pt idx="6">
                  <c:v>Distrito Federal</c:v>
                </c:pt>
              </c:strCache>
            </c:strRef>
          </c:cat>
          <c:val>
            <c:numRef>
              <c:f>'GRAF RESUMO'!$G$10:$G$16</c:f>
              <c:numCache>
                <c:formatCode>0%</c:formatCode>
                <c:ptCount val="7"/>
                <c:pt idx="0">
                  <c:v>0.72733060448889331</c:v>
                </c:pt>
                <c:pt idx="1">
                  <c:v>0.97662782074149501</c:v>
                </c:pt>
                <c:pt idx="2">
                  <c:v>1.0909087502135675</c:v>
                </c:pt>
                <c:pt idx="3">
                  <c:v>0.80550692591964579</c:v>
                </c:pt>
                <c:pt idx="4">
                  <c:v>1.1889129084877466</c:v>
                </c:pt>
                <c:pt idx="5">
                  <c:v>0.96179938991025893</c:v>
                </c:pt>
                <c:pt idx="6">
                  <c:v>0.92948849021115387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F-43D6-96C7-A16BD78BE9A9}"/>
            </c:ext>
          </c:extLst>
        </c:ser>
        <c:ser>
          <c:idx val="1"/>
          <c:order val="0"/>
          <c:tx>
            <c:strRef>
              <c:f>'GRAF RESUMO'!$K$9</c:f>
              <c:strCache>
                <c:ptCount val="1"/>
                <c:pt idx="0">
                  <c:v>Icci 2039 (%)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'GRAF RESUMO'!$C$10:$C$16</c:f>
              <c:strCache>
                <c:ptCount val="7"/>
                <c:pt idx="0">
                  <c:v>Torto-Santa Maria-Bananal</c:v>
                </c:pt>
                <c:pt idx="1">
                  <c:v>Descoberto-Corumbá</c:v>
                </c:pt>
                <c:pt idx="2">
                  <c:v>Sobradinho-Planaltina</c:v>
                </c:pt>
                <c:pt idx="3">
                  <c:v>Paranoá Norte</c:v>
                </c:pt>
                <c:pt idx="4">
                  <c:v>Paranoá Sul</c:v>
                </c:pt>
                <c:pt idx="5">
                  <c:v>Brazlândia</c:v>
                </c:pt>
                <c:pt idx="6">
                  <c:v>Distrito Federal</c:v>
                </c:pt>
              </c:strCache>
            </c:strRef>
          </c:cat>
          <c:val>
            <c:numRef>
              <c:f>'GRAF RESUMO'!$K$10:$K$16</c:f>
              <c:numCache>
                <c:formatCode>0%</c:formatCode>
                <c:ptCount val="7"/>
                <c:pt idx="0">
                  <c:v>0.77111313878306509</c:v>
                </c:pt>
                <c:pt idx="1">
                  <c:v>0.87905488580221081</c:v>
                </c:pt>
                <c:pt idx="2">
                  <c:v>0.83883967123973147</c:v>
                </c:pt>
                <c:pt idx="3">
                  <c:v>0.84466930760811665</c:v>
                </c:pt>
                <c:pt idx="4">
                  <c:v>0.93867596481627669</c:v>
                </c:pt>
                <c:pt idx="5">
                  <c:v>0.88045911739982852</c:v>
                </c:pt>
                <c:pt idx="6">
                  <c:v>0.86078882152176117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F-43D6-96C7-A16BD78BE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806863"/>
        <c:axId val="717821423"/>
      </c:barChart>
      <c:lineChart>
        <c:grouping val="standard"/>
        <c:varyColors val="0"/>
        <c:ser>
          <c:idx val="0"/>
          <c:order val="2"/>
          <c:tx>
            <c:strRef>
              <c:f>'GRAF RESUMO'!$Q$9</c:f>
              <c:strCache>
                <c:ptCount val="1"/>
                <c:pt idx="0">
                  <c:v>Ref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'GRAF RESUMO'!$C$10:$C$16</c:f>
              <c:strCache>
                <c:ptCount val="7"/>
                <c:pt idx="0">
                  <c:v>Torto-Santa Maria-Bananal</c:v>
                </c:pt>
                <c:pt idx="1">
                  <c:v>Descoberto-Corumbá</c:v>
                </c:pt>
                <c:pt idx="2">
                  <c:v>Sobradinho-Planaltina</c:v>
                </c:pt>
                <c:pt idx="3">
                  <c:v>Paranoá Norte</c:v>
                </c:pt>
                <c:pt idx="4">
                  <c:v>Paranoá Sul</c:v>
                </c:pt>
                <c:pt idx="5">
                  <c:v>Brazlândia</c:v>
                </c:pt>
                <c:pt idx="6">
                  <c:v>Distrito Federal</c:v>
                </c:pt>
              </c:strCache>
            </c:strRef>
          </c:cat>
          <c:val>
            <c:numRef>
              <c:f>'GRAF RESUMO'!$Q$10:$Q$16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4F-43D6-96C7-A16BD78BE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806863"/>
        <c:axId val="717821423"/>
      </c:lineChart>
      <c:catAx>
        <c:axId val="7178068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Sistema</a:t>
                </a:r>
              </a:p>
            </c:rich>
          </c:tx>
          <c:layout>
            <c:manualLayout>
              <c:xMode val="edge"/>
              <c:yMode val="edge"/>
              <c:x val="0.51126896871078109"/>
              <c:y val="0.940521591261972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7821423"/>
        <c:crosses val="autoZero"/>
        <c:auto val="1"/>
        <c:lblAlgn val="ctr"/>
        <c:lblOffset val="100"/>
        <c:noMultiLvlLbl val="0"/>
      </c:catAx>
      <c:valAx>
        <c:axId val="717821423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Vazão (L/s)</a:t>
                </a:r>
              </a:p>
            </c:rich>
          </c:tx>
          <c:layout>
            <c:manualLayout>
              <c:xMode val="edge"/>
              <c:yMode val="edge"/>
              <c:x val="6.1190454056320065E-2"/>
              <c:y val="0.201946778770624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78068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Investimentos</a:t>
            </a:r>
          </a:p>
        </c:rich>
      </c:tx>
      <c:layout>
        <c:manualLayout>
          <c:xMode val="edge"/>
          <c:yMode val="edge"/>
          <c:x val="0.35023907491931427"/>
          <c:y val="2.3088621218442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551231173487396"/>
          <c:y val="0.14417881438289601"/>
          <c:w val="0.72340307646871582"/>
          <c:h val="0.39046574850358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Síntese!$G$5</c:f>
              <c:strCache>
                <c:ptCount val="1"/>
                <c:pt idx="0">
                  <c:v> Água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Síntese!$H$4:$K$4</c:f>
              <c:strCache>
                <c:ptCount val="4"/>
                <c:pt idx="0">
                  <c:v>Curto (2022-2023)</c:v>
                </c:pt>
                <c:pt idx="1">
                  <c:v>Médio (2024-2027)</c:v>
                </c:pt>
                <c:pt idx="2">
                  <c:v>Longo (2028-2039)</c:v>
                </c:pt>
                <c:pt idx="3">
                  <c:v>Total</c:v>
                </c:pt>
              </c:strCache>
            </c:strRef>
          </c:cat>
          <c:val>
            <c:numRef>
              <c:f>Síntese!$H$5:$K$5</c:f>
              <c:numCache>
                <c:formatCode>_(* #,##0.00_);_(* \(#,##0.00\);_(* "-"??_);_(@_)</c:formatCode>
                <c:ptCount val="4"/>
                <c:pt idx="0">
                  <c:v>494663221.28711551</c:v>
                </c:pt>
                <c:pt idx="1">
                  <c:v>739876057.88794661</c:v>
                </c:pt>
                <c:pt idx="2">
                  <c:v>1657752199.2365456</c:v>
                </c:pt>
                <c:pt idx="3">
                  <c:v>2892291478.4116077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B-4599-AFB7-9F604517593D}"/>
            </c:ext>
          </c:extLst>
        </c:ser>
        <c:ser>
          <c:idx val="1"/>
          <c:order val="1"/>
          <c:tx>
            <c:strRef>
              <c:f>Síntese!$G$6</c:f>
              <c:strCache>
                <c:ptCount val="1"/>
                <c:pt idx="0">
                  <c:v>Esgoto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Síntese!$H$4:$K$4</c:f>
              <c:strCache>
                <c:ptCount val="4"/>
                <c:pt idx="0">
                  <c:v>Curto (2022-2023)</c:v>
                </c:pt>
                <c:pt idx="1">
                  <c:v>Médio (2024-2027)</c:v>
                </c:pt>
                <c:pt idx="2">
                  <c:v>Longo (2028-2039)</c:v>
                </c:pt>
                <c:pt idx="3">
                  <c:v>Total</c:v>
                </c:pt>
              </c:strCache>
            </c:strRef>
          </c:cat>
          <c:val>
            <c:numRef>
              <c:f>Síntese!$H$6:$K$6</c:f>
              <c:numCache>
                <c:formatCode>_(* #,##0.00_);_(* \(#,##0.00\);_(* "-"??_);_(@_)</c:formatCode>
                <c:ptCount val="4"/>
                <c:pt idx="0">
                  <c:v>336012076.93822998</c:v>
                </c:pt>
                <c:pt idx="1">
                  <c:v>1483133304.1432598</c:v>
                </c:pt>
                <c:pt idx="2">
                  <c:v>1542295899.9374256</c:v>
                </c:pt>
                <c:pt idx="3">
                  <c:v>3361441281.0189157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AB-4599-AFB7-9F604517593D}"/>
            </c:ext>
          </c:extLst>
        </c:ser>
        <c:ser>
          <c:idx val="2"/>
          <c:order val="2"/>
          <c:tx>
            <c:strRef>
              <c:f>Síntese!$G$7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Síntese!$H$4:$K$4</c:f>
              <c:strCache>
                <c:ptCount val="4"/>
                <c:pt idx="0">
                  <c:v>Curto (2022-2023)</c:v>
                </c:pt>
                <c:pt idx="1">
                  <c:v>Médio (2024-2027)</c:v>
                </c:pt>
                <c:pt idx="2">
                  <c:v>Longo (2028-2039)</c:v>
                </c:pt>
                <c:pt idx="3">
                  <c:v>Total</c:v>
                </c:pt>
              </c:strCache>
            </c:strRef>
          </c:cat>
          <c:val>
            <c:numRef>
              <c:f>Síntese!$H$7:$K$7</c:f>
              <c:numCache>
                <c:formatCode>_(* #,##0.00_);_(* \(#,##0.00\);_(* "-"??_);_(@_)</c:formatCode>
                <c:ptCount val="4"/>
                <c:pt idx="0">
                  <c:v>830675298.22534549</c:v>
                </c:pt>
                <c:pt idx="1">
                  <c:v>2223009362.0312061</c:v>
                </c:pt>
                <c:pt idx="2">
                  <c:v>3200048099.1739712</c:v>
                </c:pt>
                <c:pt idx="3">
                  <c:v>6253732759.4305229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AB-4599-AFB7-9F6045175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534928"/>
        <c:axId val="748528272"/>
      </c:barChart>
      <c:catAx>
        <c:axId val="748534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Prazo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8528272"/>
        <c:crosses val="autoZero"/>
        <c:auto val="1"/>
        <c:lblAlgn val="ctr"/>
        <c:lblOffset val="100"/>
        <c:noMultiLvlLbl val="0"/>
      </c:catAx>
      <c:valAx>
        <c:axId val="74852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Investimento (R$)</a:t>
                </a:r>
              </a:p>
            </c:rich>
          </c:tx>
          <c:layout>
            <c:manualLayout>
              <c:xMode val="edge"/>
              <c:yMode val="edge"/>
              <c:x val="8.0914539673147115E-2"/>
              <c:y val="0.191274593155179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853492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806919449856472"/>
          <c:y val="0.91107825807488352"/>
          <c:w val="0.2054158800306963"/>
          <c:h val="6.0160831989885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[Indicadores e Metas do PL Exploracao.xlsx]PivotChartTable6</c:name>
    <c:fmtId val="1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Índice de atendimento de água</a:t>
            </a:r>
          </a:p>
        </c:rich>
      </c:tx>
      <c:layout>
        <c:manualLayout>
          <c:xMode val="edge"/>
          <c:yMode val="edge"/>
          <c:x val="0.40666719204839646"/>
          <c:y val="3.6046770232997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inBase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inBase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inBase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3441407856951415"/>
          <c:y val="0.13970472078549881"/>
          <c:w val="0.87540665723620792"/>
          <c:h val="0.5582791620077725"/>
        </c:manualLayout>
      </c:layout>
      <c:lineChart>
        <c:grouping val="standard"/>
        <c:varyColors val="0"/>
        <c:ser>
          <c:idx val="0"/>
          <c:order val="0"/>
          <c:tx>
            <c:v>Resultado (n)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6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  <c:pt idx="4">
                <c:v>2018</c:v>
              </c:pt>
              <c:pt idx="5">
                <c:v>2019</c:v>
              </c:pt>
              <c:pt idx="6">
                <c:v>2020</c:v>
              </c:pt>
              <c:pt idx="7">
                <c:v>2021</c:v>
              </c:pt>
              <c:pt idx="8">
                <c:v>2022</c:v>
              </c:pt>
              <c:pt idx="9">
                <c:v>2023</c:v>
              </c:pt>
              <c:pt idx="10">
                <c:v>2024</c:v>
              </c:pt>
              <c:pt idx="11">
                <c:v>2025</c:v>
              </c:pt>
              <c:pt idx="12">
                <c:v>2026</c:v>
              </c:pt>
              <c:pt idx="13">
                <c:v>2027</c:v>
              </c:pt>
              <c:pt idx="14">
                <c:v>2028</c:v>
              </c:pt>
              <c:pt idx="15">
                <c:v>2029</c:v>
              </c:pt>
              <c:pt idx="16">
                <c:v>2030</c:v>
              </c:pt>
              <c:pt idx="17">
                <c:v>2031</c:v>
              </c:pt>
              <c:pt idx="18">
                <c:v>2032</c:v>
              </c:pt>
              <c:pt idx="19">
                <c:v>2033</c:v>
              </c:pt>
              <c:pt idx="20">
                <c:v>2034</c:v>
              </c:pt>
              <c:pt idx="21">
                <c:v>2035</c:v>
              </c:pt>
              <c:pt idx="22">
                <c:v>2036</c:v>
              </c:pt>
              <c:pt idx="23">
                <c:v>2037</c:v>
              </c:pt>
              <c:pt idx="24">
                <c:v>2038</c:v>
              </c:pt>
              <c:pt idx="25">
                <c:v>2039</c:v>
              </c:pt>
            </c:strLit>
          </c:cat>
          <c:val>
            <c:numLit>
              <c:formatCode>#,##0.0</c:formatCode>
              <c:ptCount val="26"/>
              <c:pt idx="0">
                <c:v>97.46</c:v>
              </c:pt>
              <c:pt idx="1">
                <c:v>98.98</c:v>
              </c:pt>
              <c:pt idx="2">
                <c:v>99.06</c:v>
              </c:pt>
              <c:pt idx="3">
                <c:v>98.71</c:v>
              </c:pt>
              <c:pt idx="4">
                <c:v>99</c:v>
              </c:pt>
              <c:pt idx="5">
                <c:v>99</c:v>
              </c:pt>
              <c:pt idx="6">
                <c:v>99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2FB8-4412-A989-2C356FBCA3E6}"/>
            </c:ext>
          </c:extLst>
        </c:ser>
        <c:ser>
          <c:idx val="1"/>
          <c:order val="1"/>
          <c:tx>
            <c:v>Meta (i)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Lit>
              <c:ptCount val="26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  <c:pt idx="4">
                <c:v>2018</c:v>
              </c:pt>
              <c:pt idx="5">
                <c:v>2019</c:v>
              </c:pt>
              <c:pt idx="6">
                <c:v>2020</c:v>
              </c:pt>
              <c:pt idx="7">
                <c:v>2021</c:v>
              </c:pt>
              <c:pt idx="8">
                <c:v>2022</c:v>
              </c:pt>
              <c:pt idx="9">
                <c:v>2023</c:v>
              </c:pt>
              <c:pt idx="10">
                <c:v>2024</c:v>
              </c:pt>
              <c:pt idx="11">
                <c:v>2025</c:v>
              </c:pt>
              <c:pt idx="12">
                <c:v>2026</c:v>
              </c:pt>
              <c:pt idx="13">
                <c:v>2027</c:v>
              </c:pt>
              <c:pt idx="14">
                <c:v>2028</c:v>
              </c:pt>
              <c:pt idx="15">
                <c:v>2029</c:v>
              </c:pt>
              <c:pt idx="16">
                <c:v>2030</c:v>
              </c:pt>
              <c:pt idx="17">
                <c:v>2031</c:v>
              </c:pt>
              <c:pt idx="18">
                <c:v>2032</c:v>
              </c:pt>
              <c:pt idx="19">
                <c:v>2033</c:v>
              </c:pt>
              <c:pt idx="20">
                <c:v>2034</c:v>
              </c:pt>
              <c:pt idx="21">
                <c:v>2035</c:v>
              </c:pt>
              <c:pt idx="22">
                <c:v>2036</c:v>
              </c:pt>
              <c:pt idx="23">
                <c:v>2037</c:v>
              </c:pt>
              <c:pt idx="24">
                <c:v>2038</c:v>
              </c:pt>
              <c:pt idx="25">
                <c:v>2039</c:v>
              </c:pt>
            </c:strLit>
          </c:cat>
          <c:val>
            <c:numLit>
              <c:formatCode>General</c:formatCode>
              <c:ptCount val="26"/>
              <c:pt idx="7" formatCode="#,##0.0">
                <c:v>99</c:v>
              </c:pt>
              <c:pt idx="8" formatCode="#,##0.0">
                <c:v>99</c:v>
              </c:pt>
              <c:pt idx="9" formatCode="#,##0.0">
                <c:v>99</c:v>
              </c:pt>
              <c:pt idx="10" formatCode="#,##0.0">
                <c:v>99</c:v>
              </c:pt>
              <c:pt idx="11" formatCode="#,##0.0">
                <c:v>99</c:v>
              </c:pt>
              <c:pt idx="12" formatCode="#,##0.0">
                <c:v>99</c:v>
              </c:pt>
              <c:pt idx="13" formatCode="#,##0.0">
                <c:v>99</c:v>
              </c:pt>
              <c:pt idx="14" formatCode="#,##0.0">
                <c:v>99</c:v>
              </c:pt>
              <c:pt idx="15" formatCode="#,##0.0">
                <c:v>99</c:v>
              </c:pt>
              <c:pt idx="16" formatCode="#,##0.0">
                <c:v>99</c:v>
              </c:pt>
              <c:pt idx="17" formatCode="#,##0.0">
                <c:v>99</c:v>
              </c:pt>
              <c:pt idx="18" formatCode="#,##0.0">
                <c:v>99</c:v>
              </c:pt>
              <c:pt idx="19" formatCode="#,##0.0">
                <c:v>99</c:v>
              </c:pt>
              <c:pt idx="20" formatCode="#,##0.0">
                <c:v>99</c:v>
              </c:pt>
              <c:pt idx="21" formatCode="#,##0.0">
                <c:v>99</c:v>
              </c:pt>
              <c:pt idx="22" formatCode="#,##0.0">
                <c:v>99</c:v>
              </c:pt>
              <c:pt idx="23" formatCode="#,##0.0">
                <c:v>99</c:v>
              </c:pt>
              <c:pt idx="24" formatCode="#,##0.0">
                <c:v>99</c:v>
              </c:pt>
              <c:pt idx="25" formatCode="#,##0.0">
                <c:v>99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2FB8-4412-A989-2C356FBCA3E6}"/>
            </c:ext>
          </c:extLst>
        </c:ser>
        <c:ser>
          <c:idx val="2"/>
          <c:order val="2"/>
          <c:tx>
            <c:v>Meta (f)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Lit>
              <c:ptCount val="26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  <c:pt idx="4">
                <c:v>2018</c:v>
              </c:pt>
              <c:pt idx="5">
                <c:v>2019</c:v>
              </c:pt>
              <c:pt idx="6">
                <c:v>2020</c:v>
              </c:pt>
              <c:pt idx="7">
                <c:v>2021</c:v>
              </c:pt>
              <c:pt idx="8">
                <c:v>2022</c:v>
              </c:pt>
              <c:pt idx="9">
                <c:v>2023</c:v>
              </c:pt>
              <c:pt idx="10">
                <c:v>2024</c:v>
              </c:pt>
              <c:pt idx="11">
                <c:v>2025</c:v>
              </c:pt>
              <c:pt idx="12">
                <c:v>2026</c:v>
              </c:pt>
              <c:pt idx="13">
                <c:v>2027</c:v>
              </c:pt>
              <c:pt idx="14">
                <c:v>2028</c:v>
              </c:pt>
              <c:pt idx="15">
                <c:v>2029</c:v>
              </c:pt>
              <c:pt idx="16">
                <c:v>2030</c:v>
              </c:pt>
              <c:pt idx="17">
                <c:v>2031</c:v>
              </c:pt>
              <c:pt idx="18">
                <c:v>2032</c:v>
              </c:pt>
              <c:pt idx="19">
                <c:v>2033</c:v>
              </c:pt>
              <c:pt idx="20">
                <c:v>2034</c:v>
              </c:pt>
              <c:pt idx="21">
                <c:v>2035</c:v>
              </c:pt>
              <c:pt idx="22">
                <c:v>2036</c:v>
              </c:pt>
              <c:pt idx="23">
                <c:v>2037</c:v>
              </c:pt>
              <c:pt idx="24">
                <c:v>2038</c:v>
              </c:pt>
              <c:pt idx="25">
                <c:v>2039</c:v>
              </c:pt>
            </c:strLit>
          </c:cat>
          <c:val>
            <c:numLit>
              <c:formatCode>General</c:formatCode>
              <c:ptCount val="26"/>
              <c:pt idx="7" formatCode="#,##0.0">
                <c:v>100</c:v>
              </c:pt>
              <c:pt idx="8" formatCode="#,##0.0">
                <c:v>100</c:v>
              </c:pt>
              <c:pt idx="9" formatCode="#,##0.0">
                <c:v>100</c:v>
              </c:pt>
              <c:pt idx="10" formatCode="#,##0.0">
                <c:v>100</c:v>
              </c:pt>
              <c:pt idx="11" formatCode="#,##0.0">
                <c:v>100</c:v>
              </c:pt>
              <c:pt idx="12" formatCode="#,##0.0">
                <c:v>100</c:v>
              </c:pt>
              <c:pt idx="13" formatCode="#,##0.0">
                <c:v>100</c:v>
              </c:pt>
              <c:pt idx="14" formatCode="#,##0.0">
                <c:v>100</c:v>
              </c:pt>
              <c:pt idx="15" formatCode="#,##0.0">
                <c:v>100</c:v>
              </c:pt>
              <c:pt idx="16" formatCode="#,##0.0">
                <c:v>100</c:v>
              </c:pt>
              <c:pt idx="17" formatCode="#,##0.0">
                <c:v>100</c:v>
              </c:pt>
              <c:pt idx="18" formatCode="#,##0.0">
                <c:v>100</c:v>
              </c:pt>
              <c:pt idx="19" formatCode="#,##0.0">
                <c:v>100</c:v>
              </c:pt>
              <c:pt idx="20" formatCode="#,##0.0">
                <c:v>100</c:v>
              </c:pt>
              <c:pt idx="21" formatCode="#,##0.0">
                <c:v>100</c:v>
              </c:pt>
              <c:pt idx="22" formatCode="#,##0.0">
                <c:v>100</c:v>
              </c:pt>
              <c:pt idx="23" formatCode="#,##0.0">
                <c:v>100</c:v>
              </c:pt>
              <c:pt idx="24" formatCode="#,##0.0">
                <c:v>100</c:v>
              </c:pt>
              <c:pt idx="25" formatCode="#,##0.0">
                <c:v>100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2FB8-4412-A989-2C356FBCA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222719"/>
        <c:axId val="1523236863"/>
      </c:lineChart>
      <c:catAx>
        <c:axId val="15232227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3236863"/>
        <c:crosses val="autoZero"/>
        <c:auto val="1"/>
        <c:lblAlgn val="ctr"/>
        <c:lblOffset val="100"/>
        <c:noMultiLvlLbl val="0"/>
        <c:extLst/>
      </c:catAx>
      <c:valAx>
        <c:axId val="1523236863"/>
        <c:scaling>
          <c:orientation val="minMax"/>
          <c:max val="10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Resultado (%)</a:t>
                </a:r>
              </a:p>
            </c:rich>
          </c:tx>
          <c:layout>
            <c:manualLayout>
              <c:xMode val="edge"/>
              <c:yMode val="edge"/>
              <c:x val="5.3084260731319555E-2"/>
              <c:y val="0.33223926848316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3222719"/>
        <c:crosses val="autoZero"/>
        <c:crossBetween val="between"/>
        <c:extLst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36557214926832"/>
          <c:y val="0.93110989584860804"/>
          <c:w val="0.34245884606236621"/>
          <c:h val="5.281725806384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[Indicadores e Metas do PL Exploracao.xlsx]PivotChartTable11</c:name>
    <c:fmtId val="2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Índice de atendimento de esgoto</a:t>
            </a:r>
          </a:p>
        </c:rich>
      </c:tx>
      <c:layout>
        <c:manualLayout>
          <c:xMode val="edge"/>
          <c:yMode val="edge"/>
          <c:x val="0.38597122037334575"/>
          <c:y val="4.9385063627979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inBase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inBase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inBase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3441407856951415"/>
          <c:y val="0.13970472078549881"/>
          <c:w val="0.86164420772387151"/>
          <c:h val="0.54888949296033596"/>
        </c:manualLayout>
      </c:layout>
      <c:lineChart>
        <c:grouping val="standard"/>
        <c:varyColors val="0"/>
        <c:ser>
          <c:idx val="0"/>
          <c:order val="0"/>
          <c:tx>
            <c:v>Resultado (n)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6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  <c:pt idx="4">
                <c:v>2018</c:v>
              </c:pt>
              <c:pt idx="5">
                <c:v>2019</c:v>
              </c:pt>
              <c:pt idx="6">
                <c:v>2020</c:v>
              </c:pt>
              <c:pt idx="7">
                <c:v>2021</c:v>
              </c:pt>
              <c:pt idx="8">
                <c:v>2022</c:v>
              </c:pt>
              <c:pt idx="9">
                <c:v>2023</c:v>
              </c:pt>
              <c:pt idx="10">
                <c:v>2024</c:v>
              </c:pt>
              <c:pt idx="11">
                <c:v>2025</c:v>
              </c:pt>
              <c:pt idx="12">
                <c:v>2026</c:v>
              </c:pt>
              <c:pt idx="13">
                <c:v>2027</c:v>
              </c:pt>
              <c:pt idx="14">
                <c:v>2028</c:v>
              </c:pt>
              <c:pt idx="15">
                <c:v>2029</c:v>
              </c:pt>
              <c:pt idx="16">
                <c:v>2030</c:v>
              </c:pt>
              <c:pt idx="17">
                <c:v>2031</c:v>
              </c:pt>
              <c:pt idx="18">
                <c:v>2032</c:v>
              </c:pt>
              <c:pt idx="19">
                <c:v>2033</c:v>
              </c:pt>
              <c:pt idx="20">
                <c:v>2034</c:v>
              </c:pt>
              <c:pt idx="21">
                <c:v>2035</c:v>
              </c:pt>
              <c:pt idx="22">
                <c:v>2036</c:v>
              </c:pt>
              <c:pt idx="23">
                <c:v>2037</c:v>
              </c:pt>
              <c:pt idx="24">
                <c:v>2038</c:v>
              </c:pt>
              <c:pt idx="25">
                <c:v>2039</c:v>
              </c:pt>
            </c:strLit>
          </c:cat>
          <c:val>
            <c:numLit>
              <c:formatCode>#,##0.0</c:formatCode>
              <c:ptCount val="26"/>
              <c:pt idx="0">
                <c:v>82.11</c:v>
              </c:pt>
              <c:pt idx="1">
                <c:v>84.51</c:v>
              </c:pt>
              <c:pt idx="2">
                <c:v>85.2</c:v>
              </c:pt>
              <c:pt idx="3">
                <c:v>85.1</c:v>
              </c:pt>
              <c:pt idx="4">
                <c:v>89.28</c:v>
              </c:pt>
              <c:pt idx="5">
                <c:v>89.48</c:v>
              </c:pt>
              <c:pt idx="6">
                <c:v>90.91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AB87-44A9-8ABF-926DADB2116D}"/>
            </c:ext>
          </c:extLst>
        </c:ser>
        <c:ser>
          <c:idx val="1"/>
          <c:order val="1"/>
          <c:tx>
            <c:v>Meta (i)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Lit>
              <c:ptCount val="26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  <c:pt idx="4">
                <c:v>2018</c:v>
              </c:pt>
              <c:pt idx="5">
                <c:v>2019</c:v>
              </c:pt>
              <c:pt idx="6">
                <c:v>2020</c:v>
              </c:pt>
              <c:pt idx="7">
                <c:v>2021</c:v>
              </c:pt>
              <c:pt idx="8">
                <c:v>2022</c:v>
              </c:pt>
              <c:pt idx="9">
                <c:v>2023</c:v>
              </c:pt>
              <c:pt idx="10">
                <c:v>2024</c:v>
              </c:pt>
              <c:pt idx="11">
                <c:v>2025</c:v>
              </c:pt>
              <c:pt idx="12">
                <c:v>2026</c:v>
              </c:pt>
              <c:pt idx="13">
                <c:v>2027</c:v>
              </c:pt>
              <c:pt idx="14">
                <c:v>2028</c:v>
              </c:pt>
              <c:pt idx="15">
                <c:v>2029</c:v>
              </c:pt>
              <c:pt idx="16">
                <c:v>2030</c:v>
              </c:pt>
              <c:pt idx="17">
                <c:v>2031</c:v>
              </c:pt>
              <c:pt idx="18">
                <c:v>2032</c:v>
              </c:pt>
              <c:pt idx="19">
                <c:v>2033</c:v>
              </c:pt>
              <c:pt idx="20">
                <c:v>2034</c:v>
              </c:pt>
              <c:pt idx="21">
                <c:v>2035</c:v>
              </c:pt>
              <c:pt idx="22">
                <c:v>2036</c:v>
              </c:pt>
              <c:pt idx="23">
                <c:v>2037</c:v>
              </c:pt>
              <c:pt idx="24">
                <c:v>2038</c:v>
              </c:pt>
              <c:pt idx="25">
                <c:v>2039</c:v>
              </c:pt>
            </c:strLit>
          </c:cat>
          <c:val>
            <c:numLit>
              <c:formatCode>General</c:formatCode>
              <c:ptCount val="26"/>
              <c:pt idx="7" formatCode="#,##0.0">
                <c:v>90.3</c:v>
              </c:pt>
              <c:pt idx="8" formatCode="#,##0.0">
                <c:v>91.7</c:v>
              </c:pt>
              <c:pt idx="9" formatCode="#,##0.0">
                <c:v>91.7</c:v>
              </c:pt>
              <c:pt idx="10" formatCode="#,##0.0">
                <c:v>91.7</c:v>
              </c:pt>
              <c:pt idx="11" formatCode="#,##0.0">
                <c:v>91.9</c:v>
              </c:pt>
              <c:pt idx="12" formatCode="#,##0.0">
                <c:v>92.2</c:v>
              </c:pt>
              <c:pt idx="13" formatCode="#,##0.0">
                <c:v>92.4</c:v>
              </c:pt>
              <c:pt idx="14" formatCode="#,##0.0">
                <c:v>92.6</c:v>
              </c:pt>
              <c:pt idx="15" formatCode="#,##0.0">
                <c:v>92.8</c:v>
              </c:pt>
              <c:pt idx="16" formatCode="#,##0.0">
                <c:v>93</c:v>
              </c:pt>
              <c:pt idx="17" formatCode="#,##0.0">
                <c:v>93</c:v>
              </c:pt>
              <c:pt idx="18" formatCode="#,##0.0">
                <c:v>93</c:v>
              </c:pt>
              <c:pt idx="19" formatCode="#,##0.0">
                <c:v>93</c:v>
              </c:pt>
              <c:pt idx="20" formatCode="#,##0.0">
                <c:v>93</c:v>
              </c:pt>
              <c:pt idx="21" formatCode="#,##0.0">
                <c:v>93</c:v>
              </c:pt>
              <c:pt idx="22" formatCode="#,##0.0">
                <c:v>93</c:v>
              </c:pt>
              <c:pt idx="23" formatCode="#,##0.0">
                <c:v>93</c:v>
              </c:pt>
              <c:pt idx="24" formatCode="#,##0.0">
                <c:v>93</c:v>
              </c:pt>
              <c:pt idx="25" formatCode="#,##0.0">
                <c:v>93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AB87-44A9-8ABF-926DADB2116D}"/>
            </c:ext>
          </c:extLst>
        </c:ser>
        <c:ser>
          <c:idx val="2"/>
          <c:order val="2"/>
          <c:tx>
            <c:v>Meta (f)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Lit>
              <c:ptCount val="26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  <c:pt idx="4">
                <c:v>2018</c:v>
              </c:pt>
              <c:pt idx="5">
                <c:v>2019</c:v>
              </c:pt>
              <c:pt idx="6">
                <c:v>2020</c:v>
              </c:pt>
              <c:pt idx="7">
                <c:v>2021</c:v>
              </c:pt>
              <c:pt idx="8">
                <c:v>2022</c:v>
              </c:pt>
              <c:pt idx="9">
                <c:v>2023</c:v>
              </c:pt>
              <c:pt idx="10">
                <c:v>2024</c:v>
              </c:pt>
              <c:pt idx="11">
                <c:v>2025</c:v>
              </c:pt>
              <c:pt idx="12">
                <c:v>2026</c:v>
              </c:pt>
              <c:pt idx="13">
                <c:v>2027</c:v>
              </c:pt>
              <c:pt idx="14">
                <c:v>2028</c:v>
              </c:pt>
              <c:pt idx="15">
                <c:v>2029</c:v>
              </c:pt>
              <c:pt idx="16">
                <c:v>2030</c:v>
              </c:pt>
              <c:pt idx="17">
                <c:v>2031</c:v>
              </c:pt>
              <c:pt idx="18">
                <c:v>2032</c:v>
              </c:pt>
              <c:pt idx="19">
                <c:v>2033</c:v>
              </c:pt>
              <c:pt idx="20">
                <c:v>2034</c:v>
              </c:pt>
              <c:pt idx="21">
                <c:v>2035</c:v>
              </c:pt>
              <c:pt idx="22">
                <c:v>2036</c:v>
              </c:pt>
              <c:pt idx="23">
                <c:v>2037</c:v>
              </c:pt>
              <c:pt idx="24">
                <c:v>2038</c:v>
              </c:pt>
              <c:pt idx="25">
                <c:v>2039</c:v>
              </c:pt>
            </c:strLit>
          </c:cat>
          <c:val>
            <c:numLit>
              <c:formatCode>General</c:formatCode>
              <c:ptCount val="26"/>
              <c:pt idx="7" formatCode="#,##0.0">
                <c:v>100</c:v>
              </c:pt>
              <c:pt idx="8" formatCode="#,##0.0">
                <c:v>100</c:v>
              </c:pt>
              <c:pt idx="9" formatCode="#,##0.0">
                <c:v>100</c:v>
              </c:pt>
              <c:pt idx="10" formatCode="#,##0.0">
                <c:v>100</c:v>
              </c:pt>
              <c:pt idx="11" formatCode="#,##0.0">
                <c:v>100</c:v>
              </c:pt>
              <c:pt idx="12" formatCode="#,##0.0">
                <c:v>100</c:v>
              </c:pt>
              <c:pt idx="13" formatCode="#,##0.0">
                <c:v>100</c:v>
              </c:pt>
              <c:pt idx="14" formatCode="#,##0.0">
                <c:v>100</c:v>
              </c:pt>
              <c:pt idx="15" formatCode="#,##0.0">
                <c:v>100</c:v>
              </c:pt>
              <c:pt idx="16" formatCode="#,##0.0">
                <c:v>100</c:v>
              </c:pt>
              <c:pt idx="17" formatCode="#,##0.0">
                <c:v>100</c:v>
              </c:pt>
              <c:pt idx="18" formatCode="#,##0.0">
                <c:v>100</c:v>
              </c:pt>
              <c:pt idx="19" formatCode="#,##0.0">
                <c:v>100</c:v>
              </c:pt>
              <c:pt idx="20" formatCode="#,##0.0">
                <c:v>100</c:v>
              </c:pt>
              <c:pt idx="21" formatCode="#,##0.0">
                <c:v>100</c:v>
              </c:pt>
              <c:pt idx="22" formatCode="#,##0.0">
                <c:v>100</c:v>
              </c:pt>
              <c:pt idx="23" formatCode="#,##0.0">
                <c:v>100</c:v>
              </c:pt>
              <c:pt idx="24" formatCode="#,##0.0">
                <c:v>100</c:v>
              </c:pt>
              <c:pt idx="25" formatCode="#,##0.0">
                <c:v>100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AB87-44A9-8ABF-926DADB21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222719"/>
        <c:axId val="1523236863"/>
      </c:lineChart>
      <c:catAx>
        <c:axId val="15232227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3236863"/>
        <c:crosses val="autoZero"/>
        <c:auto val="1"/>
        <c:lblAlgn val="ctr"/>
        <c:lblOffset val="100"/>
        <c:noMultiLvlLbl val="0"/>
        <c:extLst/>
      </c:catAx>
      <c:valAx>
        <c:axId val="152323686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Resultado (%)</a:t>
                </a:r>
              </a:p>
            </c:rich>
          </c:tx>
          <c:layout>
            <c:manualLayout>
              <c:xMode val="edge"/>
              <c:yMode val="edge"/>
              <c:x val="4.3888853423977622E-2"/>
              <c:y val="0.266511585151113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3222719"/>
        <c:crosses val="autoZero"/>
        <c:crossBetween val="between"/>
        <c:extLst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79085904717061"/>
          <c:y val="0.92172022680117138"/>
          <c:w val="0.34245884606236621"/>
          <c:h val="5.281725806384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295711869966"/>
          <c:y val="6.5479366665266728E-2"/>
          <c:w val="0.87711099254708902"/>
          <c:h val="0.409304176180760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'A-GRAF RESUMO'!$AA$18</c:f>
              <c:strCache>
                <c:ptCount val="1"/>
                <c:pt idx="0">
                  <c:v>População 2020 (hab.)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'A-GRAF RESUMO'!$U$19:$V$49</c:f>
              <c:multiLvlStrCache>
                <c:ptCount val="31"/>
                <c:lvl>
                  <c:pt idx="0">
                    <c:v>Cruzeiro</c:v>
                  </c:pt>
                  <c:pt idx="1">
                    <c:v>Guará</c:v>
                  </c:pt>
                  <c:pt idx="2">
                    <c:v>Lago Sul</c:v>
                  </c:pt>
                  <c:pt idx="3">
                    <c:v>Plano Piloto</c:v>
                  </c:pt>
                  <c:pt idx="4">
                    <c:v>SCIA/Estrutural</c:v>
                  </c:pt>
                  <c:pt idx="5">
                    <c:v>SIA</c:v>
                  </c:pt>
                  <c:pt idx="6">
                    <c:v>Sudoeste/Octogonal</c:v>
                  </c:pt>
                  <c:pt idx="7">
                    <c:v>Vicente Pires</c:v>
                  </c:pt>
                  <c:pt idx="8">
                    <c:v>Águas Claras</c:v>
                  </c:pt>
                  <c:pt idx="9">
                    <c:v>Candangolândia</c:v>
                  </c:pt>
                  <c:pt idx="10">
                    <c:v>Ceilândia</c:v>
                  </c:pt>
                  <c:pt idx="11">
                    <c:v>Gama</c:v>
                  </c:pt>
                  <c:pt idx="12">
                    <c:v>Núcleo Bandeirante</c:v>
                  </c:pt>
                  <c:pt idx="13">
                    <c:v>Park Way</c:v>
                  </c:pt>
                  <c:pt idx="14">
                    <c:v>Recanto das Emas</c:v>
                  </c:pt>
                  <c:pt idx="15">
                    <c:v>Riacho Fundo</c:v>
                  </c:pt>
                  <c:pt idx="16">
                    <c:v>Riacho Fundo II</c:v>
                  </c:pt>
                  <c:pt idx="17">
                    <c:v>Samambaia</c:v>
                  </c:pt>
                  <c:pt idx="18">
                    <c:v>Santa Maria</c:v>
                  </c:pt>
                  <c:pt idx="19">
                    <c:v>Taguatinga</c:v>
                  </c:pt>
                  <c:pt idx="20">
                    <c:v>Fercal</c:v>
                  </c:pt>
                  <c:pt idx="21">
                    <c:v>Planaltina</c:v>
                  </c:pt>
                  <c:pt idx="22">
                    <c:v>Sobradinho</c:v>
                  </c:pt>
                  <c:pt idx="23">
                    <c:v>Sobradinho II</c:v>
                  </c:pt>
                  <c:pt idx="24">
                    <c:v>Itapoã</c:v>
                  </c:pt>
                  <c:pt idx="25">
                    <c:v>Lago Norte</c:v>
                  </c:pt>
                  <c:pt idx="26">
                    <c:v>Paranoá</c:v>
                  </c:pt>
                  <c:pt idx="27">
                    <c:v>Varjão</c:v>
                  </c:pt>
                  <c:pt idx="28">
                    <c:v>São Sebastião</c:v>
                  </c:pt>
                  <c:pt idx="29">
                    <c:v>Jardim Botânico</c:v>
                  </c:pt>
                  <c:pt idx="30">
                    <c:v>Brazlândia</c:v>
                  </c:pt>
                </c:lvl>
                <c:lvl>
                  <c:pt idx="0">
                    <c:v>Torto-Santa Maria</c:v>
                  </c:pt>
                  <c:pt idx="8">
                    <c:v>Descoberto-Corumbá</c:v>
                  </c:pt>
                  <c:pt idx="20">
                    <c:v>Sobradinho-Planaltina</c:v>
                  </c:pt>
                  <c:pt idx="24">
                    <c:v>Paranoá Norte</c:v>
                  </c:pt>
                  <c:pt idx="28">
                    <c:v>Paranoá Sul</c:v>
                  </c:pt>
                  <c:pt idx="30">
                    <c:v>Braz</c:v>
                  </c:pt>
                </c:lvl>
              </c:multiLvlStrCache>
            </c:multiLvlStrRef>
          </c:cat>
          <c:val>
            <c:numRef>
              <c:f>'A-GRAF RESUMO'!$AA$19:$AA$49</c:f>
              <c:numCache>
                <c:formatCode>#,##0</c:formatCode>
                <c:ptCount val="31"/>
                <c:pt idx="0">
                  <c:v>32339</c:v>
                </c:pt>
                <c:pt idx="1">
                  <c:v>122031</c:v>
                </c:pt>
                <c:pt idx="2">
                  <c:v>29920</c:v>
                </c:pt>
                <c:pt idx="3">
                  <c:v>227513</c:v>
                </c:pt>
                <c:pt idx="4">
                  <c:v>42766</c:v>
                </c:pt>
                <c:pt idx="5">
                  <c:v>1177</c:v>
                </c:pt>
                <c:pt idx="6">
                  <c:v>60589</c:v>
                </c:pt>
                <c:pt idx="7">
                  <c:v>89692</c:v>
                </c:pt>
                <c:pt idx="8">
                  <c:v>153233</c:v>
                </c:pt>
                <c:pt idx="9">
                  <c:v>18143</c:v>
                </c:pt>
                <c:pt idx="10">
                  <c:v>502244</c:v>
                </c:pt>
                <c:pt idx="11">
                  <c:v>145733</c:v>
                </c:pt>
                <c:pt idx="12">
                  <c:v>26824</c:v>
                </c:pt>
                <c:pt idx="13">
                  <c:v>21443</c:v>
                </c:pt>
                <c:pt idx="14">
                  <c:v>140368</c:v>
                </c:pt>
                <c:pt idx="15">
                  <c:v>40906</c:v>
                </c:pt>
                <c:pt idx="16">
                  <c:v>41265</c:v>
                </c:pt>
                <c:pt idx="17">
                  <c:v>254873</c:v>
                </c:pt>
                <c:pt idx="18">
                  <c:v>130837</c:v>
                </c:pt>
                <c:pt idx="19">
                  <c:v>240942</c:v>
                </c:pt>
                <c:pt idx="20">
                  <c:v>7908</c:v>
                </c:pt>
                <c:pt idx="21">
                  <c:v>229154</c:v>
                </c:pt>
                <c:pt idx="22">
                  <c:v>70382</c:v>
                </c:pt>
                <c:pt idx="23">
                  <c:v>105167</c:v>
                </c:pt>
                <c:pt idx="24">
                  <c:v>77311</c:v>
                </c:pt>
                <c:pt idx="25">
                  <c:v>34287</c:v>
                </c:pt>
                <c:pt idx="26">
                  <c:v>59683</c:v>
                </c:pt>
                <c:pt idx="27">
                  <c:v>9522</c:v>
                </c:pt>
                <c:pt idx="28">
                  <c:v>143754</c:v>
                </c:pt>
                <c:pt idx="29">
                  <c:v>32280</c:v>
                </c:pt>
                <c:pt idx="30">
                  <c:v>51347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B-45BA-846D-E61430043B0B}"/>
            </c:ext>
          </c:extLst>
        </c:ser>
        <c:ser>
          <c:idx val="2"/>
          <c:order val="1"/>
          <c:tx>
            <c:strRef>
              <c:f>'A-GRAF RESUMO'!$AC$18</c:f>
              <c:strCache>
                <c:ptCount val="1"/>
                <c:pt idx="0">
                  <c:v>Incremento População (hab.)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'A-GRAF RESUMO'!$U$19:$V$49</c:f>
              <c:multiLvlStrCache>
                <c:ptCount val="31"/>
                <c:lvl>
                  <c:pt idx="0">
                    <c:v>Cruzeiro</c:v>
                  </c:pt>
                  <c:pt idx="1">
                    <c:v>Guará</c:v>
                  </c:pt>
                  <c:pt idx="2">
                    <c:v>Lago Sul</c:v>
                  </c:pt>
                  <c:pt idx="3">
                    <c:v>Plano Piloto</c:v>
                  </c:pt>
                  <c:pt idx="4">
                    <c:v>SCIA/Estrutural</c:v>
                  </c:pt>
                  <c:pt idx="5">
                    <c:v>SIA</c:v>
                  </c:pt>
                  <c:pt idx="6">
                    <c:v>Sudoeste/Octogonal</c:v>
                  </c:pt>
                  <c:pt idx="7">
                    <c:v>Vicente Pires</c:v>
                  </c:pt>
                  <c:pt idx="8">
                    <c:v>Águas Claras</c:v>
                  </c:pt>
                  <c:pt idx="9">
                    <c:v>Candangolândia</c:v>
                  </c:pt>
                  <c:pt idx="10">
                    <c:v>Ceilândia</c:v>
                  </c:pt>
                  <c:pt idx="11">
                    <c:v>Gama</c:v>
                  </c:pt>
                  <c:pt idx="12">
                    <c:v>Núcleo Bandeirante</c:v>
                  </c:pt>
                  <c:pt idx="13">
                    <c:v>Park Way</c:v>
                  </c:pt>
                  <c:pt idx="14">
                    <c:v>Recanto das Emas</c:v>
                  </c:pt>
                  <c:pt idx="15">
                    <c:v>Riacho Fundo</c:v>
                  </c:pt>
                  <c:pt idx="16">
                    <c:v>Riacho Fundo II</c:v>
                  </c:pt>
                  <c:pt idx="17">
                    <c:v>Samambaia</c:v>
                  </c:pt>
                  <c:pt idx="18">
                    <c:v>Santa Maria</c:v>
                  </c:pt>
                  <c:pt idx="19">
                    <c:v>Taguatinga</c:v>
                  </c:pt>
                  <c:pt idx="20">
                    <c:v>Fercal</c:v>
                  </c:pt>
                  <c:pt idx="21">
                    <c:v>Planaltina</c:v>
                  </c:pt>
                  <c:pt idx="22">
                    <c:v>Sobradinho</c:v>
                  </c:pt>
                  <c:pt idx="23">
                    <c:v>Sobradinho II</c:v>
                  </c:pt>
                  <c:pt idx="24">
                    <c:v>Itapoã</c:v>
                  </c:pt>
                  <c:pt idx="25">
                    <c:v>Lago Norte</c:v>
                  </c:pt>
                  <c:pt idx="26">
                    <c:v>Paranoá</c:v>
                  </c:pt>
                  <c:pt idx="27">
                    <c:v>Varjão</c:v>
                  </c:pt>
                  <c:pt idx="28">
                    <c:v>São Sebastião</c:v>
                  </c:pt>
                  <c:pt idx="29">
                    <c:v>Jardim Botânico</c:v>
                  </c:pt>
                  <c:pt idx="30">
                    <c:v>Brazlândia</c:v>
                  </c:pt>
                </c:lvl>
                <c:lvl>
                  <c:pt idx="0">
                    <c:v>Torto-Santa Maria</c:v>
                  </c:pt>
                  <c:pt idx="8">
                    <c:v>Descoberto-Corumbá</c:v>
                  </c:pt>
                  <c:pt idx="20">
                    <c:v>Sobradinho-Planaltina</c:v>
                  </c:pt>
                  <c:pt idx="24">
                    <c:v>Paranoá Norte</c:v>
                  </c:pt>
                  <c:pt idx="28">
                    <c:v>Paranoá Sul</c:v>
                  </c:pt>
                  <c:pt idx="30">
                    <c:v>Braz</c:v>
                  </c:pt>
                </c:lvl>
              </c:multiLvlStrCache>
            </c:multiLvlStrRef>
          </c:cat>
          <c:val>
            <c:numRef>
              <c:f>'A-GRAF RESUMO'!$AC$19:$AC$49</c:f>
              <c:numCache>
                <c:formatCode>#,##0</c:formatCode>
                <c:ptCount val="31"/>
                <c:pt idx="0">
                  <c:v>-4098</c:v>
                </c:pt>
                <c:pt idx="1">
                  <c:v>257</c:v>
                </c:pt>
                <c:pt idx="2">
                  <c:v>-4582</c:v>
                </c:pt>
                <c:pt idx="3">
                  <c:v>-8775</c:v>
                </c:pt>
                <c:pt idx="4">
                  <c:v>18931</c:v>
                </c:pt>
                <c:pt idx="5">
                  <c:v>-911</c:v>
                </c:pt>
                <c:pt idx="6">
                  <c:v>9818</c:v>
                </c:pt>
                <c:pt idx="7">
                  <c:v>41144</c:v>
                </c:pt>
                <c:pt idx="8">
                  <c:v>93254</c:v>
                </c:pt>
                <c:pt idx="9">
                  <c:v>647</c:v>
                </c:pt>
                <c:pt idx="10">
                  <c:v>129674</c:v>
                </c:pt>
                <c:pt idx="11">
                  <c:v>8218</c:v>
                </c:pt>
                <c:pt idx="12">
                  <c:v>2196</c:v>
                </c:pt>
                <c:pt idx="13">
                  <c:v>2152</c:v>
                </c:pt>
                <c:pt idx="14">
                  <c:v>7916</c:v>
                </c:pt>
                <c:pt idx="15">
                  <c:v>4312</c:v>
                </c:pt>
                <c:pt idx="16">
                  <c:v>2327</c:v>
                </c:pt>
                <c:pt idx="17">
                  <c:v>72738</c:v>
                </c:pt>
                <c:pt idx="18">
                  <c:v>7378</c:v>
                </c:pt>
                <c:pt idx="19">
                  <c:v>38455</c:v>
                </c:pt>
                <c:pt idx="20">
                  <c:v>-390</c:v>
                </c:pt>
                <c:pt idx="21">
                  <c:v>135056</c:v>
                </c:pt>
                <c:pt idx="22">
                  <c:v>12336</c:v>
                </c:pt>
                <c:pt idx="23">
                  <c:v>12657</c:v>
                </c:pt>
                <c:pt idx="24">
                  <c:v>56317</c:v>
                </c:pt>
                <c:pt idx="25">
                  <c:v>-3380</c:v>
                </c:pt>
                <c:pt idx="26">
                  <c:v>40916</c:v>
                </c:pt>
                <c:pt idx="27">
                  <c:v>-375</c:v>
                </c:pt>
                <c:pt idx="28">
                  <c:v>192320</c:v>
                </c:pt>
                <c:pt idx="29">
                  <c:v>16186</c:v>
                </c:pt>
                <c:pt idx="30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B-45BA-846D-E61430043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54007567"/>
        <c:axId val="1254014639"/>
      </c:barChart>
      <c:catAx>
        <c:axId val="12540075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Região Administrativa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4014639"/>
        <c:crosses val="autoZero"/>
        <c:auto val="1"/>
        <c:lblAlgn val="ctr"/>
        <c:lblOffset val="100"/>
        <c:noMultiLvlLbl val="0"/>
      </c:catAx>
      <c:valAx>
        <c:axId val="125401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População (hab.)</a:t>
                </a:r>
              </a:p>
            </c:rich>
          </c:tx>
          <c:layout>
            <c:manualLayout>
              <c:xMode val="edge"/>
              <c:yMode val="edge"/>
              <c:x val="7.931716853438785E-3"/>
              <c:y val="6.149100085499994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400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43832645176191"/>
          <c:y val="0.12358389400199681"/>
          <c:w val="0.80843864790385145"/>
          <c:h val="0.53527999560426553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'GRAF RESUMO'!$F$9</c:f>
              <c:strCache>
                <c:ptCount val="1"/>
                <c:pt idx="0">
                  <c:v>Saldo 2020 (L/s)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'GRAF RESUMO'!$C$10:$C$16</c:f>
              <c:strCache>
                <c:ptCount val="7"/>
                <c:pt idx="0">
                  <c:v>Torto-Santa Maria-Bananal</c:v>
                </c:pt>
                <c:pt idx="1">
                  <c:v>Descoberto-Corumbá</c:v>
                </c:pt>
                <c:pt idx="2">
                  <c:v>Sobradinho-Planaltina</c:v>
                </c:pt>
                <c:pt idx="3">
                  <c:v>Paranoá Norte</c:v>
                </c:pt>
                <c:pt idx="4">
                  <c:v>Paranoá Sul</c:v>
                </c:pt>
                <c:pt idx="5">
                  <c:v>Brazlândia</c:v>
                </c:pt>
                <c:pt idx="6">
                  <c:v>Distrito Federal</c:v>
                </c:pt>
              </c:strCache>
            </c:strRef>
          </c:cat>
          <c:val>
            <c:numRef>
              <c:f>'GRAF RESUMO'!$F$10:$F$16</c:f>
              <c:numCache>
                <c:formatCode>_(* #,##0.00_);_(* \(#,##0.00\);_(* "-"??_);_(@_)</c:formatCode>
                <c:ptCount val="7"/>
                <c:pt idx="0">
                  <c:v>571.78772238679085</c:v>
                </c:pt>
                <c:pt idx="1">
                  <c:v>113.75571410539123</c:v>
                </c:pt>
                <c:pt idx="2">
                  <c:v>-84.28890946013712</c:v>
                </c:pt>
                <c:pt idx="3">
                  <c:v>112.89879292422108</c:v>
                </c:pt>
                <c:pt idx="4">
                  <c:v>-82.103244930202322</c:v>
                </c:pt>
                <c:pt idx="5">
                  <c:v>4.7831461393541872</c:v>
                </c:pt>
                <c:pt idx="6">
                  <c:v>636.83322116541967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48-433D-BB8A-4616FD883F6A}"/>
            </c:ext>
          </c:extLst>
        </c:ser>
        <c:ser>
          <c:idx val="1"/>
          <c:order val="0"/>
          <c:tx>
            <c:strRef>
              <c:f>'GRAF RESUMO'!$J$9</c:f>
              <c:strCache>
                <c:ptCount val="1"/>
                <c:pt idx="0">
                  <c:v>Saldo 2039 (L/s)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'GRAF RESUMO'!$C$10:$C$16</c:f>
              <c:strCache>
                <c:ptCount val="7"/>
                <c:pt idx="0">
                  <c:v>Torto-Santa Maria-Bananal</c:v>
                </c:pt>
                <c:pt idx="1">
                  <c:v>Descoberto-Corumbá</c:v>
                </c:pt>
                <c:pt idx="2">
                  <c:v>Sobradinho-Planaltina</c:v>
                </c:pt>
                <c:pt idx="3">
                  <c:v>Paranoá Norte</c:v>
                </c:pt>
                <c:pt idx="4">
                  <c:v>Paranoá Sul</c:v>
                </c:pt>
                <c:pt idx="5">
                  <c:v>Brazlândia</c:v>
                </c:pt>
                <c:pt idx="6">
                  <c:v>Distrito Federal</c:v>
                </c:pt>
              </c:strCache>
            </c:strRef>
          </c:cat>
          <c:val>
            <c:numRef>
              <c:f>'GRAF RESUMO'!$J$10:$J$16</c:f>
              <c:numCache>
                <c:formatCode>_(* #,##0.00_);_(* \(#,##0.00\);_(* "-"??_);_(@_)</c:formatCode>
                <c:ptCount val="7"/>
                <c:pt idx="0">
                  <c:v>440.83609470381657</c:v>
                </c:pt>
                <c:pt idx="1">
                  <c:v>802.72989095204866</c:v>
                </c:pt>
                <c:pt idx="2">
                  <c:v>274.1202891938201</c:v>
                </c:pt>
                <c:pt idx="3">
                  <c:v>128.14782122330382</c:v>
                </c:pt>
                <c:pt idx="4">
                  <c:v>77.942848718512323</c:v>
                </c:pt>
                <c:pt idx="5">
                  <c:v>18.952559420812065</c:v>
                </c:pt>
                <c:pt idx="6">
                  <c:v>1742.7295042123114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48-433D-BB8A-4616FD883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806863"/>
        <c:axId val="717821423"/>
      </c:barChart>
      <c:catAx>
        <c:axId val="7178068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Sistema</a:t>
                </a:r>
              </a:p>
            </c:rich>
          </c:tx>
          <c:layout>
            <c:manualLayout>
              <c:xMode val="edge"/>
              <c:yMode val="edge"/>
              <c:x val="0.52778288564107845"/>
              <c:y val="0.928316408033980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7821423"/>
        <c:crosses val="autoZero"/>
        <c:auto val="1"/>
        <c:lblAlgn val="ctr"/>
        <c:lblOffset val="100"/>
        <c:noMultiLvlLbl val="0"/>
      </c:catAx>
      <c:valAx>
        <c:axId val="717821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Vazão (L/s)</a:t>
                </a:r>
              </a:p>
            </c:rich>
          </c:tx>
          <c:layout>
            <c:manualLayout>
              <c:xMode val="edge"/>
              <c:yMode val="edge"/>
              <c:x val="3.0560793456109306E-2"/>
              <c:y val="0.327076509801384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78068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E6C56-115E-48AD-B167-F940A5963CE4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9B160-106B-4442-9001-E591B1239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04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Plano de Exploração de Serviços da Caesb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497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comparativo da demanda com a capacidade instalada no final do plano (2039) demonstra que o SAA possuirá capacidade instalada de 12.518 L/s e demanda de </a:t>
            </a:r>
          </a:p>
          <a:p>
            <a:r>
              <a:rPr lang="pt-BR" dirty="0"/>
              <a:t>10.775,87 L/s, com saldo de 1.742,73 L/s, o que representa índice de comprometimento da  capacidade instalada de 86%.</a:t>
            </a:r>
          </a:p>
          <a:p>
            <a:endParaRPr lang="pt-BR" dirty="0"/>
          </a:p>
          <a:p>
            <a:r>
              <a:rPr lang="pt-BR" dirty="0"/>
              <a:t>Dessa forma, esse índice passará dos atuais 93% para 86%, com queda de 7 pontos percentuais, representando maior segurança hídrica para o DF.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54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 </a:t>
            </a:r>
            <a:r>
              <a:rPr lang="pt-BR" sz="1200" dirty="0"/>
              <a:t>Índice de comprometimento da capacidade instalada - Icci (%)  para o DF passará de 93% para 86%, o que representa aumento da segurança hídrica.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Em relação aos sistemas produtores, os sistemas que atualmente apresentam Icci acima de 100%, caso de Sobradinho e Paranoá Sul passarão a apresentar valores respectivamente de 84% e 94%.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631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516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825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26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 AGUIAR, Laís Alencar de, Metodologias de Análise de Riscos, Rio de Janeiro/RJ </a:t>
            </a:r>
          </a:p>
          <a:p>
            <a:r>
              <a:rPr lang="pt-BR" dirty="0"/>
              <a:t>(disponível na Internet em  http://professor.ucg.br/</a:t>
            </a:r>
            <a:r>
              <a:rPr lang="pt-BR" dirty="0" err="1"/>
              <a:t>SiteDocente</a:t>
            </a:r>
            <a:r>
              <a:rPr lang="pt-BR" dirty="0"/>
              <a:t>/admin/</a:t>
            </a:r>
            <a:r>
              <a:rPr lang="pt-BR" dirty="0" err="1"/>
              <a:t>arquivosUpload</a:t>
            </a:r>
            <a:r>
              <a:rPr lang="pt-BR" dirty="0"/>
              <a:t>/13179/material/APP_e_HAZOP.pdf) </a:t>
            </a:r>
          </a:p>
          <a:p>
            <a:endParaRPr lang="pt-BR" dirty="0"/>
          </a:p>
          <a:p>
            <a:r>
              <a:rPr lang="pt-BR" dirty="0"/>
              <a:t>o  diagnóstico  das  situações  de  riscos;  </a:t>
            </a:r>
          </a:p>
          <a:p>
            <a:r>
              <a:rPr lang="pt-BR" dirty="0"/>
              <a:t>os  cenários  prospectivos  das  consequências  da  ocorrência  de  acidentes; </a:t>
            </a:r>
          </a:p>
          <a:p>
            <a:r>
              <a:rPr lang="pt-BR" dirty="0"/>
              <a:t>indicação das medidas de resposta à emergência caracterizada.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13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174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419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103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75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474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392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921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99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820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Regiões responsáveis pelo aumento populacional: 890.694 mil habitantes (28%) </a:t>
            </a:r>
          </a:p>
          <a:p>
            <a:endParaRPr lang="pt-BR" dirty="0"/>
          </a:p>
          <a:p>
            <a:r>
              <a:rPr lang="pt-BR" dirty="0"/>
              <a:t>RA	         População 2020 (L/s)	População 2039 (L/s)	Incremento População (L/s)	Per Incremento População(%)</a:t>
            </a:r>
          </a:p>
          <a:p>
            <a:r>
              <a:rPr lang="pt-BR" dirty="0"/>
              <a:t>São Sebastião                   143.754 	         336.074 	                                  192.320 	                                           6,1%</a:t>
            </a:r>
          </a:p>
          <a:p>
            <a:r>
              <a:rPr lang="pt-BR" dirty="0"/>
              <a:t>Planaltina	                   229.154 	         364.210 	                                  135.056 	                                           4,3%</a:t>
            </a:r>
          </a:p>
          <a:p>
            <a:r>
              <a:rPr lang="pt-BR" dirty="0"/>
              <a:t>Ceilândia	                   502.244 	         631.918 	                                  129.674 	                                           4,1%</a:t>
            </a:r>
          </a:p>
          <a:p>
            <a:r>
              <a:rPr lang="pt-BR" dirty="0"/>
              <a:t>Águas Claras	                   153.233 	         246.487 	                                  93.254 	                                           3,0%</a:t>
            </a:r>
          </a:p>
          <a:p>
            <a:r>
              <a:rPr lang="pt-BR" dirty="0"/>
              <a:t>Samambaia	                    254.873 	         327.611 	                                  72.738 	                                           2,3%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176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Todos os sistemas de abastecimento apresentarão saldo positivo em 2039, com capacidade instalada maior do que demanda projetada, com destaque</a:t>
            </a:r>
          </a:p>
          <a:p>
            <a:r>
              <a:rPr lang="pt-BR" dirty="0"/>
              <a:t>Para o sistema Descoberto-Corumbá, com saldo de 802,73 L/s e Torto-Santa Maria com 440,84 L/s.</a:t>
            </a:r>
          </a:p>
          <a:p>
            <a:endParaRPr lang="pt-BR" dirty="0"/>
          </a:p>
          <a:p>
            <a:r>
              <a:rPr lang="pt-BR" dirty="0"/>
              <a:t>O saldo da demanda x capacidade instalada do DF passará de 636,83 L/s (2020) para 1.742,73 L/s (2039), com aumento de 1.105,9 L/s.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973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887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10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200" dirty="0"/>
              <a:t>Torto-Santa Maria-Bananal: 8 RAs; Pop: 606 mil (19%)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200" dirty="0"/>
              <a:t>Descoberto-Corumbá: 12 RAs; Pop: 1.716 mi (55%)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200" dirty="0"/>
              <a:t>Sobradinho-Planaltina: 4 RAs; Pop: 412 mil (13%)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200" dirty="0"/>
              <a:t>Paranoá Norte: 4 RAs; Pop: 180 mil (6%)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200" dirty="0"/>
              <a:t>Paranoá Sul: 2 RAs; Pop: 176 mil (6%)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200" dirty="0"/>
              <a:t>Brazlândia: 1 RA; Pop: 51 mil (2%)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398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200" dirty="0"/>
              <a:t>Torto-Santa Maria-Bananal: 8 RAs; Pop: 606 mil (19%)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200" dirty="0"/>
              <a:t>Descoberto-Corumbá: 12 RAs; Pop: 1.716 mi (55%)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200" dirty="0"/>
              <a:t>Sobradinho-Planaltina: 4 RAs; Pop: 412 mil (13%)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200" dirty="0"/>
              <a:t>Paranoá Norte: 4 RAs; Pop: 180 mil (6%)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200" dirty="0"/>
              <a:t>Paranoá Sul: 2 RAs; Pop: 176 mil (6%)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200" dirty="0"/>
              <a:t>Brazlândia: 1 RA; Pop: 51 mil (2%)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59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4337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780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Foram entregues várias versões, fruto de reuniões técnicas com a Caesb para consolidação da versão final.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963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777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2379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 Portaria  nº  490  de  22  de  março  de  2021</a:t>
            </a:r>
          </a:p>
          <a:p>
            <a:endParaRPr lang="pt-BR" dirty="0"/>
          </a:p>
          <a:p>
            <a:r>
              <a:rPr lang="pt-BR" dirty="0"/>
              <a:t>39,2% (SNIS 2019),</a:t>
            </a:r>
          </a:p>
          <a:p>
            <a:r>
              <a:rPr lang="pt-BR" dirty="0"/>
              <a:t>consideram as mesmas proporções percentuais descritas na Portaria mas, ao </a:t>
            </a:r>
          </a:p>
          <a:p>
            <a:r>
              <a:rPr lang="pt-BR" dirty="0"/>
              <a:t>invés de utilizar como ponto de partida a média nacional (39,2%) foi utilizado o Índice de Perdas </a:t>
            </a:r>
          </a:p>
          <a:p>
            <a:r>
              <a:rPr lang="pt-BR" dirty="0"/>
              <a:t>atual da Companhia (~ 35%). </a:t>
            </a:r>
          </a:p>
          <a:p>
            <a:endParaRPr lang="pt-BR" dirty="0"/>
          </a:p>
          <a:p>
            <a:r>
              <a:rPr lang="pt-BR" dirty="0"/>
              <a:t>100% até 65%.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696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35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3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0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Oferta: Calculada uma </a:t>
            </a:r>
            <a:r>
              <a:rPr lang="pt-BR" b="1" dirty="0">
                <a:latin typeface="Century Gothic" panose="020B0502020202020204" pitchFamily="34" charset="0"/>
              </a:rPr>
              <a:t>vazão de operação</a:t>
            </a:r>
            <a:r>
              <a:rPr lang="pt-BR" dirty="0">
                <a:latin typeface="Century Gothic" panose="020B0502020202020204" pitchFamily="34" charset="0"/>
              </a:rPr>
              <a:t>, obtida a partir das </a:t>
            </a:r>
            <a:r>
              <a:rPr lang="pt-BR" b="1" dirty="0">
                <a:latin typeface="Century Gothic" panose="020B0502020202020204" pitchFamily="34" charset="0"/>
              </a:rPr>
              <a:t>vazões máximas outorgadas</a:t>
            </a:r>
            <a:r>
              <a:rPr lang="pt-BR" dirty="0">
                <a:latin typeface="Century Gothic" panose="020B0502020202020204" pitchFamily="34" charset="0"/>
              </a:rPr>
              <a:t> para o mês de </a:t>
            </a:r>
            <a:r>
              <a:rPr lang="pt-BR" b="1" dirty="0">
                <a:latin typeface="Century Gothic" panose="020B0502020202020204" pitchFamily="34" charset="0"/>
              </a:rPr>
              <a:t>setembro</a:t>
            </a:r>
            <a:endParaRPr lang="pt-BR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Demanda: Utilizadas vazões de consumo do cenário possível do estudo do Plano Distrital de Saneamento Básico (PDSB);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899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População (2020): 3.1 mi; População (2039): 4 mi -&gt; incremento de 890 mil (28%);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200" dirty="0"/>
              <a:t>Descoberto-Corumbá: 369 mil, 11,7%;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200" dirty="0"/>
              <a:t>Paranoá Sul: 208 mil, 6,6%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200" dirty="0"/>
              <a:t>Sobradinho-Planaltina: 159 mil; 5,1%;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200" dirty="0"/>
              <a:t>Paranoá Norte: 93 mil; 3%;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200" dirty="0"/>
              <a:t>Torto-Santa Maria-Bananal: 51 mil, 1,6%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1200" dirty="0"/>
              <a:t>Brazlândia: 8 mil; 0,3%;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058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comparativo da demanda com a capacidade instalada no cenário atual (2020) demonstra que atualmente o SAA possui capacidade instalada de 9.031,62 L/s e demanda de </a:t>
            </a:r>
          </a:p>
          <a:p>
            <a:r>
              <a:rPr lang="pt-BR" dirty="0"/>
              <a:t>8.394,79 L/s, com saldo de 636,83 L/s, o que representa índice de comprometimento da  capacidade instalada de 93%.</a:t>
            </a:r>
          </a:p>
          <a:p>
            <a:endParaRPr lang="pt-BR" dirty="0"/>
          </a:p>
          <a:p>
            <a:r>
              <a:rPr lang="pt-BR" dirty="0"/>
              <a:t>Os sistemas de Sobradinho-Planaltina e Paranoá Sul apresentam déficits, respectivamente de  -84,29 L/s e 82,10 L/s, o que significa que estes sistemas estão acima do limite da capacidade instalada com a existência de demanda reprimida, especialmente durante o período seco do ano.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06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9D90B-396F-45BC-823C-38325EF8B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86E513-537D-430D-B407-BE23D4E1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226890-2C86-498C-BE94-42639E45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E89FDA-69B9-4B8E-AD2E-864651D7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76A411-97F6-434E-8A6E-3E9B334C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33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81A31-7108-47DA-87C9-0FDF0A16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7A8B18-011B-4CDA-8A6B-737A4FF4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15958C-C5E7-40F9-85AD-5317EFD31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707A7A-E0AE-47E5-B75C-B01FFA2C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5E14A8-D503-4209-ABAC-D2ED27CE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47E37A-15F8-4683-AD6D-89B8871B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82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F6AD3-7E47-4895-BA00-4ECD2389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D0EE1F-F849-4630-BC80-892796620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D8B5DC-59AC-46C3-AE42-F3FEDD39E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A37F80-ED24-40CA-BC6E-01F4BA94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CBF14A-8547-4169-BF45-E63E7B51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2F40E9-5902-4358-8879-852F2D5B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58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29BAD-8424-408D-ACB8-4A7929A5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2AE9E9-5456-4F44-BADD-099493091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33D84A-1E51-4022-BA4E-D5B439A2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E1507F-BEE3-4D76-BAB0-7E1044EE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994B53-E18A-4414-9665-850F9CE8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34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0D02E0-17AA-45AF-BD59-2F3B9FFB0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08143D-D061-4CE9-87CB-BB404EB82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17C300-1FF7-44BA-A266-415F9146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CAE3D2-394F-4708-BF76-CEF15FAD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8A26D1-1E2E-48D9-82FB-C1104007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749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04E32-87D7-453B-8D1F-37760F58C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00C86E-B96A-4BFC-A242-F95B31592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43B1CE-FDA0-43E6-87FC-445662AE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912B36-549A-493D-952E-04A412EE3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889AAC-25E3-4C28-A56B-AA2E5CEF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672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82C88-0FFE-424B-B244-65D926E6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AFE856-0924-4B60-A3E8-2D92810F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8163E0-FBC0-44CF-B7FC-594E8DD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D0083A-54F7-4F04-8B67-F098AF23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1FF8B0-7552-4CC1-8293-E41A32C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96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31F4E-8194-4272-9448-5ECDFF4E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74947F-B9FB-449B-ACA4-6F4F32AD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7E7A9C-8B0A-45CB-ABA2-BB5C38EF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F427B2-ACB5-4FB9-B94E-8CF84760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09DD9F-7233-4A3C-8784-32E022B6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30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33DC7-A6B6-42AB-9EBD-8687E069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AEDB09-69DF-49F3-9A7E-23EA06F04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A7D80D-2DDB-4114-AD10-2A07CCBDB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2E74E9-94A1-4FAF-AFC2-F198CA66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D5D9B6-B52F-4A69-B7A4-4BAD8FA2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00B032-47F5-4C2E-9278-DC92EF2C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385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9E2CE-A781-4877-A02D-DBE0BDA0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24926E-6E10-46AE-8017-96EA79E5C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AABD65-A06E-41F9-B2D5-F45A8E4D9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99B14A-1B29-4F1A-9079-3678022D2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568B048-86A8-4BBC-8A21-60F8F103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8FB2AA4-036C-45DB-A996-D29BE3B4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53A6288-6F38-4BF3-856B-DB8986D9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3B4CAD-A6E6-47EC-A14F-AE9CFC3F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880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A9D2D-F111-4C01-BE72-D0E751B2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CB263B-6933-4C0B-88D8-3DF8819F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B891643-AE76-4A02-BBA5-53BCCB8D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5424A6-91A8-408F-AC5E-1CA4EC17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69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3D8B8-C030-4E09-B393-840AE32F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62E683-4884-4CD1-9045-814C305C4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0311AC-18B2-4CB6-9E00-978FD0EA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4DCDCE-BB78-4A4B-A8AA-87176DAF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9A699A-AC05-4E66-8130-3FDC10B47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545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470AE01-E4EC-4183-8BDC-F5AAB31C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18E1E2D-A55B-48D8-BB46-BFFE41BE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728A02-38AB-4C3B-BCB9-2931AF54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4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8057A-CD8B-49E6-8E18-FC5556668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4E68C9-8BED-4723-9D0C-FF0AAB537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F865F1-8166-4DAA-9A1E-501C98292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002CF0-5E14-4D1A-89A7-444D4EE7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850A5A-CB7F-4566-83F1-E6CF5D83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9FCE23-A3C2-4A13-A3A8-C4F93C11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371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610EA-4D35-4F59-9942-120D2B92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DE4E90-5DCA-4B47-B3E5-8B95FC777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0B8779-8855-4313-8B46-EBFCA7579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0C9522-589F-49B2-9799-8BBCB35B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A2FFB2-37F4-41D7-AFED-F5603A91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93F830-1E3A-4FAD-B030-7F8B7779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491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F7772-5898-4A16-AB07-C80E48C8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CDCF07-B556-4A08-B36F-A37E50030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B7B0D-210A-48EC-B11E-F7939F3B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97E776-70B3-4FEB-A535-6E3F5DB4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110F20-A5D8-471D-9D87-C1182355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750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91CE34-C01E-4AF6-820B-61DE5A100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4516C3-2EFA-4CEF-A3DF-5EA2D633A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526EA4-4C1B-4296-8036-9BA1FC30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F6ACDF-57F9-4B77-8AB1-4A6B7EFC9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D14FEC-A256-4739-8C22-56DA210F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353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735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950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696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015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71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36FAE-288F-45D0-A02F-F3609C80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64D5C9-7E24-44C7-8FB8-AFB59842A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5A55A3-08FB-4581-BE23-2E1777DD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8CAADE-F54A-424E-A792-BB7AD14C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4A7463-2E7F-47B2-B5A8-0CDE920C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217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6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155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075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096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318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74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22DE4-ADC7-45A5-A8B8-F98F2620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991C88-E0BA-496B-9B9B-5D94828E5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BD0932-5E93-45A9-B6CA-15D6A12C4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5B57CE-441F-4BBE-95A7-1B8CEBBC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86230F-DA7D-4A46-A52B-75E67931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648462-A20D-44AA-81D5-0F8783D8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39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01C79-4555-40F0-8040-8C38A90D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63C913-950D-4B7E-B150-682C3FBF3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41DBEE-60D1-4FDB-906E-205DEF5F9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5300D4-4378-4F6B-A203-4F0A195D9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7586B55-8438-4929-B4EE-11D64C03C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5E473A3-6976-4582-BA72-09EB9526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C39D6B6-4993-4876-A3E1-8567F986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C410463-04EF-4895-9981-08CFC624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92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556AB-4AC2-4BFC-927C-AC17A185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4A1D3F4-D8AE-4DDC-9871-E11CE8D6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864B7F1-C403-44D9-8C39-23F386AF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CE27C3-CC1E-4AAD-9040-9A8DEDCA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34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7F2886-93D9-453C-B53C-377D0E44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6BFC55-6161-4BA8-B9E0-A5BDB6F9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880F4B-EB4D-4BEA-8856-3D8A2476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16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82C88-0FFE-424B-B244-65D926E6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AFE856-0924-4B60-A3E8-2D92810F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8163E0-FBC0-44CF-B7FC-594E8DD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D0083A-54F7-4F04-8B67-F098AF23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1FF8B0-7552-4CC1-8293-E41A32C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70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82C88-0FFE-424B-B244-65D926E6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AFE856-0924-4B60-A3E8-2D92810F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8163E0-FBC0-44CF-B7FC-594E8DD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D0083A-54F7-4F04-8B67-F098AF23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1FF8B0-7552-4CC1-8293-E41A32C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65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76E1354-FA38-4674-B6EF-944CB500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3FB336-3988-4E5A-B3E1-5781F5AB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757EE4-EA99-430D-8CA5-E2CDECFDD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6E8C-43A5-418A-A9C5-33FF4017A06D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B4AA7D-B54D-4609-8AF9-A1BEE7A5B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8B2D2E-62FE-4A6F-BB80-A222ABAEE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68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3" r:id="rId8"/>
    <p:sldLayoutId id="214748367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253D2BE-2258-4DCC-9D34-65AE24C6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44B9D7-A6E4-4A69-ACAA-D4ED39539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3A2860-E492-42CB-BE31-CEB01C05C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E855B-EE4C-4ABC-9A17-3A8FBAC79E5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0A684-06D4-4A3D-B945-B50B5ABEC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E74348-A264-4912-A420-0598FE6C4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9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7000">
              <a:srgbClr val="010347"/>
            </a:gs>
            <a:gs pos="85000">
              <a:srgbClr val="010347"/>
            </a:gs>
            <a:gs pos="12000">
              <a:srgbClr val="010347">
                <a:alpha val="0"/>
              </a:srgbClr>
            </a:gs>
            <a:gs pos="0">
              <a:srgbClr val="010347">
                <a:alpha val="0"/>
              </a:srgbClr>
            </a:gs>
            <a:gs pos="18000">
              <a:srgbClr val="010347"/>
            </a:gs>
            <a:gs pos="100000">
              <a:srgbClr val="010347"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551D4-85BD-4CF7-8BAB-84B07489C90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87" y="1772816"/>
            <a:ext cx="4354016" cy="45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8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988FF4B-CB2D-4086-B66A-82690D5CDBC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b="1295"/>
          <a:stretch/>
        </p:blipFill>
        <p:spPr>
          <a:xfrm>
            <a:off x="-44966" y="0"/>
            <a:ext cx="12236966" cy="6858001"/>
          </a:xfrm>
          <a:prstGeom prst="rect">
            <a:avLst/>
          </a:prstGeom>
        </p:spPr>
      </p:pic>
      <p:sp>
        <p:nvSpPr>
          <p:cNvPr id="4" name="CaixaDeTexto 1">
            <a:extLst>
              <a:ext uri="{FF2B5EF4-FFF2-40B4-BE49-F238E27FC236}">
                <a16:creationId xmlns:a16="http://schemas.microsoft.com/office/drawing/2014/main" id="{177EA31B-B84A-4616-AEFC-F9C9FD085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838" y="5762630"/>
            <a:ext cx="5030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Brasília, novembro de 2022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AC3B03-C7DB-483D-9FFC-EBCB4C2E1C64}"/>
              </a:ext>
            </a:extLst>
          </p:cNvPr>
          <p:cNvSpPr txBox="1"/>
          <p:nvPr/>
        </p:nvSpPr>
        <p:spPr>
          <a:xfrm>
            <a:off x="734860" y="378746"/>
            <a:ext cx="10897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</a:rPr>
              <a:t>Superintendência de </a:t>
            </a:r>
            <a:r>
              <a:rPr lang="pt-B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Abastecimento</a:t>
            </a:r>
            <a:r>
              <a:rPr lang="pt-BR" sz="3200" b="1" dirty="0">
                <a:solidFill>
                  <a:schemeClr val="bg1"/>
                </a:solidFill>
              </a:rPr>
              <a:t> de Água e Esgoto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132B5CD-637C-49AD-956F-9037756FBBD6}"/>
              </a:ext>
            </a:extLst>
          </p:cNvPr>
          <p:cNvSpPr txBox="1"/>
          <p:nvPr/>
        </p:nvSpPr>
        <p:spPr>
          <a:xfrm>
            <a:off x="1218601" y="2524341"/>
            <a:ext cx="9459310" cy="1446550"/>
          </a:xfrm>
          <a:prstGeom prst="rect">
            <a:avLst/>
          </a:prstGeom>
          <a:solidFill>
            <a:srgbClr val="0088C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Análise técnica do </a:t>
            </a:r>
          </a:p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Plano de Exploração</a:t>
            </a:r>
          </a:p>
        </p:txBody>
      </p:sp>
    </p:spTree>
    <p:extLst>
      <p:ext uri="{BB962C8B-B14F-4D97-AF65-F5344CB8AC3E}">
        <p14:creationId xmlns:p14="http://schemas.microsoft.com/office/powerpoint/2010/main" val="196559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FF1F2-77C2-43E2-945D-DD54F70F9C78}"/>
              </a:ext>
            </a:extLst>
          </p:cNvPr>
          <p:cNvSpPr txBox="1">
            <a:spLocks/>
          </p:cNvSpPr>
          <p:nvPr/>
        </p:nvSpPr>
        <p:spPr>
          <a:xfrm>
            <a:off x="215900" y="209618"/>
            <a:ext cx="11760199" cy="634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sz="3000" dirty="0"/>
              <a:t>Comparativo da Demanda x Capacidade Instalada 2039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1E027A6-D433-4CDB-A8F6-3506DF30A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118625"/>
              </p:ext>
            </p:extLst>
          </p:nvPr>
        </p:nvGraphicFramePr>
        <p:xfrm>
          <a:off x="723901" y="1013349"/>
          <a:ext cx="1056193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Número de Slide 29">
            <a:extLst>
              <a:ext uri="{FF2B5EF4-FFF2-40B4-BE49-F238E27FC236}">
                <a16:creationId xmlns:a16="http://schemas.microsoft.com/office/drawing/2014/main" id="{0363B0A2-3B1C-794E-A8F9-141028E3FEB2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10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FE2CEB7-C238-A810-BE6C-8D0BFEA6D9E9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</p:spTree>
    <p:extLst>
      <p:ext uri="{BB962C8B-B14F-4D97-AF65-F5344CB8AC3E}">
        <p14:creationId xmlns:p14="http://schemas.microsoft.com/office/powerpoint/2010/main" val="191604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FF1F2-77C2-43E2-945D-DD54F70F9C78}"/>
              </a:ext>
            </a:extLst>
          </p:cNvPr>
          <p:cNvSpPr txBox="1">
            <a:spLocks/>
          </p:cNvSpPr>
          <p:nvPr/>
        </p:nvSpPr>
        <p:spPr>
          <a:xfrm>
            <a:off x="572417" y="232229"/>
            <a:ext cx="11334259" cy="1114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sz="2800" dirty="0"/>
              <a:t>Índice de comprometimento da capacidade instalada - Icci (%)  2020-2039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6F64ABF-29D6-4E05-990C-2D92C270F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442361"/>
              </p:ext>
            </p:extLst>
          </p:nvPr>
        </p:nvGraphicFramePr>
        <p:xfrm>
          <a:off x="1535068" y="1454226"/>
          <a:ext cx="9121864" cy="497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Número de Slide 29">
            <a:extLst>
              <a:ext uri="{FF2B5EF4-FFF2-40B4-BE49-F238E27FC236}">
                <a16:creationId xmlns:a16="http://schemas.microsoft.com/office/drawing/2014/main" id="{E6884B59-33B7-2534-AC01-211CAC9F14F4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11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A30490-C099-FD87-29FE-A03E078702D6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</p:spTree>
    <p:extLst>
      <p:ext uri="{BB962C8B-B14F-4D97-AF65-F5344CB8AC3E}">
        <p14:creationId xmlns:p14="http://schemas.microsoft.com/office/powerpoint/2010/main" val="208085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E5A02-0C77-47A0-99F4-BFA27B6A6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1934" y="268266"/>
            <a:ext cx="10810567" cy="750976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Cronograma de Investimentos (2022 a 2039)</a:t>
            </a:r>
          </a:p>
        </p:txBody>
      </p:sp>
      <p:sp>
        <p:nvSpPr>
          <p:cNvPr id="7" name="Espaço Reservado para Número de Slide 29">
            <a:extLst>
              <a:ext uri="{FF2B5EF4-FFF2-40B4-BE49-F238E27FC236}">
                <a16:creationId xmlns:a16="http://schemas.microsoft.com/office/drawing/2014/main" id="{E292A0B3-B003-434E-96AC-F708F95501AA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12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B942A6-E3C5-4D12-9570-15B7BB709F90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CF38620-E250-D82D-8387-D984A3B0B8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598426"/>
              </p:ext>
            </p:extLst>
          </p:nvPr>
        </p:nvGraphicFramePr>
        <p:xfrm>
          <a:off x="2644047" y="1333533"/>
          <a:ext cx="8895929" cy="465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hape 3759">
            <a:extLst>
              <a:ext uri="{FF2B5EF4-FFF2-40B4-BE49-F238E27FC236}">
                <a16:creationId xmlns:a16="http://schemas.microsoft.com/office/drawing/2014/main" id="{F6D47E38-199B-D02C-C9EA-4557C100AA79}"/>
              </a:ext>
            </a:extLst>
          </p:cNvPr>
          <p:cNvSpPr/>
          <p:nvPr/>
        </p:nvSpPr>
        <p:spPr>
          <a:xfrm>
            <a:off x="276648" y="1839720"/>
            <a:ext cx="2655738" cy="1589344"/>
          </a:xfrm>
          <a:prstGeom prst="rect">
            <a:avLst/>
          </a:prstGeom>
          <a:solidFill>
            <a:srgbClr val="0088C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pt-BR" sz="2000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563 Ações</a:t>
            </a:r>
          </a:p>
          <a:p>
            <a:pPr algn="ctr"/>
            <a:endParaRPr lang="pt-BR" sz="2000" dirty="0"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r>
              <a:rPr lang="pt-BR" sz="2000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316 água</a:t>
            </a:r>
          </a:p>
          <a:p>
            <a:pPr algn="ctr"/>
            <a:r>
              <a:rPr lang="pt-BR" sz="2000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247 Esgoto</a:t>
            </a:r>
            <a:endParaRPr sz="2000" dirty="0"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" name="Gráfico 9" descr="Setas de divisa">
            <a:extLst>
              <a:ext uri="{FF2B5EF4-FFF2-40B4-BE49-F238E27FC236}">
                <a16:creationId xmlns:a16="http://schemas.microsoft.com/office/drawing/2014/main" id="{A628F5B1-C1F6-30ED-9420-03794CEB6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7540" y="4197587"/>
            <a:ext cx="769968" cy="76996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3C29D8C-B801-0019-9C3D-F38FA63CD1D7}"/>
              </a:ext>
            </a:extLst>
          </p:cNvPr>
          <p:cNvSpPr txBox="1"/>
          <p:nvPr/>
        </p:nvSpPr>
        <p:spPr>
          <a:xfrm>
            <a:off x="2515351" y="5911695"/>
            <a:ext cx="3073085" cy="707886"/>
          </a:xfrm>
          <a:prstGeom prst="rect">
            <a:avLst/>
          </a:prstGeom>
          <a:solidFill>
            <a:srgbClr val="0088C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pt-BR"/>
            </a:defPPr>
            <a:lvl1pPr algn="ctr" defTabSz="584200">
              <a:lnSpc>
                <a:spcPct val="100000"/>
              </a:lnSpc>
              <a:spcBef>
                <a:spcPts val="0"/>
              </a:spcBef>
              <a:defRPr sz="2000" cap="all">
                <a:solidFill>
                  <a:srgbClr val="FFFFFF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pt-BR" dirty="0"/>
              <a:t>Média: r$ 347 MI/ANO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53CF474-6A5A-C6A7-A258-1F2FE8987778}"/>
              </a:ext>
            </a:extLst>
          </p:cNvPr>
          <p:cNvSpPr txBox="1"/>
          <p:nvPr/>
        </p:nvSpPr>
        <p:spPr>
          <a:xfrm>
            <a:off x="256448" y="3647098"/>
            <a:ext cx="307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Base: PDSB/2017 e PDAE/2019</a:t>
            </a:r>
          </a:p>
        </p:txBody>
      </p:sp>
    </p:spTree>
    <p:extLst>
      <p:ext uri="{BB962C8B-B14F-4D97-AF65-F5344CB8AC3E}">
        <p14:creationId xmlns:p14="http://schemas.microsoft.com/office/powerpoint/2010/main" val="3249885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E5A02-0C77-47A0-99F4-BFA27B6A6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6858" y="260296"/>
            <a:ext cx="8944715" cy="750976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Estratégia de monitoramento do Cronograma de Investimentos (2022 a 2039)</a:t>
            </a:r>
          </a:p>
        </p:txBody>
      </p:sp>
      <p:sp>
        <p:nvSpPr>
          <p:cNvPr id="7" name="Espaço Reservado para Número de Slide 29">
            <a:extLst>
              <a:ext uri="{FF2B5EF4-FFF2-40B4-BE49-F238E27FC236}">
                <a16:creationId xmlns:a16="http://schemas.microsoft.com/office/drawing/2014/main" id="{E292A0B3-B003-434E-96AC-F708F95501AA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13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B942A6-E3C5-4D12-9570-15B7BB709F90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A77136B-F17B-520F-3FE1-6B6A0C4BA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247738"/>
              </p:ext>
            </p:extLst>
          </p:nvPr>
        </p:nvGraphicFramePr>
        <p:xfrm>
          <a:off x="728569" y="1223043"/>
          <a:ext cx="10937406" cy="473271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144179">
                  <a:extLst>
                    <a:ext uri="{9D8B030D-6E8A-4147-A177-3AD203B41FA5}">
                      <a16:colId xmlns:a16="http://schemas.microsoft.com/office/drawing/2014/main" val="175642817"/>
                    </a:ext>
                  </a:extLst>
                </a:gridCol>
                <a:gridCol w="904580">
                  <a:extLst>
                    <a:ext uri="{9D8B030D-6E8A-4147-A177-3AD203B41FA5}">
                      <a16:colId xmlns:a16="http://schemas.microsoft.com/office/drawing/2014/main" val="3668791467"/>
                    </a:ext>
                  </a:extLst>
                </a:gridCol>
                <a:gridCol w="1256890">
                  <a:extLst>
                    <a:ext uri="{9D8B030D-6E8A-4147-A177-3AD203B41FA5}">
                      <a16:colId xmlns:a16="http://schemas.microsoft.com/office/drawing/2014/main" val="2899320283"/>
                    </a:ext>
                  </a:extLst>
                </a:gridCol>
                <a:gridCol w="680278">
                  <a:extLst>
                    <a:ext uri="{9D8B030D-6E8A-4147-A177-3AD203B41FA5}">
                      <a16:colId xmlns:a16="http://schemas.microsoft.com/office/drawing/2014/main" val="2829519592"/>
                    </a:ext>
                  </a:extLst>
                </a:gridCol>
                <a:gridCol w="1236611">
                  <a:extLst>
                    <a:ext uri="{9D8B030D-6E8A-4147-A177-3AD203B41FA5}">
                      <a16:colId xmlns:a16="http://schemas.microsoft.com/office/drawing/2014/main" val="3775478720"/>
                    </a:ext>
                  </a:extLst>
                </a:gridCol>
                <a:gridCol w="714868">
                  <a:extLst>
                    <a:ext uri="{9D8B030D-6E8A-4147-A177-3AD203B41FA5}">
                      <a16:colId xmlns:a16="http://schemas.microsoft.com/office/drawing/2014/main" val="2297951383"/>
                    </a:ext>
                  </a:extLst>
                </a:gridCol>
              </a:tblGrid>
              <a:tr h="2149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Ação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ctr">
                    <a:solidFill>
                      <a:srgbClr val="008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ctr">
                    <a:solidFill>
                      <a:srgbClr val="008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 (R$)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ctr">
                    <a:solidFill>
                      <a:srgbClr val="008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Total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ctr">
                    <a:solidFill>
                      <a:srgbClr val="008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 Acumulado (R$)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ctr">
                    <a:solidFill>
                      <a:srgbClr val="008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Pareto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ctr">
                    <a:solidFill>
                      <a:srgbClr val="008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14962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Substituição de redes e adutoras existentes-Água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751.924.800,0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12,2%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751.924.800,0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12,2%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3064266438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Substituição de redes-Esgoto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2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683.568.000,0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11,1%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1.435.492.800,0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23,4%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3239033030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Implantação de rede coletora-Esgoto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3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542.408.051,8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8,8%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1.977.900.851,8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32,2%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1916918933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Rede de distribuição - implantação (resp. CAESB)-Água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396.297.364,0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6,5%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2.374.198.215,7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38,7%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2511162774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Ampliação e/ou melhorias no tratamento para a ETE Melchior, 2ª etapa-Esgoto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5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355.921.854,6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5,8%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2.730.120.070,3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44,5%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804650080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Implantação de interceptores-Esgoto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6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279.454.418,4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4,6%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3.009.574.488,8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49,0%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421748793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Macroação de Controle e Redução de Perdas-Água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7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266.751.814,0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4,3%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3.276.326.302,8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53,3%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3021620329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Macroação de Eficiência Energética-Esgoto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8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260.997.757,7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4,2%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3.537.324.060,5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57,6%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2158923235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Ampliação e/ou melhorias no tratamento para a ETE Melchior, 1ª etapa-Esgoto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9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245.000.000,0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4,0%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3.782.324.060,5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61,6%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3644178262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Implantação de 2ª etapa do Sistema Corumbá - fase 1/2-Água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225.000.000,0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3,7%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4.007.324.060,5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65,3%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520398142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Implantação do Sistema Paranoá Sul  1a. Etapa - Fase 1/2-Água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11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141.700.000,0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2,3%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4.290.724.060,5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69,9%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101050961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Implantação do Sistema Paranoá Sul  1a. Etapa - Fase 2/2-Água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11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141.700.000,0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2,3%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4.290.724.060,5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69,9%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4276191283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Ligações domiciliares-Esgoto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12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120.123.833,2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2,0%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4.290.724.060,5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69,9%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842451741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Substituição de ramais prediais-Água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13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109.370.880,0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1,8%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4.410.847.893,7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71,8%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698967014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Ampliação e/ou melhorias no tratamento para a ETE Samambaia-Esgoto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14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100.000.000,0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1,6%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4.520.218.773,7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73,6%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2089502435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Implantação do Sistema Paranoá Norte 2a. Etapa-Água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15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88.000.000,0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1,4%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4.620.218.773,7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75,2%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2961767466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Implantação do Sistema Paranoá Norte 1a. Etapa - Fase 2/3-Água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16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83.333.333,3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1,4%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4.708.218.773,7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76,7%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2750030748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Implantação do Sistema Paranoá Norte 1a. Etapa - Fase 1/3-Água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16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83.333.333,3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1,4%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4.708.218.773,7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76,7%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2064281316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>
                          <a:effectLst/>
                        </a:rPr>
                        <a:t>Implantação do Sistema Paranoá Norte 1a. Etapa - Fase 3/3-Água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16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83.333.333,3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1,4%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4.708.218.773,7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76,7%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3704849308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effectLst/>
                        </a:rPr>
                        <a:t>Implantação de 2ª etapa do Sistema Corumbá - fase 2/2-Água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17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80.000.000,0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1,3%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>
                          <a:effectLst/>
                        </a:rPr>
                        <a:t>4.958.218.773,7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80,7%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5" marR="7895" marT="7895" marB="0" anchor="b"/>
                </a:tc>
                <a:extLst>
                  <a:ext uri="{0D108BD9-81ED-4DB2-BD59-A6C34878D82A}">
                    <a16:rowId xmlns:a16="http://schemas.microsoft.com/office/drawing/2014/main" val="1825728103"/>
                  </a:ext>
                </a:extLst>
              </a:tr>
            </a:tbl>
          </a:graphicData>
        </a:graphic>
      </p:graphicFrame>
      <p:sp>
        <p:nvSpPr>
          <p:cNvPr id="11" name="Shape 3759">
            <a:extLst>
              <a:ext uri="{FF2B5EF4-FFF2-40B4-BE49-F238E27FC236}">
                <a16:creationId xmlns:a16="http://schemas.microsoft.com/office/drawing/2014/main" id="{060B6550-4B3E-88CB-A002-3165371D5198}"/>
              </a:ext>
            </a:extLst>
          </p:cNvPr>
          <p:cNvSpPr/>
          <p:nvPr/>
        </p:nvSpPr>
        <p:spPr>
          <a:xfrm>
            <a:off x="728568" y="6090347"/>
            <a:ext cx="7034980" cy="467104"/>
          </a:xfrm>
          <a:prstGeom prst="rect">
            <a:avLst/>
          </a:prstGeom>
          <a:solidFill>
            <a:srgbClr val="0088C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pt-BR" sz="1800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17 macro ações &gt;&gt; 80% do volume de investimentos</a:t>
            </a:r>
          </a:p>
        </p:txBody>
      </p:sp>
    </p:spTree>
    <p:extLst>
      <p:ext uri="{BB962C8B-B14F-4D97-AF65-F5344CB8AC3E}">
        <p14:creationId xmlns:p14="http://schemas.microsoft.com/office/powerpoint/2010/main" val="304947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5F57643C-2D47-ED90-FF23-A1016B01368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b="1295"/>
          <a:stretch/>
        </p:blipFill>
        <p:spPr>
          <a:xfrm>
            <a:off x="0" y="-1"/>
            <a:ext cx="12236966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0671F3-206D-2B42-8ECE-0F908193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06" y="303832"/>
            <a:ext cx="8509715" cy="91440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Análise do Plano de Exploração</a:t>
            </a:r>
          </a:p>
        </p:txBody>
      </p:sp>
      <p:sp>
        <p:nvSpPr>
          <p:cNvPr id="4" name="Espaço Reservado para Número de Slide 29">
            <a:extLst>
              <a:ext uri="{FF2B5EF4-FFF2-40B4-BE49-F238E27FC236}">
                <a16:creationId xmlns:a16="http://schemas.microsoft.com/office/drawing/2014/main" id="{0C209033-0D88-701D-8154-F0136B731D64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3600" dirty="0">
              <a:solidFill>
                <a:srgbClr val="00B0F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30819CD-29B8-3E7B-9B12-298856686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37" y="1885930"/>
            <a:ext cx="2211764" cy="2417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hape 3759">
            <a:extLst>
              <a:ext uri="{FF2B5EF4-FFF2-40B4-BE49-F238E27FC236}">
                <a16:creationId xmlns:a16="http://schemas.microsoft.com/office/drawing/2014/main" id="{274EDD95-FFB1-AD8E-71FA-621C71D57C45}"/>
              </a:ext>
            </a:extLst>
          </p:cNvPr>
          <p:cNvSpPr/>
          <p:nvPr/>
        </p:nvSpPr>
        <p:spPr>
          <a:xfrm>
            <a:off x="2776873" y="2082897"/>
            <a:ext cx="8075982" cy="2044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457200" indent="-457200" algn="ctr" defTabSz="584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3200" b="1" cap="all" dirty="0">
                <a:solidFill>
                  <a:srgbClr val="FFFFFF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Plano de Contingência e</a:t>
            </a:r>
          </a:p>
          <a:p>
            <a:pPr algn="ctr" defTabSz="584200">
              <a:lnSpc>
                <a:spcPct val="150000"/>
              </a:lnSpc>
              <a:spcBef>
                <a:spcPts val="0"/>
              </a:spcBef>
            </a:pPr>
            <a:r>
              <a:rPr lang="pt-BR" sz="3200" b="1" cap="all" dirty="0">
                <a:solidFill>
                  <a:srgbClr val="FFFFFF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emergência</a:t>
            </a:r>
          </a:p>
        </p:txBody>
      </p:sp>
      <p:pic>
        <p:nvPicPr>
          <p:cNvPr id="7" name="Gráfico 6" descr="Sirene">
            <a:extLst>
              <a:ext uri="{FF2B5EF4-FFF2-40B4-BE49-F238E27FC236}">
                <a16:creationId xmlns:a16="http://schemas.microsoft.com/office/drawing/2014/main" id="{6B287C42-CCBE-60CE-3EA2-E7815BC11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1001" y="4303527"/>
            <a:ext cx="1689809" cy="16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70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DBF3A57-33E7-4E74-A22E-B735A393595F}"/>
              </a:ext>
            </a:extLst>
          </p:cNvPr>
          <p:cNvSpPr/>
          <p:nvPr/>
        </p:nvSpPr>
        <p:spPr>
          <a:xfrm>
            <a:off x="816853" y="1565031"/>
            <a:ext cx="4062046" cy="4783015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CE46B6-115B-40A1-B318-A9DE91EC79E9}"/>
              </a:ext>
            </a:extLst>
          </p:cNvPr>
          <p:cNvSpPr txBox="1"/>
          <p:nvPr/>
        </p:nvSpPr>
        <p:spPr>
          <a:xfrm>
            <a:off x="1078363" y="1639603"/>
            <a:ext cx="3539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Plano Diretor de Contingência - PDC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7C48029-FA0A-43B4-8B53-2C1016A98639}"/>
              </a:ext>
            </a:extLst>
          </p:cNvPr>
          <p:cNvSpPr txBox="1"/>
          <p:nvPr/>
        </p:nvSpPr>
        <p:spPr>
          <a:xfrm>
            <a:off x="955983" y="2137073"/>
            <a:ext cx="378378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</a:rPr>
              <a:t>D</a:t>
            </a:r>
            <a:r>
              <a:rPr lang="pt-BR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escrição dos sistemas existentes;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</a:rPr>
              <a:t>D</a:t>
            </a:r>
            <a:r>
              <a:rPr lang="pt-BR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efinição do Método APP &amp; HAZOP (Avaliação Preliminar de Perigo) para classificação das ameaças e dos riscos.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Identificação e classificação das ameaças e riscos a que os sistemas estão expostos;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Cruzamento 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</a:rPr>
              <a:t>entre </a:t>
            </a:r>
            <a:r>
              <a:rPr lang="pt-BR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frequência x severidade dos eventos adversos para gradação do risco em Desprezível, Menor, Moderado, Sério e Crítico.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Diretrizes básicas para o desdobramento no planejamento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0CCB674-CCD4-4B46-969F-9589FC3765EA}"/>
              </a:ext>
            </a:extLst>
          </p:cNvPr>
          <p:cNvSpPr/>
          <p:nvPr/>
        </p:nvSpPr>
        <p:spPr>
          <a:xfrm>
            <a:off x="6151679" y="1987797"/>
            <a:ext cx="5507421" cy="741612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9" name="Gráfico 8" descr="Setas de divisa">
            <a:extLst>
              <a:ext uri="{FF2B5EF4-FFF2-40B4-BE49-F238E27FC236}">
                <a16:creationId xmlns:a16="http://schemas.microsoft.com/office/drawing/2014/main" id="{A70EBE6B-BFE9-4FD1-A832-642A02839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0305" y="3461364"/>
            <a:ext cx="769968" cy="76996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9A5ED79-1B62-4A90-B822-79BD9ACF0128}"/>
              </a:ext>
            </a:extLst>
          </p:cNvPr>
          <p:cNvSpPr txBox="1"/>
          <p:nvPr/>
        </p:nvSpPr>
        <p:spPr>
          <a:xfrm>
            <a:off x="6219675" y="2173937"/>
            <a:ext cx="5072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Plano  de  Prevenção  e  Resposta a Desastre – PPRD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C80F24-5DD3-4BB6-AB7C-4219296EBAF9}"/>
              </a:ext>
            </a:extLst>
          </p:cNvPr>
          <p:cNvSpPr txBox="1"/>
          <p:nvPr/>
        </p:nvSpPr>
        <p:spPr>
          <a:xfrm>
            <a:off x="6219675" y="4113833"/>
            <a:ext cx="5072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Plano  de  Prevenção  e  Resposta a Desastre – PPRD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6D08B95-8EA0-4535-9DFC-91B91CB350CF}"/>
              </a:ext>
            </a:extLst>
          </p:cNvPr>
          <p:cNvSpPr/>
          <p:nvPr/>
        </p:nvSpPr>
        <p:spPr>
          <a:xfrm>
            <a:off x="6151679" y="4855445"/>
            <a:ext cx="5507421" cy="741612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36DF2CD-1602-47EF-BB28-842FD2CFC842}"/>
              </a:ext>
            </a:extLst>
          </p:cNvPr>
          <p:cNvSpPr txBox="1"/>
          <p:nvPr/>
        </p:nvSpPr>
        <p:spPr>
          <a:xfrm>
            <a:off x="6219675" y="5041585"/>
            <a:ext cx="5072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Plano  de  Prevenção  e  Resposta a Desastre – PPRD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EEEE57BE-19AB-46CC-846C-FCE959D133CF}"/>
              </a:ext>
            </a:extLst>
          </p:cNvPr>
          <p:cNvSpPr txBox="1">
            <a:spLocks/>
          </p:cNvSpPr>
          <p:nvPr/>
        </p:nvSpPr>
        <p:spPr>
          <a:xfrm>
            <a:off x="482996" y="178346"/>
            <a:ext cx="11341139" cy="1202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Análise do Plano de Contingência e Emergência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8BC4F6F-00CA-A9EF-1527-0C2FAA5CE90F}"/>
              </a:ext>
            </a:extLst>
          </p:cNvPr>
          <p:cNvSpPr txBox="1"/>
          <p:nvPr/>
        </p:nvSpPr>
        <p:spPr>
          <a:xfrm>
            <a:off x="8547936" y="39067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....</a:t>
            </a:r>
          </a:p>
        </p:txBody>
      </p:sp>
      <p:sp>
        <p:nvSpPr>
          <p:cNvPr id="19" name="Espaço Reservado para Número de Slide 29">
            <a:extLst>
              <a:ext uri="{FF2B5EF4-FFF2-40B4-BE49-F238E27FC236}">
                <a16:creationId xmlns:a16="http://schemas.microsoft.com/office/drawing/2014/main" id="{CE24B13C-D4DA-CF0E-AB52-063EE4A415D6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15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F6555CF-C4C7-D262-89CE-010BE97F5206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A31BB4B-BB9B-CD80-7B92-0A75FD6C5A5B}"/>
              </a:ext>
            </a:extLst>
          </p:cNvPr>
          <p:cNvSpPr/>
          <p:nvPr/>
        </p:nvSpPr>
        <p:spPr>
          <a:xfrm>
            <a:off x="6151679" y="2958131"/>
            <a:ext cx="5507421" cy="741612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374F95F-2CFC-1DF5-377E-4648A1BB6E21}"/>
              </a:ext>
            </a:extLst>
          </p:cNvPr>
          <p:cNvSpPr txBox="1"/>
          <p:nvPr/>
        </p:nvSpPr>
        <p:spPr>
          <a:xfrm>
            <a:off x="6219675" y="3152181"/>
            <a:ext cx="5072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Plano  de  Prevenção  e  Resposta a Desastre – PPRD</a:t>
            </a:r>
          </a:p>
        </p:txBody>
      </p:sp>
    </p:spTree>
    <p:extLst>
      <p:ext uri="{BB962C8B-B14F-4D97-AF65-F5344CB8AC3E}">
        <p14:creationId xmlns:p14="http://schemas.microsoft.com/office/powerpoint/2010/main" val="105501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29">
            <a:extLst>
              <a:ext uri="{FF2B5EF4-FFF2-40B4-BE49-F238E27FC236}">
                <a16:creationId xmlns:a16="http://schemas.microsoft.com/office/drawing/2014/main" id="{E292A0B3-B003-434E-96AC-F708F95501AA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16</a:t>
            </a:fld>
            <a:endParaRPr lang="pt-BR" sz="3600">
              <a:solidFill>
                <a:srgbClr val="00B0F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B942A6-E3C5-4D12-9570-15B7BB709F90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2FBA2D2-7EB1-225F-E1DC-AB0A7825C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49" y="2293664"/>
            <a:ext cx="10802186" cy="409098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43B49BF-66C3-2701-5044-946EDE28DDEE}"/>
              </a:ext>
            </a:extLst>
          </p:cNvPr>
          <p:cNvSpPr txBox="1"/>
          <p:nvPr/>
        </p:nvSpPr>
        <p:spPr>
          <a:xfrm>
            <a:off x="586249" y="1796950"/>
            <a:ext cx="776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Cronograma de Implementação do Plano Diretor de Contingência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189A321-A610-3AD9-08E6-D361111EC34A}"/>
              </a:ext>
            </a:extLst>
          </p:cNvPr>
          <p:cNvSpPr txBox="1">
            <a:spLocks/>
          </p:cNvSpPr>
          <p:nvPr/>
        </p:nvSpPr>
        <p:spPr>
          <a:xfrm>
            <a:off x="445622" y="404530"/>
            <a:ext cx="11341139" cy="1202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Análise do Plano de Contingência e Emergência</a:t>
            </a:r>
          </a:p>
        </p:txBody>
      </p:sp>
    </p:spTree>
    <p:extLst>
      <p:ext uri="{BB962C8B-B14F-4D97-AF65-F5344CB8AC3E}">
        <p14:creationId xmlns:p14="http://schemas.microsoft.com/office/powerpoint/2010/main" val="2351109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5F57643C-2D47-ED90-FF23-A1016B01368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b="1295"/>
          <a:stretch/>
        </p:blipFill>
        <p:spPr>
          <a:xfrm>
            <a:off x="0" y="-1"/>
            <a:ext cx="12236966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0671F3-206D-2B42-8ECE-0F908193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648" y="270797"/>
            <a:ext cx="8509715" cy="91440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Análise do Plano de Exploração</a:t>
            </a:r>
          </a:p>
        </p:txBody>
      </p:sp>
      <p:sp>
        <p:nvSpPr>
          <p:cNvPr id="4" name="Espaço Reservado para Número de Slide 29">
            <a:extLst>
              <a:ext uri="{FF2B5EF4-FFF2-40B4-BE49-F238E27FC236}">
                <a16:creationId xmlns:a16="http://schemas.microsoft.com/office/drawing/2014/main" id="{0C209033-0D88-701D-8154-F0136B731D64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3600" dirty="0">
              <a:solidFill>
                <a:srgbClr val="00B0F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30819CD-29B8-3E7B-9B12-298856686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5" y="2149541"/>
            <a:ext cx="2211764" cy="2417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hape 3759">
            <a:extLst>
              <a:ext uri="{FF2B5EF4-FFF2-40B4-BE49-F238E27FC236}">
                <a16:creationId xmlns:a16="http://schemas.microsoft.com/office/drawing/2014/main" id="{274EDD95-FFB1-AD8E-71FA-621C71D57C45}"/>
              </a:ext>
            </a:extLst>
          </p:cNvPr>
          <p:cNvSpPr/>
          <p:nvPr/>
        </p:nvSpPr>
        <p:spPr>
          <a:xfrm>
            <a:off x="3142674" y="2149541"/>
            <a:ext cx="7741991" cy="2044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latin typeface="Century Gothic" panose="020B0502020202020204" pitchFamily="34" charset="0"/>
              </a:rPr>
              <a:t>Planejamento e Avaliação da Execução do Plano</a:t>
            </a:r>
          </a:p>
        </p:txBody>
      </p:sp>
      <p:pic>
        <p:nvPicPr>
          <p:cNvPr id="7" name="Gráfico 6" descr="Gráfico de barras com tendência ascendente">
            <a:extLst>
              <a:ext uri="{FF2B5EF4-FFF2-40B4-BE49-F238E27FC236}">
                <a16:creationId xmlns:a16="http://schemas.microsoft.com/office/drawing/2014/main" id="{F5823E7B-E74C-9046-31EF-359AB64F3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5280" y="4663886"/>
            <a:ext cx="1626405" cy="162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9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29">
            <a:extLst>
              <a:ext uri="{FF2B5EF4-FFF2-40B4-BE49-F238E27FC236}">
                <a16:creationId xmlns:a16="http://schemas.microsoft.com/office/drawing/2014/main" id="{E292A0B3-B003-434E-96AC-F708F95501AA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18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B942A6-E3C5-4D12-9570-15B7BB709F90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07C9D10-7F15-1584-2E32-229E2BE551B5}"/>
              </a:ext>
            </a:extLst>
          </p:cNvPr>
          <p:cNvSpPr txBox="1">
            <a:spLocks/>
          </p:cNvSpPr>
          <p:nvPr/>
        </p:nvSpPr>
        <p:spPr>
          <a:xfrm>
            <a:off x="604684" y="117711"/>
            <a:ext cx="11326761" cy="762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Century Gothic" panose="020B0502020202020204" pitchFamily="34" charset="0"/>
              </a:rPr>
              <a:t>Planejamento da Avaliação e Execução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27A3AC9-5AD3-B182-09E9-24A3EE234179}"/>
              </a:ext>
            </a:extLst>
          </p:cNvPr>
          <p:cNvSpPr txBox="1"/>
          <p:nvPr/>
        </p:nvSpPr>
        <p:spPr>
          <a:xfrm>
            <a:off x="835858" y="1624420"/>
            <a:ext cx="3893573" cy="1477328"/>
          </a:xfrm>
          <a:prstGeom prst="rect">
            <a:avLst/>
          </a:prstGeom>
          <a:solidFill>
            <a:srgbClr val="0088C2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16 Indicadores Estratégicos propostos pela Adasa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10 Indicadores para SAA e</a:t>
            </a:r>
          </a:p>
          <a:p>
            <a:r>
              <a:rPr lang="pt-BR" dirty="0">
                <a:solidFill>
                  <a:schemeClr val="bg1"/>
                </a:solidFill>
              </a:rPr>
              <a:t>6 Indicadores para SES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BC92B00-F74E-37AC-D857-1514CCDE1993}"/>
              </a:ext>
            </a:extLst>
          </p:cNvPr>
          <p:cNvSpPr txBox="1"/>
          <p:nvPr/>
        </p:nvSpPr>
        <p:spPr>
          <a:xfrm>
            <a:off x="835859" y="3429000"/>
            <a:ext cx="3893574" cy="2308324"/>
          </a:xfrm>
          <a:prstGeom prst="rect">
            <a:avLst/>
          </a:prstGeom>
          <a:solidFill>
            <a:srgbClr val="0088C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Incorporados indicadores e metas do plano de saneamento;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Indicadores utilizados do Fator X de qualidade;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Análise da trajetória dos indicadores e normativos legais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5484337-EFC3-6F72-452A-46AF8C82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191" y="1161761"/>
            <a:ext cx="60769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83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B780B-1391-545B-8B3E-AC0ECC685CCC}"/>
              </a:ext>
            </a:extLst>
          </p:cNvPr>
          <p:cNvSpPr txBox="1">
            <a:spLocks/>
          </p:cNvSpPr>
          <p:nvPr/>
        </p:nvSpPr>
        <p:spPr>
          <a:xfrm>
            <a:off x="604684" y="117711"/>
            <a:ext cx="11326761" cy="762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Century Gothic" panose="020B0502020202020204" pitchFamily="34" charset="0"/>
              </a:rPr>
              <a:t>Planejamento da Avaliação e Execução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4824FBB-ACBA-4F00-946F-D2BCEF36CA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017682"/>
              </p:ext>
            </p:extLst>
          </p:nvPr>
        </p:nvGraphicFramePr>
        <p:xfrm>
          <a:off x="920236" y="1017177"/>
          <a:ext cx="10214795" cy="547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Número de Slide 29">
            <a:extLst>
              <a:ext uri="{FF2B5EF4-FFF2-40B4-BE49-F238E27FC236}">
                <a16:creationId xmlns:a16="http://schemas.microsoft.com/office/drawing/2014/main" id="{CF0B9077-D20B-8153-492B-AD1BADA42342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19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DB65629-0FB8-3335-3C11-BF833207D622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</p:spTree>
    <p:extLst>
      <p:ext uri="{BB962C8B-B14F-4D97-AF65-F5344CB8AC3E}">
        <p14:creationId xmlns:p14="http://schemas.microsoft.com/office/powerpoint/2010/main" val="130907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BE7B6BC1-6F7F-3EED-51EA-7CE5CA2AB5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19148" y="3491114"/>
            <a:ext cx="4624148" cy="36009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>
                <a:latin typeface="Century Gothic" panose="020B0502020202020204" pitchFamily="34" charset="0"/>
              </a:rPr>
              <a:t>Contrato de concessão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1CB9E6-61ED-C953-9B81-B61AC1372365}"/>
              </a:ext>
            </a:extLst>
          </p:cNvPr>
          <p:cNvSpPr txBox="1"/>
          <p:nvPr/>
        </p:nvSpPr>
        <p:spPr>
          <a:xfrm>
            <a:off x="1758525" y="4181191"/>
            <a:ext cx="8674949" cy="2462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  <a:cs typeface="Calibri"/>
              </a:rPr>
              <a:t>CLÁUSULA QUINTA – OBRIGAÇÕES E ENCARGOS DA CONCESSIONÁRIA</a:t>
            </a:r>
            <a:endParaRPr lang="pt-BR" dirty="0">
              <a:latin typeface="Century Gothic" panose="020B0502020202020204" pitchFamily="34" charset="0"/>
              <a:cs typeface="Calibri"/>
            </a:endParaRPr>
          </a:p>
          <a:p>
            <a:r>
              <a:rPr lang="pt-BR" sz="1200" dirty="0">
                <a:latin typeface="Century Gothic" panose="020B0502020202020204" pitchFamily="34" charset="0"/>
              </a:rPr>
              <a:t>(...)</a:t>
            </a:r>
            <a:endParaRPr lang="pt-BR" sz="1200" dirty="0">
              <a:latin typeface="Century Gothic" panose="020B0502020202020204" pitchFamily="34" charset="0"/>
              <a:cs typeface="Calibri"/>
            </a:endParaRPr>
          </a:p>
          <a:p>
            <a:pPr algn="just"/>
            <a:r>
              <a:rPr lang="pt-BR" sz="1400" dirty="0">
                <a:latin typeface="Century Gothic" panose="020B0502020202020204" pitchFamily="34" charset="0"/>
              </a:rPr>
              <a:t>VI</a:t>
            </a:r>
            <a:r>
              <a:rPr lang="pt-BR" sz="1400" b="1" dirty="0">
                <a:latin typeface="Century Gothic" panose="020B0502020202020204" pitchFamily="34" charset="0"/>
              </a:rPr>
              <a:t> – </a:t>
            </a:r>
            <a:r>
              <a:rPr lang="pt-BR" sz="1400" dirty="0">
                <a:latin typeface="Century Gothic" panose="020B0502020202020204" pitchFamily="34" charset="0"/>
              </a:rPr>
              <a:t>Elaborar</a:t>
            </a:r>
            <a:r>
              <a:rPr lang="pt-BR" sz="1400" b="1" dirty="0">
                <a:latin typeface="Century Gothic" panose="020B0502020202020204" pitchFamily="34" charset="0"/>
              </a:rPr>
              <a:t> </a:t>
            </a:r>
            <a:r>
              <a:rPr lang="pt-BR" sz="1400" dirty="0">
                <a:latin typeface="Century Gothic" panose="020B0502020202020204" pitchFamily="34" charset="0"/>
              </a:rPr>
              <a:t>a versão inicial e as atualizações periódicas do </a:t>
            </a:r>
            <a:r>
              <a:rPr lang="pt-BR" sz="1400" b="1" dirty="0">
                <a:latin typeface="Century Gothic" panose="020B0502020202020204" pitchFamily="34" charset="0"/>
              </a:rPr>
              <a:t>Plano de Exploração dos Serviços</a:t>
            </a:r>
            <a:r>
              <a:rPr lang="pt-BR" sz="1400" dirty="0">
                <a:latin typeface="Century Gothic" panose="020B0502020202020204" pitchFamily="34" charset="0"/>
              </a:rPr>
              <a:t>, </a:t>
            </a:r>
            <a:r>
              <a:rPr lang="pt-BR" sz="1400" u="sng" dirty="0">
                <a:latin typeface="Century Gothic" panose="020B0502020202020204" pitchFamily="34" charset="0"/>
              </a:rPr>
              <a:t>no formato e prazos estabelecidos em regulamentação específica emitida pela ADASA</a:t>
            </a:r>
            <a:r>
              <a:rPr lang="pt-BR" sz="1400" dirty="0">
                <a:latin typeface="Century Gothic" panose="020B0502020202020204" pitchFamily="34" charset="0"/>
              </a:rPr>
              <a:t>, em conformidade com o </a:t>
            </a:r>
            <a:r>
              <a:rPr lang="pt-BR" sz="1400" b="1" dirty="0">
                <a:latin typeface="Century Gothic" panose="020B0502020202020204" pitchFamily="34" charset="0"/>
              </a:rPr>
              <a:t>Plano de Saneamento Básico do Distrito Federal,</a:t>
            </a:r>
            <a:r>
              <a:rPr lang="pt-BR" sz="1400" dirty="0">
                <a:latin typeface="Century Gothic" panose="020B0502020202020204" pitchFamily="34" charset="0"/>
              </a:rPr>
              <a:t> contemplando as seguintes </a:t>
            </a:r>
            <a:r>
              <a:rPr lang="pt-BR" sz="1400" b="1" dirty="0">
                <a:latin typeface="Century Gothic" panose="020B0502020202020204" pitchFamily="34" charset="0"/>
              </a:rPr>
              <a:t>peças de gestão</a:t>
            </a:r>
            <a:r>
              <a:rPr lang="pt-BR" sz="1400" dirty="0">
                <a:latin typeface="Century Gothic" panose="020B0502020202020204" pitchFamily="34" charset="0"/>
              </a:rPr>
              <a:t>: </a:t>
            </a:r>
            <a:r>
              <a:rPr lang="pt-BR" sz="1400" b="1" u="sng" dirty="0">
                <a:latin typeface="Century Gothic" panose="020B0502020202020204" pitchFamily="34" charset="0"/>
              </a:rPr>
              <a:t>(1º Termo Aditivo)</a:t>
            </a:r>
          </a:p>
          <a:p>
            <a:endParaRPr lang="pt-BR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b="1" dirty="0">
                <a:latin typeface="Century Gothic" panose="020B0502020202020204" pitchFamily="34" charset="0"/>
              </a:rPr>
              <a:t>Plano de Expansão</a:t>
            </a:r>
            <a:r>
              <a:rPr lang="pt-BR" dirty="0">
                <a:latin typeface="Century Gothic" panose="020B0502020202020204" pitchFamily="34" charset="0"/>
              </a:rPr>
              <a:t>;</a:t>
            </a:r>
            <a:endParaRPr lang="pt-BR" b="1" dirty="0"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b="1" dirty="0">
                <a:latin typeface="Century Gothic" panose="020B0502020202020204" pitchFamily="34" charset="0"/>
              </a:rPr>
              <a:t>Plano de Operação e Manutenção;</a:t>
            </a:r>
            <a:endParaRPr lang="pt-BR" sz="1400" b="1" u="sng" dirty="0"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b="1" dirty="0">
                <a:latin typeface="Century Gothic" panose="020B0502020202020204" pitchFamily="34" charset="0"/>
              </a:rPr>
              <a:t>Plano de Contingência e Emergência;</a:t>
            </a:r>
            <a:endParaRPr lang="pt-BR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050D1A1-BA93-2BC4-28B4-F94787855D6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19148" y="1005916"/>
            <a:ext cx="4624148" cy="3600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5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pt-B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Lei n. 4.285/2008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426D916-2B6F-5B26-A4A2-1474C01BC29B}"/>
              </a:ext>
            </a:extLst>
          </p:cNvPr>
          <p:cNvSpPr txBox="1"/>
          <p:nvPr/>
        </p:nvSpPr>
        <p:spPr>
          <a:xfrm>
            <a:off x="2055489" y="1553424"/>
            <a:ext cx="8674949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  <a:cs typeface="Calibri"/>
              </a:rPr>
              <a:t>Art.  45.  Sem  prejuízo  dos  encargos  previstos  em  normas  legais  e regulamentares,  constituem  </a:t>
            </a:r>
            <a:r>
              <a:rPr lang="pt-BR" b="1" dirty="0">
                <a:latin typeface="Century Gothic" panose="020B0502020202020204" pitchFamily="34" charset="0"/>
                <a:cs typeface="Calibri"/>
              </a:rPr>
              <a:t>obrigações  dos  prestadores  de  serviços  públicos  </a:t>
            </a:r>
            <a:r>
              <a:rPr lang="pt-BR" dirty="0">
                <a:latin typeface="Century Gothic" panose="020B0502020202020204" pitchFamily="34" charset="0"/>
                <a:cs typeface="Calibri"/>
              </a:rPr>
              <a:t>de saneamento básico: </a:t>
            </a:r>
          </a:p>
          <a:p>
            <a:pPr algn="ctr"/>
            <a:endParaRPr lang="pt-BR" sz="1400" b="1" dirty="0">
              <a:latin typeface="Century Gothic" panose="020B0502020202020204" pitchFamily="34" charset="0"/>
              <a:cs typeface="Calibri"/>
            </a:endParaRPr>
          </a:p>
          <a:p>
            <a:r>
              <a:rPr lang="pt-BR" sz="1400" dirty="0">
                <a:latin typeface="Century Gothic" panose="020B0502020202020204" pitchFamily="34" charset="0"/>
              </a:rPr>
              <a:t>II – elaborar e apresentar à ADASA o </a:t>
            </a:r>
            <a:r>
              <a:rPr lang="pt-BR" sz="1400" b="1" dirty="0">
                <a:latin typeface="Century Gothic" panose="020B0502020202020204" pitchFamily="34" charset="0"/>
              </a:rPr>
              <a:t>plano de exploração </a:t>
            </a:r>
            <a:r>
              <a:rPr lang="pt-BR" sz="1400" dirty="0">
                <a:latin typeface="Century Gothic" panose="020B0502020202020204" pitchFamily="34" charset="0"/>
              </a:rPr>
              <a:t>dos serviços em harmonia  com  os  </a:t>
            </a:r>
            <a:r>
              <a:rPr lang="pt-BR" sz="1400" b="1" dirty="0">
                <a:latin typeface="Century Gothic" panose="020B0502020202020204" pitchFamily="34" charset="0"/>
              </a:rPr>
              <a:t>planos  de  saneamento  básico  do  Distrito  Federal</a:t>
            </a:r>
            <a:r>
              <a:rPr lang="pt-BR" sz="1400" dirty="0">
                <a:latin typeface="Century Gothic" panose="020B0502020202020204" pitchFamily="34" charset="0"/>
              </a:rPr>
              <a:t>,  definindo  as </a:t>
            </a:r>
            <a:r>
              <a:rPr lang="pt-BR" sz="1400" i="1" dirty="0">
                <a:latin typeface="Century Gothic" panose="020B0502020202020204" pitchFamily="34" charset="0"/>
              </a:rPr>
              <a:t>estratégias  de  operação</a:t>
            </a:r>
            <a:r>
              <a:rPr lang="pt-BR" sz="1400" dirty="0">
                <a:latin typeface="Century Gothic" panose="020B0502020202020204" pitchFamily="34" charset="0"/>
              </a:rPr>
              <a:t>,  a  </a:t>
            </a:r>
            <a:r>
              <a:rPr lang="pt-BR" sz="1400" i="1" dirty="0">
                <a:latin typeface="Century Gothic" panose="020B0502020202020204" pitchFamily="34" charset="0"/>
              </a:rPr>
              <a:t>previsão  das  expansões  </a:t>
            </a:r>
            <a:r>
              <a:rPr lang="pt-BR" sz="1400" dirty="0">
                <a:latin typeface="Century Gothic" panose="020B0502020202020204" pitchFamily="34" charset="0"/>
              </a:rPr>
              <a:t>e  os  </a:t>
            </a:r>
            <a:r>
              <a:rPr lang="pt-BR" sz="1400" i="1" dirty="0">
                <a:latin typeface="Century Gothic" panose="020B0502020202020204" pitchFamily="34" charset="0"/>
              </a:rPr>
              <a:t>recursos  previstos</a:t>
            </a:r>
            <a:r>
              <a:rPr lang="pt-BR" sz="1400" dirty="0">
                <a:latin typeface="Century Gothic" panose="020B0502020202020204" pitchFamily="34" charset="0"/>
              </a:rPr>
              <a:t>  para investimento;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213A43-58B1-3FE2-FFBF-BD3BA459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376" y="209840"/>
            <a:ext cx="10515600" cy="60864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Exigência legal do Plano de Exploração</a:t>
            </a:r>
          </a:p>
        </p:txBody>
      </p:sp>
      <p:sp>
        <p:nvSpPr>
          <p:cNvPr id="9" name="Espaço Reservado para Número de Slide 29">
            <a:extLst>
              <a:ext uri="{FF2B5EF4-FFF2-40B4-BE49-F238E27FC236}">
                <a16:creationId xmlns:a16="http://schemas.microsoft.com/office/drawing/2014/main" id="{9FCE3E68-924D-ED9B-7EAC-E0B86959321F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2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98DC04-44B4-FACD-48BB-D1C334F5448D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</p:spTree>
    <p:extLst>
      <p:ext uri="{BB962C8B-B14F-4D97-AF65-F5344CB8AC3E}">
        <p14:creationId xmlns:p14="http://schemas.microsoft.com/office/powerpoint/2010/main" val="3992733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B780B-1391-545B-8B3E-AC0ECC685CCC}"/>
              </a:ext>
            </a:extLst>
          </p:cNvPr>
          <p:cNvSpPr txBox="1">
            <a:spLocks/>
          </p:cNvSpPr>
          <p:nvPr/>
        </p:nvSpPr>
        <p:spPr>
          <a:xfrm>
            <a:off x="604684" y="117711"/>
            <a:ext cx="11326761" cy="762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Century Gothic" panose="020B0502020202020204" pitchFamily="34" charset="0"/>
              </a:rPr>
              <a:t>Planejamento da Avaliação e Execução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14D81CE-209F-4294-B773-0069C82A7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289155"/>
              </p:ext>
            </p:extLst>
          </p:nvPr>
        </p:nvGraphicFramePr>
        <p:xfrm>
          <a:off x="457200" y="1016716"/>
          <a:ext cx="11002297" cy="5369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Número de Slide 29">
            <a:extLst>
              <a:ext uri="{FF2B5EF4-FFF2-40B4-BE49-F238E27FC236}">
                <a16:creationId xmlns:a16="http://schemas.microsoft.com/office/drawing/2014/main" id="{4DEFB68F-89BB-76BF-4C4A-D9C75DDD75C0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20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8A9643-95F5-C8BD-19F3-1121B3D804D1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</p:spTree>
    <p:extLst>
      <p:ext uri="{BB962C8B-B14F-4D97-AF65-F5344CB8AC3E}">
        <p14:creationId xmlns:p14="http://schemas.microsoft.com/office/powerpoint/2010/main" val="4015042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55594-EEAF-49FF-99F0-5035CC8FA526}"/>
              </a:ext>
            </a:extLst>
          </p:cNvPr>
          <p:cNvSpPr txBox="1">
            <a:spLocks/>
          </p:cNvSpPr>
          <p:nvPr/>
        </p:nvSpPr>
        <p:spPr>
          <a:xfrm>
            <a:off x="198675" y="365328"/>
            <a:ext cx="11326761" cy="762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Century Gothic" panose="020B0502020202020204" pitchFamily="34" charset="0"/>
              </a:rPr>
              <a:t>Processo de Execução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B420BB5-0873-4A85-BE1F-49A30D9ED645}"/>
              </a:ext>
            </a:extLst>
          </p:cNvPr>
          <p:cNvSpPr/>
          <p:nvPr/>
        </p:nvSpPr>
        <p:spPr>
          <a:xfrm>
            <a:off x="8993918" y="1554210"/>
            <a:ext cx="2089976" cy="3139979"/>
          </a:xfrm>
          <a:prstGeom prst="rect">
            <a:avLst/>
          </a:prstGeom>
          <a:solidFill>
            <a:srgbClr val="0088C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3FE8F48-6879-442B-87B4-FF7CE53C86D8}"/>
              </a:ext>
            </a:extLst>
          </p:cNvPr>
          <p:cNvSpPr/>
          <p:nvPr/>
        </p:nvSpPr>
        <p:spPr>
          <a:xfrm>
            <a:off x="3546745" y="2087394"/>
            <a:ext cx="925319" cy="1299411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DE047E-BEE1-4CCE-8B3D-2D7D0C3C60EC}"/>
              </a:ext>
            </a:extLst>
          </p:cNvPr>
          <p:cNvSpPr/>
          <p:nvPr/>
        </p:nvSpPr>
        <p:spPr>
          <a:xfrm>
            <a:off x="4903259" y="2087393"/>
            <a:ext cx="925319" cy="1299411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267D4B9-2C23-4B9A-998D-64A44A7142D2}"/>
              </a:ext>
            </a:extLst>
          </p:cNvPr>
          <p:cNvSpPr/>
          <p:nvPr/>
        </p:nvSpPr>
        <p:spPr>
          <a:xfrm>
            <a:off x="6259773" y="2087393"/>
            <a:ext cx="925319" cy="1299411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3F4FEE0-0D0E-416D-872B-AE601AFB5573}"/>
              </a:ext>
            </a:extLst>
          </p:cNvPr>
          <p:cNvSpPr/>
          <p:nvPr/>
        </p:nvSpPr>
        <p:spPr>
          <a:xfrm>
            <a:off x="1066853" y="1554209"/>
            <a:ext cx="2089976" cy="3139979"/>
          </a:xfrm>
          <a:prstGeom prst="rect">
            <a:avLst/>
          </a:prstGeom>
          <a:solidFill>
            <a:srgbClr val="0088C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973C814-C330-4420-8326-EE78E6E7BE36}"/>
              </a:ext>
            </a:extLst>
          </p:cNvPr>
          <p:cNvSpPr txBox="1"/>
          <p:nvPr/>
        </p:nvSpPr>
        <p:spPr>
          <a:xfrm>
            <a:off x="3531476" y="2203179"/>
            <a:ext cx="940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 algn="ctr">
              <a:buNone/>
            </a:pPr>
            <a:r>
              <a:rPr lang="pt-BR" sz="1200" dirty="0">
                <a:solidFill>
                  <a:schemeClr val="bg1"/>
                </a:solidFill>
              </a:rPr>
              <a:t>Relatório de Execução 2022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0DC6A91-5238-4DF8-A448-805FF60C0EC2}"/>
              </a:ext>
            </a:extLst>
          </p:cNvPr>
          <p:cNvSpPr/>
          <p:nvPr/>
        </p:nvSpPr>
        <p:spPr>
          <a:xfrm>
            <a:off x="7548665" y="2087393"/>
            <a:ext cx="925319" cy="1299411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E9ADCB2-249C-487D-AF96-478CEA99D935}"/>
              </a:ext>
            </a:extLst>
          </p:cNvPr>
          <p:cNvSpPr/>
          <p:nvPr/>
        </p:nvSpPr>
        <p:spPr>
          <a:xfrm>
            <a:off x="3546745" y="3625390"/>
            <a:ext cx="4927239" cy="1068797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Prestação de constas – Autoavaliação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Análise dos desvios verificados em relação ao cenário planejado.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06977D2-6239-4DAD-9073-B8A8B51BEF7A}"/>
              </a:ext>
            </a:extLst>
          </p:cNvPr>
          <p:cNvSpPr txBox="1"/>
          <p:nvPr/>
        </p:nvSpPr>
        <p:spPr>
          <a:xfrm>
            <a:off x="3657832" y="1598769"/>
            <a:ext cx="703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pt-BR" dirty="0"/>
              <a:t>2023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85740FD-808D-4109-92E6-DB82B669F650}"/>
              </a:ext>
            </a:extLst>
          </p:cNvPr>
          <p:cNvSpPr txBox="1"/>
          <p:nvPr/>
        </p:nvSpPr>
        <p:spPr>
          <a:xfrm>
            <a:off x="5024215" y="1554209"/>
            <a:ext cx="703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pt-BR" dirty="0"/>
              <a:t>2024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D4B80F9-C551-4AD3-AD2C-7DFE9444EB59}"/>
              </a:ext>
            </a:extLst>
          </p:cNvPr>
          <p:cNvSpPr txBox="1"/>
          <p:nvPr/>
        </p:nvSpPr>
        <p:spPr>
          <a:xfrm>
            <a:off x="6362194" y="1554209"/>
            <a:ext cx="703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pt-BR" dirty="0"/>
              <a:t>2025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E0FC0B2-4517-4ABF-9EC6-E3381C2BB959}"/>
              </a:ext>
            </a:extLst>
          </p:cNvPr>
          <p:cNvSpPr txBox="1"/>
          <p:nvPr/>
        </p:nvSpPr>
        <p:spPr>
          <a:xfrm>
            <a:off x="7651087" y="1554209"/>
            <a:ext cx="703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pt-BR" dirty="0"/>
              <a:t>2026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94618A7-F94D-4213-A9A8-4204F7BBDBAB}"/>
              </a:ext>
            </a:extLst>
          </p:cNvPr>
          <p:cNvSpPr txBox="1"/>
          <p:nvPr/>
        </p:nvSpPr>
        <p:spPr>
          <a:xfrm>
            <a:off x="1017475" y="2425062"/>
            <a:ext cx="20486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</a:rPr>
              <a:t>Plano de Exploração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</a:rPr>
              <a:t>2022-2039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D4C7BEB-F91A-4263-B4BF-E560B077812E}"/>
              </a:ext>
            </a:extLst>
          </p:cNvPr>
          <p:cNvSpPr txBox="1"/>
          <p:nvPr/>
        </p:nvSpPr>
        <p:spPr>
          <a:xfrm>
            <a:off x="4895624" y="2203178"/>
            <a:ext cx="940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 algn="ctr">
              <a:buNone/>
            </a:pPr>
            <a:r>
              <a:rPr lang="pt-BR" sz="1200" dirty="0">
                <a:solidFill>
                  <a:schemeClr val="bg1"/>
                </a:solidFill>
              </a:rPr>
              <a:t>Relatório de Execução 2023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B4980E8-4228-4C6A-AFFF-4FFB42D4581B}"/>
              </a:ext>
            </a:extLst>
          </p:cNvPr>
          <p:cNvSpPr txBox="1"/>
          <p:nvPr/>
        </p:nvSpPr>
        <p:spPr>
          <a:xfrm>
            <a:off x="6267407" y="2236696"/>
            <a:ext cx="940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 algn="ctr">
              <a:buNone/>
            </a:pPr>
            <a:r>
              <a:rPr lang="pt-BR" sz="1200" dirty="0">
                <a:solidFill>
                  <a:schemeClr val="bg1"/>
                </a:solidFill>
              </a:rPr>
              <a:t>Relatório de Execução 2024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116E40A-3979-459C-A7CC-1B69BF0C54EE}"/>
              </a:ext>
            </a:extLst>
          </p:cNvPr>
          <p:cNvSpPr txBox="1"/>
          <p:nvPr/>
        </p:nvSpPr>
        <p:spPr>
          <a:xfrm>
            <a:off x="7559334" y="2215675"/>
            <a:ext cx="940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 algn="ctr">
              <a:buNone/>
            </a:pPr>
            <a:r>
              <a:rPr lang="pt-BR" sz="1200" dirty="0">
                <a:solidFill>
                  <a:schemeClr val="bg1"/>
                </a:solidFill>
              </a:rPr>
              <a:t>Relatório de Execução 2025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B01F139-856A-4DF5-BDE8-1DEC55BD76D2}"/>
              </a:ext>
            </a:extLst>
          </p:cNvPr>
          <p:cNvSpPr txBox="1"/>
          <p:nvPr/>
        </p:nvSpPr>
        <p:spPr>
          <a:xfrm>
            <a:off x="9069875" y="2425062"/>
            <a:ext cx="20486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</a:rPr>
              <a:t>Plano de Exploração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</a:rPr>
              <a:t>2026-2045</a:t>
            </a:r>
          </a:p>
        </p:txBody>
      </p:sp>
      <p:pic>
        <p:nvPicPr>
          <p:cNvPr id="9" name="Gráfico 8" descr="Engrenagem única">
            <a:extLst>
              <a:ext uri="{FF2B5EF4-FFF2-40B4-BE49-F238E27FC236}">
                <a16:creationId xmlns:a16="http://schemas.microsoft.com/office/drawing/2014/main" id="{23F3758D-A2FD-51B9-B01E-DD37E895F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9378" y="4796084"/>
            <a:ext cx="621971" cy="621971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08109C63-A6A7-B123-1DFA-311DCDD6A3AA}"/>
              </a:ext>
            </a:extLst>
          </p:cNvPr>
          <p:cNvSpPr/>
          <p:nvPr/>
        </p:nvSpPr>
        <p:spPr>
          <a:xfrm>
            <a:off x="1066853" y="5503059"/>
            <a:ext cx="10051720" cy="7625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Revisão a cada 4 anos;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Revisões extraordinárias (PDSB; PDOT; Planos de Bacia);</a:t>
            </a:r>
          </a:p>
        </p:txBody>
      </p:sp>
      <p:sp>
        <p:nvSpPr>
          <p:cNvPr id="32" name="Espaço Reservado para Número de Slide 29">
            <a:extLst>
              <a:ext uri="{FF2B5EF4-FFF2-40B4-BE49-F238E27FC236}">
                <a16:creationId xmlns:a16="http://schemas.microsoft.com/office/drawing/2014/main" id="{D1AAD862-EC43-DC84-0E6B-692C6FF6298C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21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8DCB197-A4DC-F0E3-5061-698FBF119D7A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</p:spTree>
    <p:extLst>
      <p:ext uri="{BB962C8B-B14F-4D97-AF65-F5344CB8AC3E}">
        <p14:creationId xmlns:p14="http://schemas.microsoft.com/office/powerpoint/2010/main" val="3320460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55594-EEAF-49FF-99F0-5035CC8FA526}"/>
              </a:ext>
            </a:extLst>
          </p:cNvPr>
          <p:cNvSpPr txBox="1">
            <a:spLocks/>
          </p:cNvSpPr>
          <p:nvPr/>
        </p:nvSpPr>
        <p:spPr>
          <a:xfrm>
            <a:off x="289188" y="94353"/>
            <a:ext cx="11326761" cy="762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Century Gothic" panose="020B0502020202020204" pitchFamily="34" charset="0"/>
              </a:rPr>
              <a:t>Processo de Monitoramento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3F4FEE0-0D0E-416D-872B-AE601AFB5573}"/>
              </a:ext>
            </a:extLst>
          </p:cNvPr>
          <p:cNvSpPr/>
          <p:nvPr/>
        </p:nvSpPr>
        <p:spPr>
          <a:xfrm>
            <a:off x="394290" y="1055549"/>
            <a:ext cx="2089976" cy="5607670"/>
          </a:xfrm>
          <a:prstGeom prst="rect">
            <a:avLst/>
          </a:prstGeom>
          <a:solidFill>
            <a:srgbClr val="0088C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0B26520-B711-4AA0-892C-B543655DE045}"/>
              </a:ext>
            </a:extLst>
          </p:cNvPr>
          <p:cNvSpPr txBox="1"/>
          <p:nvPr/>
        </p:nvSpPr>
        <p:spPr>
          <a:xfrm>
            <a:off x="394290" y="3083179"/>
            <a:ext cx="20434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</a:rPr>
              <a:t>Monitoramento da Execução do Plano de Exploração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</a:rPr>
              <a:t>2022-2039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E142A2D-8BE0-4C5D-97DB-9D9501DED10C}"/>
              </a:ext>
            </a:extLst>
          </p:cNvPr>
          <p:cNvSpPr/>
          <p:nvPr/>
        </p:nvSpPr>
        <p:spPr>
          <a:xfrm>
            <a:off x="3910294" y="2711070"/>
            <a:ext cx="4014506" cy="503547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</a:rPr>
              <a:t>Qualidade do Serviço (Indicador-Meta-Análise FCA)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832A0DE-E2BB-4B9A-9719-4C48FAF73783}"/>
              </a:ext>
            </a:extLst>
          </p:cNvPr>
          <p:cNvSpPr/>
          <p:nvPr/>
        </p:nvSpPr>
        <p:spPr>
          <a:xfrm>
            <a:off x="3910294" y="1628707"/>
            <a:ext cx="4014506" cy="503547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</a:rPr>
              <a:t>Balanço hídrico (Oferta x Demanda) - Indicador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16C37DE-AAAC-480B-81F9-C6FB993BA570}"/>
              </a:ext>
            </a:extLst>
          </p:cNvPr>
          <p:cNvSpPr/>
          <p:nvPr/>
        </p:nvSpPr>
        <p:spPr>
          <a:xfrm>
            <a:off x="3910294" y="2169984"/>
            <a:ext cx="4014506" cy="503547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</a:rPr>
              <a:t>Cronograma de investimentos (Fiscalização operacional)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484D6C2-5D58-4250-823F-3209FCB0AC0E}"/>
              </a:ext>
            </a:extLst>
          </p:cNvPr>
          <p:cNvSpPr/>
          <p:nvPr/>
        </p:nvSpPr>
        <p:spPr>
          <a:xfrm>
            <a:off x="3910292" y="4440027"/>
            <a:ext cx="4014507" cy="503547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</a:rPr>
              <a:t>Cronograma de Investimentos (Fiscalização financeira)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7F349E1F-7656-45A0-8599-D9063CA01E28}"/>
              </a:ext>
            </a:extLst>
          </p:cNvPr>
          <p:cNvSpPr/>
          <p:nvPr/>
        </p:nvSpPr>
        <p:spPr>
          <a:xfrm>
            <a:off x="9078802" y="4087739"/>
            <a:ext cx="2785682" cy="503547"/>
          </a:xfrm>
          <a:prstGeom prst="rect">
            <a:avLst/>
          </a:prstGeom>
          <a:solidFill>
            <a:srgbClr val="0088C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Revisões do Planejamento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0BB0459-3B8C-4EC0-AF9E-96C86CC72847}"/>
              </a:ext>
            </a:extLst>
          </p:cNvPr>
          <p:cNvSpPr/>
          <p:nvPr/>
        </p:nvSpPr>
        <p:spPr>
          <a:xfrm>
            <a:off x="9078802" y="2460994"/>
            <a:ext cx="2785682" cy="503547"/>
          </a:xfrm>
          <a:prstGeom prst="rect">
            <a:avLst/>
          </a:prstGeom>
          <a:solidFill>
            <a:srgbClr val="0088C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Aplicação de penalidade</a:t>
            </a:r>
          </a:p>
        </p:txBody>
      </p:sp>
      <p:pic>
        <p:nvPicPr>
          <p:cNvPr id="26" name="Gráfico 25" descr="Setas de divisa">
            <a:extLst>
              <a:ext uri="{FF2B5EF4-FFF2-40B4-BE49-F238E27FC236}">
                <a16:creationId xmlns:a16="http://schemas.microsoft.com/office/drawing/2014/main" id="{794E3C9E-5F66-45CC-A513-34B1C227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5405" y="3318374"/>
            <a:ext cx="762538" cy="762538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51526A77-155C-4B15-8B61-B23E76E675DF}"/>
              </a:ext>
            </a:extLst>
          </p:cNvPr>
          <p:cNvSpPr/>
          <p:nvPr/>
        </p:nvSpPr>
        <p:spPr>
          <a:xfrm>
            <a:off x="9078802" y="3293938"/>
            <a:ext cx="2785682" cy="503547"/>
          </a:xfrm>
          <a:prstGeom prst="rect">
            <a:avLst/>
          </a:prstGeom>
          <a:solidFill>
            <a:srgbClr val="0088C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</a:rPr>
              <a:t>Incentivos financeiros (+/-)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001693D-A768-A42B-1BA8-E39490271E95}"/>
              </a:ext>
            </a:extLst>
          </p:cNvPr>
          <p:cNvSpPr/>
          <p:nvPr/>
        </p:nvSpPr>
        <p:spPr>
          <a:xfrm>
            <a:off x="2769975" y="1055549"/>
            <a:ext cx="5154825" cy="50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Sustentabilidade Técnica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DDA78E0-E8D7-BF46-D131-28B3EAF27CA1}"/>
              </a:ext>
            </a:extLst>
          </p:cNvPr>
          <p:cNvSpPr/>
          <p:nvPr/>
        </p:nvSpPr>
        <p:spPr>
          <a:xfrm>
            <a:off x="2769974" y="3829139"/>
            <a:ext cx="5154825" cy="50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Sustentabilidade Econômico-Financeira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DADD185-3E2B-1BFB-11C4-2CA9F38C8735}"/>
              </a:ext>
            </a:extLst>
          </p:cNvPr>
          <p:cNvSpPr/>
          <p:nvPr/>
        </p:nvSpPr>
        <p:spPr>
          <a:xfrm>
            <a:off x="3910292" y="5026859"/>
            <a:ext cx="4014507" cy="503547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</a:rPr>
              <a:t>Fluxo de Caixa (Monitoramento da viabilidade)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82BCC97-D27F-8A12-27E5-F8EBA4A2B310}"/>
              </a:ext>
            </a:extLst>
          </p:cNvPr>
          <p:cNvSpPr/>
          <p:nvPr/>
        </p:nvSpPr>
        <p:spPr>
          <a:xfrm>
            <a:off x="3910291" y="5613021"/>
            <a:ext cx="4014507" cy="503547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</a:rPr>
              <a:t>Indicadores Financeiros (Liquidez, endividamento, rentabilidade, despesa com pessoal)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14096D6-E5BB-560C-C5CF-82F3C7AE901C}"/>
              </a:ext>
            </a:extLst>
          </p:cNvPr>
          <p:cNvSpPr/>
          <p:nvPr/>
        </p:nvSpPr>
        <p:spPr>
          <a:xfrm>
            <a:off x="3910291" y="6156985"/>
            <a:ext cx="4014507" cy="503547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</a:rPr>
              <a:t>Auditoria e Certificação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C6B5251-8DEB-4A28-2FC6-D05463BB30CF}"/>
              </a:ext>
            </a:extLst>
          </p:cNvPr>
          <p:cNvSpPr/>
          <p:nvPr/>
        </p:nvSpPr>
        <p:spPr>
          <a:xfrm>
            <a:off x="3910294" y="3258608"/>
            <a:ext cx="4014506" cy="503547"/>
          </a:xfrm>
          <a:prstGeom prst="rect">
            <a:avLst/>
          </a:prstGeom>
          <a:solidFill>
            <a:srgbClr val="008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bg1"/>
                </a:solidFill>
                <a:latin typeface="Calibri" panose="020F0502020204030204" pitchFamily="34" charset="0"/>
              </a:rPr>
              <a:t>Auditoria e Certificação</a:t>
            </a:r>
          </a:p>
        </p:txBody>
      </p:sp>
      <p:sp>
        <p:nvSpPr>
          <p:cNvPr id="28" name="Espaço Reservado para Número de Slide 29">
            <a:extLst>
              <a:ext uri="{FF2B5EF4-FFF2-40B4-BE49-F238E27FC236}">
                <a16:creationId xmlns:a16="http://schemas.microsoft.com/office/drawing/2014/main" id="{0BC07D98-1C30-188A-47F5-34BD870F95B2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22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CB5010E-3305-2E20-D9C2-7E03A76B762F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</p:spTree>
    <p:extLst>
      <p:ext uri="{BB962C8B-B14F-4D97-AF65-F5344CB8AC3E}">
        <p14:creationId xmlns:p14="http://schemas.microsoft.com/office/powerpoint/2010/main" val="76019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D94288A-1441-4F4A-B21F-AA67030ADFA2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b="1295"/>
          <a:stretch/>
        </p:blipFill>
        <p:spPr>
          <a:xfrm>
            <a:off x="0" y="-3"/>
            <a:ext cx="12236966" cy="6858001"/>
          </a:xfrm>
          <a:prstGeom prst="rect">
            <a:avLst/>
          </a:prstGeom>
        </p:spPr>
      </p:pic>
      <p:sp>
        <p:nvSpPr>
          <p:cNvPr id="3" name="Título 4">
            <a:extLst>
              <a:ext uri="{FF2B5EF4-FFF2-40B4-BE49-F238E27FC236}">
                <a16:creationId xmlns:a16="http://schemas.microsoft.com/office/drawing/2014/main" id="{6AEEEACC-18BE-4E1D-8A2A-91B0D667E70F}"/>
              </a:ext>
            </a:extLst>
          </p:cNvPr>
          <p:cNvSpPr txBox="1">
            <a:spLocks/>
          </p:cNvSpPr>
          <p:nvPr/>
        </p:nvSpPr>
        <p:spPr>
          <a:xfrm>
            <a:off x="1147045" y="1596943"/>
            <a:ext cx="9699603" cy="36641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</a:rPr>
              <a:t>O</a:t>
            </a:r>
            <a:r>
              <a:rPr lang="pt-BR" sz="5200" b="1" dirty="0">
                <a:solidFill>
                  <a:schemeClr val="bg1"/>
                </a:solidFill>
              </a:rPr>
              <a:t>brigado!</a:t>
            </a:r>
            <a:br>
              <a:rPr lang="pt-BR" sz="3200" dirty="0">
                <a:solidFill>
                  <a:schemeClr val="bg1"/>
                </a:solidFill>
              </a:rPr>
            </a:br>
            <a:endParaRPr lang="pt-BR" sz="3200" dirty="0">
              <a:solidFill>
                <a:schemeClr val="bg1"/>
              </a:solidFill>
            </a:endParaRPr>
          </a:p>
          <a:p>
            <a:r>
              <a:rPr lang="pt-BR" sz="3200" dirty="0">
                <a:solidFill>
                  <a:schemeClr val="bg1"/>
                </a:solidFill>
              </a:rPr>
              <a:t>Adalto Clímaco Ribeiro</a:t>
            </a:r>
            <a:br>
              <a:rPr lang="pt-BR" sz="3200" dirty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  <a:cs typeface="Calibri Light"/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Superintendência de Abastecimento de Água e de Esgoto</a:t>
            </a:r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ADASA – Agência Reguladora de Águas, Energia e Saneamento Básico do DF</a:t>
            </a:r>
            <a:br>
              <a:rPr lang="pt-BR" sz="2400" b="1" dirty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686B76-0FB2-8231-8103-A6A37D16E838}"/>
              </a:ext>
            </a:extLst>
          </p:cNvPr>
          <p:cNvSpPr txBox="1"/>
          <p:nvPr/>
        </p:nvSpPr>
        <p:spPr>
          <a:xfrm>
            <a:off x="2214927" y="5261054"/>
            <a:ext cx="62179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Contribuições:</a:t>
            </a:r>
          </a:p>
          <a:p>
            <a:r>
              <a:rPr lang="pt-B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ap-005-2022@adasa.df.gov.br, até as 18h do dia 13 de novembro de 2022</a:t>
            </a:r>
          </a:p>
        </p:txBody>
      </p:sp>
    </p:spTree>
    <p:extLst>
      <p:ext uri="{BB962C8B-B14F-4D97-AF65-F5344CB8AC3E}">
        <p14:creationId xmlns:p14="http://schemas.microsoft.com/office/powerpoint/2010/main" val="3565559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29">
            <a:extLst>
              <a:ext uri="{FF2B5EF4-FFF2-40B4-BE49-F238E27FC236}">
                <a16:creationId xmlns:a16="http://schemas.microsoft.com/office/drawing/2014/main" id="{E292A0B3-B003-434E-96AC-F708F95501AA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24</a:t>
            </a:fld>
            <a:endParaRPr lang="pt-BR" sz="3600">
              <a:solidFill>
                <a:srgbClr val="00B0F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B942A6-E3C5-4D12-9570-15B7BB709F90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07C9D10-7F15-1584-2E32-229E2BE551B5}"/>
              </a:ext>
            </a:extLst>
          </p:cNvPr>
          <p:cNvSpPr txBox="1">
            <a:spLocks/>
          </p:cNvSpPr>
          <p:nvPr/>
        </p:nvSpPr>
        <p:spPr>
          <a:xfrm>
            <a:off x="2698498" y="145969"/>
            <a:ext cx="7477230" cy="750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Century Gothic" panose="020B0502020202020204" pitchFamily="34" charset="0"/>
              </a:rPr>
              <a:t>Balanço Hídrico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51FD873-5A45-AE87-3036-339FAD365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" y="723041"/>
            <a:ext cx="12178176" cy="60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05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FF1F2-77C2-43E2-945D-DD54F70F9C78}"/>
              </a:ext>
            </a:extLst>
          </p:cNvPr>
          <p:cNvSpPr txBox="1">
            <a:spLocks/>
          </p:cNvSpPr>
          <p:nvPr/>
        </p:nvSpPr>
        <p:spPr>
          <a:xfrm>
            <a:off x="1306284" y="284558"/>
            <a:ext cx="10098594" cy="634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Comparativo da População Por RA 2020-2039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BC9EC0-B6DF-4176-B508-7B3C6B9EDFEE}"/>
              </a:ext>
            </a:extLst>
          </p:cNvPr>
          <p:cNvSpPr txBox="1"/>
          <p:nvPr/>
        </p:nvSpPr>
        <p:spPr>
          <a:xfrm>
            <a:off x="2969460" y="5922986"/>
            <a:ext cx="719159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Incremento de: 890 mil hab. (28%) = 44 mil hab./ano </a:t>
            </a:r>
          </a:p>
        </p:txBody>
      </p:sp>
      <p:sp>
        <p:nvSpPr>
          <p:cNvPr id="6" name="Espaço Reservado para Número de Slide 29">
            <a:extLst>
              <a:ext uri="{FF2B5EF4-FFF2-40B4-BE49-F238E27FC236}">
                <a16:creationId xmlns:a16="http://schemas.microsoft.com/office/drawing/2014/main" id="{085C873F-16AB-3466-F158-7BAD72A9B9C5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25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D93D1B-AB63-4EE3-26A0-C1303834662B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4F4F4FE-5499-46EF-9F18-52E19C2DC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265008"/>
              </p:ext>
            </p:extLst>
          </p:nvPr>
        </p:nvGraphicFramePr>
        <p:xfrm>
          <a:off x="1306284" y="1084071"/>
          <a:ext cx="9866212" cy="452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3432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FF1F2-77C2-43E2-945D-DD54F70F9C78}"/>
              </a:ext>
            </a:extLst>
          </p:cNvPr>
          <p:cNvSpPr txBox="1">
            <a:spLocks/>
          </p:cNvSpPr>
          <p:nvPr/>
        </p:nvSpPr>
        <p:spPr>
          <a:xfrm>
            <a:off x="457200" y="470874"/>
            <a:ext cx="11493500" cy="634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Balanço entre Demanda x Disponibilidade 2020-2039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3CBED06-34F8-4E7D-A50D-C28B6D81D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877366"/>
              </p:ext>
            </p:extLst>
          </p:nvPr>
        </p:nvGraphicFramePr>
        <p:xfrm>
          <a:off x="804147" y="1332805"/>
          <a:ext cx="10583705" cy="505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Número de Slide 29">
            <a:extLst>
              <a:ext uri="{FF2B5EF4-FFF2-40B4-BE49-F238E27FC236}">
                <a16:creationId xmlns:a16="http://schemas.microsoft.com/office/drawing/2014/main" id="{4719F9AA-70B0-8451-9BA7-F471F3030AEA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26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C10E4F-8064-9748-0291-568955F241CF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</p:spTree>
    <p:extLst>
      <p:ext uri="{BB962C8B-B14F-4D97-AF65-F5344CB8AC3E}">
        <p14:creationId xmlns:p14="http://schemas.microsoft.com/office/powerpoint/2010/main" val="3102386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7AB493F-0E2E-40A9-A026-03416B0AE8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812943"/>
              </p:ext>
            </p:extLst>
          </p:nvPr>
        </p:nvGraphicFramePr>
        <p:xfrm>
          <a:off x="1211691" y="1177158"/>
          <a:ext cx="10426262" cy="499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4622D851-8F6C-346B-FAB9-E591AA1647DA}"/>
              </a:ext>
            </a:extLst>
          </p:cNvPr>
          <p:cNvSpPr txBox="1">
            <a:spLocks/>
          </p:cNvSpPr>
          <p:nvPr/>
        </p:nvSpPr>
        <p:spPr>
          <a:xfrm>
            <a:off x="1211691" y="381716"/>
            <a:ext cx="10098594" cy="634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Validação da projeção da demanda </a:t>
            </a:r>
          </a:p>
        </p:txBody>
      </p:sp>
      <p:sp>
        <p:nvSpPr>
          <p:cNvPr id="4" name="Espaço Reservado para Número de Slide 29">
            <a:extLst>
              <a:ext uri="{FF2B5EF4-FFF2-40B4-BE49-F238E27FC236}">
                <a16:creationId xmlns:a16="http://schemas.microsoft.com/office/drawing/2014/main" id="{8E664FEE-3336-28E5-6506-DDE44EB30AEB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27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42F40C-3E99-643E-916D-B5D012A5F6FA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</p:spTree>
    <p:extLst>
      <p:ext uri="{BB962C8B-B14F-4D97-AF65-F5344CB8AC3E}">
        <p14:creationId xmlns:p14="http://schemas.microsoft.com/office/powerpoint/2010/main" val="943869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A0375ED-2CDA-4D3E-8758-3993482AFBC3}"/>
              </a:ext>
            </a:extLst>
          </p:cNvPr>
          <p:cNvSpPr txBox="1">
            <a:spLocks/>
          </p:cNvSpPr>
          <p:nvPr/>
        </p:nvSpPr>
        <p:spPr>
          <a:xfrm>
            <a:off x="1491341" y="284356"/>
            <a:ext cx="9534211" cy="1155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sz="3000" dirty="0"/>
              <a:t>Evolução anual da demanda x capacidade instalada (2020-2039)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1F65878-D73F-4C15-895C-C16FDAE41C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344169"/>
              </p:ext>
            </p:extLst>
          </p:nvPr>
        </p:nvGraphicFramePr>
        <p:xfrm>
          <a:off x="1491342" y="1439917"/>
          <a:ext cx="9534211" cy="477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3138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E5A02-0C77-47A0-99F4-BFA27B6A6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5343" y="216051"/>
            <a:ext cx="9778179" cy="75097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latin typeface="Century Gothic" panose="020B0502020202020204" pitchFamily="34" charset="0"/>
              </a:rPr>
              <a:t>Proporção anual dos investimentos(2022 a 2039)</a:t>
            </a:r>
          </a:p>
        </p:txBody>
      </p:sp>
      <p:sp>
        <p:nvSpPr>
          <p:cNvPr id="7" name="Espaço Reservado para Número de Slide 29">
            <a:extLst>
              <a:ext uri="{FF2B5EF4-FFF2-40B4-BE49-F238E27FC236}">
                <a16:creationId xmlns:a16="http://schemas.microsoft.com/office/drawing/2014/main" id="{E292A0B3-B003-434E-96AC-F708F95501AA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29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B942A6-E3C5-4D12-9570-15B7BB709F90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1C0DF8B-24AF-4CF4-9C90-5530D36D7E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19237"/>
              </p:ext>
            </p:extLst>
          </p:nvPr>
        </p:nvGraphicFramePr>
        <p:xfrm>
          <a:off x="451515" y="1037582"/>
          <a:ext cx="11288969" cy="526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626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9357AC2C-A976-E15C-C4CE-163B67611454}"/>
              </a:ext>
            </a:extLst>
          </p:cNvPr>
          <p:cNvSpPr txBox="1">
            <a:spLocks/>
          </p:cNvSpPr>
          <p:nvPr/>
        </p:nvSpPr>
        <p:spPr>
          <a:xfrm>
            <a:off x="420587" y="228885"/>
            <a:ext cx="8847491" cy="45475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000" b="1" dirty="0">
                <a:latin typeface="Century Gothic" panose="020B0502020202020204" pitchFamily="34" charset="0"/>
              </a:rPr>
              <a:t>INTERFACE COM O PLANO DE SANEAMENTO BÁSICO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EBC2A95-51F0-DC50-C583-E9306A3BD143}"/>
              </a:ext>
            </a:extLst>
          </p:cNvPr>
          <p:cNvSpPr/>
          <p:nvPr/>
        </p:nvSpPr>
        <p:spPr>
          <a:xfrm>
            <a:off x="1765777" y="763753"/>
            <a:ext cx="3141349" cy="1882653"/>
          </a:xfrm>
          <a:prstGeom prst="roundRect">
            <a:avLst/>
          </a:prstGeom>
          <a:solidFill>
            <a:srgbClr val="0088C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PLANO DE SANEAMENTO (PDSB)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497057F-BC0E-1DEB-73E4-812482EDAF62}"/>
              </a:ext>
            </a:extLst>
          </p:cNvPr>
          <p:cNvSpPr/>
          <p:nvPr/>
        </p:nvSpPr>
        <p:spPr>
          <a:xfrm>
            <a:off x="6413082" y="683641"/>
            <a:ext cx="3409938" cy="2532952"/>
          </a:xfrm>
          <a:prstGeom prst="roundRect">
            <a:avLst/>
          </a:prstGeom>
          <a:solidFill>
            <a:srgbClr val="0088C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PLANO DE EXPLORAÇÃO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25AE159-C4E7-B628-2A96-29B17FFF1A21}"/>
              </a:ext>
            </a:extLst>
          </p:cNvPr>
          <p:cNvSpPr/>
          <p:nvPr/>
        </p:nvSpPr>
        <p:spPr>
          <a:xfrm>
            <a:off x="1787349" y="2820658"/>
            <a:ext cx="3098203" cy="381026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Elaborado pelo </a:t>
            </a:r>
            <a:r>
              <a:rPr lang="pt-BR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titular</a:t>
            </a:r>
            <a:r>
              <a:rPr lang="pt-B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dos serviços, com </a:t>
            </a:r>
            <a:r>
              <a:rPr lang="pt-BR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ampla</a:t>
            </a:r>
            <a:r>
              <a:rPr lang="pt-B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pt-BR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participação </a:t>
            </a:r>
            <a:r>
              <a:rPr lang="pt-B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da sociedade;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Diretrizes e estratégias para a </a:t>
            </a:r>
            <a:r>
              <a:rPr lang="pt-BR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universalização</a:t>
            </a:r>
            <a:r>
              <a:rPr lang="pt-B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pt-BR" sz="14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Engloba os 4 componentes do saneamento básico;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Aprovado por </a:t>
            </a:r>
            <a:r>
              <a:rPr lang="pt-BR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Lei</a:t>
            </a:r>
            <a:r>
              <a:rPr lang="pt-B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(6.454/2019)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1"/>
                </a:solidFill>
                <a:latin typeface="Century Gothic" panose="020B0502020202020204" pitchFamily="34" charset="0"/>
                <a:cs typeface="Calibri"/>
              </a:rPr>
              <a:t>Horizonte de 20 anos  e revisado em até 10 anos (de acordo com o Novo Marco Regulatório do Saneamento)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A2E99E5-0F09-F73D-A330-497A4F7E7FFC}"/>
              </a:ext>
            </a:extLst>
          </p:cNvPr>
          <p:cNvSpPr/>
          <p:nvPr/>
        </p:nvSpPr>
        <p:spPr>
          <a:xfrm>
            <a:off x="6457682" y="3415322"/>
            <a:ext cx="3320737" cy="318884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Elaborado pela  Caesb</a:t>
            </a:r>
            <a:r>
              <a:rPr lang="pt-BR" sz="14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, a partir de diretrizes da Adasa;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Incorpora as </a:t>
            </a:r>
            <a:r>
              <a:rPr lang="pt-BR" sz="1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diretrizes</a:t>
            </a:r>
            <a:r>
              <a:rPr lang="pt-BR" sz="14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e </a:t>
            </a:r>
            <a:r>
              <a:rPr lang="pt-BR" sz="1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ações</a:t>
            </a:r>
            <a:r>
              <a:rPr lang="pt-BR" sz="14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do PDSB e da Adasa;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Apresenta </a:t>
            </a:r>
            <a:r>
              <a:rPr lang="pt-BR" sz="1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ações</a:t>
            </a:r>
            <a:r>
              <a:rPr lang="pt-BR" sz="14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para os </a:t>
            </a:r>
            <a:r>
              <a:rPr lang="pt-BR" sz="1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padrões</a:t>
            </a:r>
            <a:r>
              <a:rPr lang="pt-BR" sz="14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e </a:t>
            </a:r>
            <a:r>
              <a:rPr lang="pt-BR" sz="1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indicadores</a:t>
            </a:r>
            <a:r>
              <a:rPr lang="pt-BR" sz="14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definidos pela Adasa;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Aprovado pela </a:t>
            </a:r>
            <a:r>
              <a:rPr lang="pt-BR" sz="1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Adasa</a:t>
            </a:r>
            <a:r>
              <a:rPr lang="pt-BR" sz="14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;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Horizonte de 20 anos e revisão a cada 4.</a:t>
            </a:r>
          </a:p>
        </p:txBody>
      </p:sp>
      <p:pic>
        <p:nvPicPr>
          <p:cNvPr id="11" name="Gráfico 10" descr="Ciclo com pessoas">
            <a:extLst>
              <a:ext uri="{FF2B5EF4-FFF2-40B4-BE49-F238E27FC236}">
                <a16:creationId xmlns:a16="http://schemas.microsoft.com/office/drawing/2014/main" id="{175AA507-83D3-B066-C102-73377A6A6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9674" y="768145"/>
            <a:ext cx="656398" cy="656398"/>
          </a:xfrm>
          <a:prstGeom prst="rect">
            <a:avLst/>
          </a:prstGeom>
        </p:spPr>
      </p:pic>
      <p:pic>
        <p:nvPicPr>
          <p:cNvPr id="12" name="Gráfico 11" descr="Alvo">
            <a:extLst>
              <a:ext uri="{FF2B5EF4-FFF2-40B4-BE49-F238E27FC236}">
                <a16:creationId xmlns:a16="http://schemas.microsoft.com/office/drawing/2014/main" id="{17AE69D7-80A9-BE75-18F6-E7364E1CF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5937" y="882370"/>
            <a:ext cx="548807" cy="548807"/>
          </a:xfrm>
          <a:prstGeom prst="rect">
            <a:avLst/>
          </a:prstGeom>
        </p:spPr>
      </p:pic>
      <p:pic>
        <p:nvPicPr>
          <p:cNvPr id="13" name="Gráfico 12" descr="Engrenagem única">
            <a:extLst>
              <a:ext uri="{FF2B5EF4-FFF2-40B4-BE49-F238E27FC236}">
                <a16:creationId xmlns:a16="http://schemas.microsoft.com/office/drawing/2014/main" id="{DE16F09A-5156-1800-24E9-7A06387FAA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84036" y="840026"/>
            <a:ext cx="644947" cy="644947"/>
          </a:xfrm>
          <a:prstGeom prst="rect">
            <a:avLst/>
          </a:prstGeom>
        </p:spPr>
      </p:pic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492ACCD-A308-993F-3912-A180C1F2DD32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8118051" y="3216593"/>
            <a:ext cx="0" cy="1987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8DED263-6BA7-866D-86EE-E2B676DFBA67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3336451" y="2646406"/>
            <a:ext cx="1" cy="1742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Gráfico 20" descr="Seta circular">
            <a:extLst>
              <a:ext uri="{FF2B5EF4-FFF2-40B4-BE49-F238E27FC236}">
                <a16:creationId xmlns:a16="http://schemas.microsoft.com/office/drawing/2014/main" id="{1593FE84-C9EC-F407-E7A9-9356EBF165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14156" y="2826054"/>
            <a:ext cx="799369" cy="799369"/>
          </a:xfrm>
          <a:prstGeom prst="rect">
            <a:avLst/>
          </a:prstGeom>
        </p:spPr>
      </p:pic>
      <p:pic>
        <p:nvPicPr>
          <p:cNvPr id="23" name="Gráfico 22" descr="Ciclo com pessoas">
            <a:extLst>
              <a:ext uri="{FF2B5EF4-FFF2-40B4-BE49-F238E27FC236}">
                <a16:creationId xmlns:a16="http://schemas.microsoft.com/office/drawing/2014/main" id="{5671E7BA-09BE-83AE-C8DF-BBA3D5D2C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8178" y="816914"/>
            <a:ext cx="656398" cy="656398"/>
          </a:xfrm>
          <a:prstGeom prst="rect">
            <a:avLst/>
          </a:prstGeom>
        </p:spPr>
      </p:pic>
      <p:pic>
        <p:nvPicPr>
          <p:cNvPr id="24" name="Gráfico 23" descr="Alvo">
            <a:extLst>
              <a:ext uri="{FF2B5EF4-FFF2-40B4-BE49-F238E27FC236}">
                <a16:creationId xmlns:a16="http://schemas.microsoft.com/office/drawing/2014/main" id="{3BAF00A1-7ACB-FC26-F5D4-6BEE73955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7272" y="821941"/>
            <a:ext cx="548807" cy="548807"/>
          </a:xfrm>
          <a:prstGeom prst="rect">
            <a:avLst/>
          </a:prstGeom>
        </p:spPr>
      </p:pic>
      <p:sp>
        <p:nvSpPr>
          <p:cNvPr id="30" name="Espaço Reservado para Número de Slide 29">
            <a:extLst>
              <a:ext uri="{FF2B5EF4-FFF2-40B4-BE49-F238E27FC236}">
                <a16:creationId xmlns:a16="http://schemas.microsoft.com/office/drawing/2014/main" id="{D834FA57-FAD4-19BF-6858-7CBA900A3949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3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709EAD9-6C1C-2E87-3E10-CEE48908240A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</p:spTree>
    <p:extLst>
      <p:ext uri="{BB962C8B-B14F-4D97-AF65-F5344CB8AC3E}">
        <p14:creationId xmlns:p14="http://schemas.microsoft.com/office/powerpoint/2010/main" val="4074586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29">
            <a:extLst>
              <a:ext uri="{FF2B5EF4-FFF2-40B4-BE49-F238E27FC236}">
                <a16:creationId xmlns:a16="http://schemas.microsoft.com/office/drawing/2014/main" id="{E292A0B3-B003-434E-96AC-F708F95501AA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30</a:t>
            </a:fld>
            <a:endParaRPr lang="pt-BR" sz="3600">
              <a:solidFill>
                <a:srgbClr val="00B0F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B942A6-E3C5-4D12-9570-15B7BB709F90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E6228ED-8AC6-4B6C-813F-8068F8BDE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19" y="1610125"/>
            <a:ext cx="7312209" cy="441574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74F0334-A29C-4182-85A2-39ED9BC9EFD0}"/>
              </a:ext>
            </a:extLst>
          </p:cNvPr>
          <p:cNvSpPr txBox="1"/>
          <p:nvPr/>
        </p:nvSpPr>
        <p:spPr>
          <a:xfrm>
            <a:off x="698464" y="1441042"/>
            <a:ext cx="1016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entury Gothic" panose="020B0502020202020204" pitchFamily="34" charset="0"/>
              </a:rPr>
              <a:t>Matriz de Risco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16FFB36-32A6-4791-9EB2-B2D9FA6A2A0C}"/>
              </a:ext>
            </a:extLst>
          </p:cNvPr>
          <p:cNvSpPr txBox="1">
            <a:spLocks/>
          </p:cNvSpPr>
          <p:nvPr/>
        </p:nvSpPr>
        <p:spPr>
          <a:xfrm>
            <a:off x="482996" y="178346"/>
            <a:ext cx="11341139" cy="1202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Análise do Plano de Contingência e Emergência</a:t>
            </a:r>
          </a:p>
        </p:txBody>
      </p:sp>
    </p:spTree>
    <p:extLst>
      <p:ext uri="{BB962C8B-B14F-4D97-AF65-F5344CB8AC3E}">
        <p14:creationId xmlns:p14="http://schemas.microsoft.com/office/powerpoint/2010/main" val="2866645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29">
            <a:extLst>
              <a:ext uri="{FF2B5EF4-FFF2-40B4-BE49-F238E27FC236}">
                <a16:creationId xmlns:a16="http://schemas.microsoft.com/office/drawing/2014/main" id="{E292A0B3-B003-434E-96AC-F708F95501AA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31</a:t>
            </a:fld>
            <a:endParaRPr lang="pt-BR" sz="3600">
              <a:solidFill>
                <a:srgbClr val="00B0F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B942A6-E3C5-4D12-9570-15B7BB709F90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07C9D10-7F15-1584-2E32-229E2BE551B5}"/>
              </a:ext>
            </a:extLst>
          </p:cNvPr>
          <p:cNvSpPr txBox="1">
            <a:spLocks/>
          </p:cNvSpPr>
          <p:nvPr/>
        </p:nvSpPr>
        <p:spPr>
          <a:xfrm>
            <a:off x="482996" y="178346"/>
            <a:ext cx="11341139" cy="1202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Análise do Plano de Contingência e Emergência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0325CFC-9A76-41AF-AE8F-2B0F7FF1D4ED}"/>
              </a:ext>
            </a:extLst>
          </p:cNvPr>
          <p:cNvSpPr txBox="1"/>
          <p:nvPr/>
        </p:nvSpPr>
        <p:spPr>
          <a:xfrm>
            <a:off x="1607607" y="1249018"/>
            <a:ext cx="901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entury Gothic" panose="020B0502020202020204" pitchFamily="34" charset="0"/>
              </a:rPr>
              <a:t>Fatores de insegurança com risco sério ou crítico</a:t>
            </a:r>
          </a:p>
        </p:txBody>
      </p:sp>
      <p:sp>
        <p:nvSpPr>
          <p:cNvPr id="11" name="Retângulo de cantos arredondados 1">
            <a:extLst>
              <a:ext uri="{FF2B5EF4-FFF2-40B4-BE49-F238E27FC236}">
                <a16:creationId xmlns:a16="http://schemas.microsoft.com/office/drawing/2014/main" id="{0654D811-BD68-44C2-A45C-B703F2E8B004}"/>
              </a:ext>
            </a:extLst>
          </p:cNvPr>
          <p:cNvSpPr/>
          <p:nvPr/>
        </p:nvSpPr>
        <p:spPr>
          <a:xfrm>
            <a:off x="1607609" y="1818400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Estiagem prolongada </a:t>
            </a:r>
          </a:p>
        </p:txBody>
      </p:sp>
      <p:sp>
        <p:nvSpPr>
          <p:cNvPr id="12" name="Retângulo de cantos arredondados 1">
            <a:extLst>
              <a:ext uri="{FF2B5EF4-FFF2-40B4-BE49-F238E27FC236}">
                <a16:creationId xmlns:a16="http://schemas.microsoft.com/office/drawing/2014/main" id="{CBCCB4C1-0594-448A-9A0E-553422043475}"/>
              </a:ext>
            </a:extLst>
          </p:cNvPr>
          <p:cNvSpPr/>
          <p:nvPr/>
        </p:nvSpPr>
        <p:spPr>
          <a:xfrm>
            <a:off x="1607608" y="2828566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Ocupação irregular do solo</a:t>
            </a:r>
          </a:p>
        </p:txBody>
      </p:sp>
      <p:sp>
        <p:nvSpPr>
          <p:cNvPr id="13" name="Retângulo de cantos arredondados 1">
            <a:extLst>
              <a:ext uri="{FF2B5EF4-FFF2-40B4-BE49-F238E27FC236}">
                <a16:creationId xmlns:a16="http://schemas.microsoft.com/office/drawing/2014/main" id="{EFD5FD10-EDBB-4D9C-9A2D-59D36464598F}"/>
              </a:ext>
            </a:extLst>
          </p:cNvPr>
          <p:cNvSpPr/>
          <p:nvPr/>
        </p:nvSpPr>
        <p:spPr>
          <a:xfrm>
            <a:off x="1607608" y="3855124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Acidentes no transporte de cargas perigosas </a:t>
            </a:r>
          </a:p>
        </p:txBody>
      </p:sp>
      <p:sp>
        <p:nvSpPr>
          <p:cNvPr id="14" name="Retângulo de cantos arredondados 1">
            <a:extLst>
              <a:ext uri="{FF2B5EF4-FFF2-40B4-BE49-F238E27FC236}">
                <a16:creationId xmlns:a16="http://schemas.microsoft.com/office/drawing/2014/main" id="{6F3B7549-1C62-4DF9-83E5-84FA500A84B2}"/>
              </a:ext>
            </a:extLst>
          </p:cNvPr>
          <p:cNvSpPr/>
          <p:nvPr/>
        </p:nvSpPr>
        <p:spPr>
          <a:xfrm>
            <a:off x="1607607" y="4846202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Incêndios florestais </a:t>
            </a:r>
            <a:endParaRPr lang="pt-BR" altLang="pt-BR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tângulo de cantos arredondados 1">
            <a:extLst>
              <a:ext uri="{FF2B5EF4-FFF2-40B4-BE49-F238E27FC236}">
                <a16:creationId xmlns:a16="http://schemas.microsoft.com/office/drawing/2014/main" id="{7605DCDC-6A58-4029-8648-6C4F045374C4}"/>
              </a:ext>
            </a:extLst>
          </p:cNvPr>
          <p:cNvSpPr/>
          <p:nvPr/>
        </p:nvSpPr>
        <p:spPr>
          <a:xfrm>
            <a:off x="4708158" y="1818400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Envelhecimento de estruturas</a:t>
            </a:r>
          </a:p>
        </p:txBody>
      </p:sp>
      <p:sp>
        <p:nvSpPr>
          <p:cNvPr id="16" name="Retângulo de cantos arredondados 1">
            <a:extLst>
              <a:ext uri="{FF2B5EF4-FFF2-40B4-BE49-F238E27FC236}">
                <a16:creationId xmlns:a16="http://schemas.microsoft.com/office/drawing/2014/main" id="{45FD3D66-4788-45D0-8D49-D6AF6E8D12A5}"/>
              </a:ext>
            </a:extLst>
          </p:cNvPr>
          <p:cNvSpPr/>
          <p:nvPr/>
        </p:nvSpPr>
        <p:spPr>
          <a:xfrm>
            <a:off x="4708158" y="2828566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Vandalismo/</a:t>
            </a:r>
          </a:p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Sabotagem </a:t>
            </a:r>
          </a:p>
        </p:txBody>
      </p:sp>
      <p:sp>
        <p:nvSpPr>
          <p:cNvPr id="17" name="Retângulo de cantos arredondados 1">
            <a:extLst>
              <a:ext uri="{FF2B5EF4-FFF2-40B4-BE49-F238E27FC236}">
                <a16:creationId xmlns:a16="http://schemas.microsoft.com/office/drawing/2014/main" id="{7A4D5B5A-2632-43B7-8483-8BE423C53461}"/>
              </a:ext>
            </a:extLst>
          </p:cNvPr>
          <p:cNvSpPr/>
          <p:nvPr/>
        </p:nvSpPr>
        <p:spPr>
          <a:xfrm>
            <a:off x="4708158" y="3855124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 Inversão Térmica</a:t>
            </a:r>
          </a:p>
        </p:txBody>
      </p:sp>
      <p:sp>
        <p:nvSpPr>
          <p:cNvPr id="18" name="Retângulo de cantos arredondados 1">
            <a:extLst>
              <a:ext uri="{FF2B5EF4-FFF2-40B4-BE49-F238E27FC236}">
                <a16:creationId xmlns:a16="http://schemas.microsoft.com/office/drawing/2014/main" id="{6343ECD4-446C-49BE-9462-FB12FAF81CB4}"/>
              </a:ext>
            </a:extLst>
          </p:cNvPr>
          <p:cNvSpPr/>
          <p:nvPr/>
        </p:nvSpPr>
        <p:spPr>
          <a:xfrm>
            <a:off x="4708157" y="4846202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Invasão por macrófitas</a:t>
            </a:r>
          </a:p>
        </p:txBody>
      </p:sp>
      <p:sp>
        <p:nvSpPr>
          <p:cNvPr id="19" name="Retângulo de cantos arredondados 1">
            <a:extLst>
              <a:ext uri="{FF2B5EF4-FFF2-40B4-BE49-F238E27FC236}">
                <a16:creationId xmlns:a16="http://schemas.microsoft.com/office/drawing/2014/main" id="{C339C5A5-E6C5-403A-BA40-F931F6673DDD}"/>
              </a:ext>
            </a:extLst>
          </p:cNvPr>
          <p:cNvSpPr/>
          <p:nvPr/>
        </p:nvSpPr>
        <p:spPr>
          <a:xfrm>
            <a:off x="7808707" y="1818400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Falha no fornecimento de energia elétrica </a:t>
            </a:r>
          </a:p>
        </p:txBody>
      </p:sp>
      <p:sp>
        <p:nvSpPr>
          <p:cNvPr id="20" name="Retângulo de cantos arredondados 1">
            <a:extLst>
              <a:ext uri="{FF2B5EF4-FFF2-40B4-BE49-F238E27FC236}">
                <a16:creationId xmlns:a16="http://schemas.microsoft.com/office/drawing/2014/main" id="{72921FFD-DCE2-467E-89D9-C1FACA09EE44}"/>
              </a:ext>
            </a:extLst>
          </p:cNvPr>
          <p:cNvSpPr/>
          <p:nvPr/>
        </p:nvSpPr>
        <p:spPr>
          <a:xfrm>
            <a:off x="7808707" y="2828566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Falha de Manutenção </a:t>
            </a:r>
          </a:p>
        </p:txBody>
      </p:sp>
      <p:sp>
        <p:nvSpPr>
          <p:cNvPr id="21" name="Retângulo de cantos arredondados 1">
            <a:extLst>
              <a:ext uri="{FF2B5EF4-FFF2-40B4-BE49-F238E27FC236}">
                <a16:creationId xmlns:a16="http://schemas.microsoft.com/office/drawing/2014/main" id="{A2919DD2-0559-4794-B5B3-1B1B130A03FA}"/>
              </a:ext>
            </a:extLst>
          </p:cNvPr>
          <p:cNvSpPr/>
          <p:nvPr/>
        </p:nvSpPr>
        <p:spPr>
          <a:xfrm>
            <a:off x="7808706" y="3855124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Greve de Empregados da Caesb</a:t>
            </a:r>
          </a:p>
        </p:txBody>
      </p:sp>
      <p:sp>
        <p:nvSpPr>
          <p:cNvPr id="22" name="Retângulo de cantos arredondados 1">
            <a:extLst>
              <a:ext uri="{FF2B5EF4-FFF2-40B4-BE49-F238E27FC236}">
                <a16:creationId xmlns:a16="http://schemas.microsoft.com/office/drawing/2014/main" id="{6183CA42-E989-44E2-8A9C-6A2D44D3668D}"/>
              </a:ext>
            </a:extLst>
          </p:cNvPr>
          <p:cNvSpPr/>
          <p:nvPr/>
        </p:nvSpPr>
        <p:spPr>
          <a:xfrm>
            <a:off x="7808706" y="4846202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Uso indevido da rede</a:t>
            </a:r>
          </a:p>
        </p:txBody>
      </p:sp>
      <p:sp>
        <p:nvSpPr>
          <p:cNvPr id="25" name="Shape 3759">
            <a:extLst>
              <a:ext uri="{FF2B5EF4-FFF2-40B4-BE49-F238E27FC236}">
                <a16:creationId xmlns:a16="http://schemas.microsoft.com/office/drawing/2014/main" id="{254A43A9-EB6A-3A63-16FB-6BA816B16580}"/>
              </a:ext>
            </a:extLst>
          </p:cNvPr>
          <p:cNvSpPr/>
          <p:nvPr/>
        </p:nvSpPr>
        <p:spPr>
          <a:xfrm>
            <a:off x="1607607" y="6068565"/>
            <a:ext cx="3631561" cy="467104"/>
          </a:xfrm>
          <a:prstGeom prst="rect">
            <a:avLst/>
          </a:prstGeom>
          <a:solidFill>
            <a:srgbClr val="0088C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pt-BR" sz="1800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Total: 62/99 (62%)</a:t>
            </a:r>
          </a:p>
        </p:txBody>
      </p:sp>
    </p:spTree>
    <p:extLst>
      <p:ext uri="{BB962C8B-B14F-4D97-AF65-F5344CB8AC3E}">
        <p14:creationId xmlns:p14="http://schemas.microsoft.com/office/powerpoint/2010/main" val="3320896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75975-9155-4054-883B-7851DB5CC55A}"/>
              </a:ext>
            </a:extLst>
          </p:cNvPr>
          <p:cNvSpPr txBox="1">
            <a:spLocks/>
          </p:cNvSpPr>
          <p:nvPr/>
        </p:nvSpPr>
        <p:spPr>
          <a:xfrm>
            <a:off x="425429" y="254220"/>
            <a:ext cx="11341139" cy="1202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Análise do Plano de Contingência e Emergência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782A80-5C81-4081-A5F0-2B862999CF96}"/>
              </a:ext>
            </a:extLst>
          </p:cNvPr>
          <p:cNvSpPr txBox="1"/>
          <p:nvPr/>
        </p:nvSpPr>
        <p:spPr>
          <a:xfrm>
            <a:off x="1507998" y="1395694"/>
            <a:ext cx="791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entury Gothic" panose="020B0502020202020204" pitchFamily="34" charset="0"/>
              </a:rPr>
              <a:t>Efeitos adversos dos fatores de insegurança com risco sério ou crítico </a:t>
            </a:r>
          </a:p>
        </p:txBody>
      </p:sp>
      <p:sp>
        <p:nvSpPr>
          <p:cNvPr id="4" name="Retângulo de cantos arredondados 1">
            <a:extLst>
              <a:ext uri="{FF2B5EF4-FFF2-40B4-BE49-F238E27FC236}">
                <a16:creationId xmlns:a16="http://schemas.microsoft.com/office/drawing/2014/main" id="{637D9DAF-8D63-4889-9852-4959E7E769EE}"/>
              </a:ext>
            </a:extLst>
          </p:cNvPr>
          <p:cNvSpPr/>
          <p:nvPr/>
        </p:nvSpPr>
        <p:spPr>
          <a:xfrm>
            <a:off x="1507999" y="2479085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Inutilização de manancial</a:t>
            </a:r>
          </a:p>
        </p:txBody>
      </p:sp>
      <p:sp>
        <p:nvSpPr>
          <p:cNvPr id="5" name="Retângulo de cantos arredondados 1">
            <a:extLst>
              <a:ext uri="{FF2B5EF4-FFF2-40B4-BE49-F238E27FC236}">
                <a16:creationId xmlns:a16="http://schemas.microsoft.com/office/drawing/2014/main" id="{F25595E4-EE7A-466B-9E55-130624F62855}"/>
              </a:ext>
            </a:extLst>
          </p:cNvPr>
          <p:cNvSpPr/>
          <p:nvPr/>
        </p:nvSpPr>
        <p:spPr>
          <a:xfrm>
            <a:off x="1507999" y="3567815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Contaminação da água</a:t>
            </a:r>
          </a:p>
        </p:txBody>
      </p:sp>
      <p:sp>
        <p:nvSpPr>
          <p:cNvPr id="6" name="Retângulo de cantos arredondados 1">
            <a:extLst>
              <a:ext uri="{FF2B5EF4-FFF2-40B4-BE49-F238E27FC236}">
                <a16:creationId xmlns:a16="http://schemas.microsoft.com/office/drawing/2014/main" id="{8EB1F5D1-5BAD-4285-99BE-3B567BE1DB9E}"/>
              </a:ext>
            </a:extLst>
          </p:cNvPr>
          <p:cNvSpPr/>
          <p:nvPr/>
        </p:nvSpPr>
        <p:spPr>
          <a:xfrm>
            <a:off x="1507999" y="4656545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 Assoreamento por Erosão</a:t>
            </a:r>
          </a:p>
        </p:txBody>
      </p:sp>
      <p:sp>
        <p:nvSpPr>
          <p:cNvPr id="7" name="Retângulo de cantos arredondados 1">
            <a:extLst>
              <a:ext uri="{FF2B5EF4-FFF2-40B4-BE49-F238E27FC236}">
                <a16:creationId xmlns:a16="http://schemas.microsoft.com/office/drawing/2014/main" id="{17296499-8A0D-4B4A-86BD-D155FADCD836}"/>
              </a:ext>
            </a:extLst>
          </p:cNvPr>
          <p:cNvSpPr/>
          <p:nvPr/>
        </p:nvSpPr>
        <p:spPr>
          <a:xfrm>
            <a:off x="4650592" y="2467090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 Eutrofização</a:t>
            </a:r>
          </a:p>
        </p:txBody>
      </p:sp>
      <p:sp>
        <p:nvSpPr>
          <p:cNvPr id="8" name="Retângulo de cantos arredondados 1">
            <a:extLst>
              <a:ext uri="{FF2B5EF4-FFF2-40B4-BE49-F238E27FC236}">
                <a16:creationId xmlns:a16="http://schemas.microsoft.com/office/drawing/2014/main" id="{A9477958-F9E7-4B67-AF86-E9C40B821991}"/>
              </a:ext>
            </a:extLst>
          </p:cNvPr>
          <p:cNvSpPr/>
          <p:nvPr/>
        </p:nvSpPr>
        <p:spPr>
          <a:xfrm>
            <a:off x="4650592" y="3579810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  Rompimento de Estrutura </a:t>
            </a:r>
          </a:p>
        </p:txBody>
      </p:sp>
      <p:sp>
        <p:nvSpPr>
          <p:cNvPr id="9" name="Retângulo de cantos arredondados 1">
            <a:extLst>
              <a:ext uri="{FF2B5EF4-FFF2-40B4-BE49-F238E27FC236}">
                <a16:creationId xmlns:a16="http://schemas.microsoft.com/office/drawing/2014/main" id="{D0A3F69A-8E76-42B5-8DEC-1228E79BDF49}"/>
              </a:ext>
            </a:extLst>
          </p:cNvPr>
          <p:cNvSpPr/>
          <p:nvPr/>
        </p:nvSpPr>
        <p:spPr>
          <a:xfrm>
            <a:off x="4650591" y="4656544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Interrupção de bombeamento </a:t>
            </a:r>
          </a:p>
        </p:txBody>
      </p:sp>
      <p:sp>
        <p:nvSpPr>
          <p:cNvPr id="10" name="Retângulo de cantos arredondados 1">
            <a:extLst>
              <a:ext uri="{FF2B5EF4-FFF2-40B4-BE49-F238E27FC236}">
                <a16:creationId xmlns:a16="http://schemas.microsoft.com/office/drawing/2014/main" id="{4D812E05-4FB3-4575-BC32-E46EFA1133E3}"/>
              </a:ext>
            </a:extLst>
          </p:cNvPr>
          <p:cNvSpPr/>
          <p:nvPr/>
        </p:nvSpPr>
        <p:spPr>
          <a:xfrm>
            <a:off x="7793185" y="2467089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Colapso operacional do sistema </a:t>
            </a:r>
          </a:p>
        </p:txBody>
      </p:sp>
      <p:sp>
        <p:nvSpPr>
          <p:cNvPr id="11" name="Retângulo de cantos arredondados 1">
            <a:extLst>
              <a:ext uri="{FF2B5EF4-FFF2-40B4-BE49-F238E27FC236}">
                <a16:creationId xmlns:a16="http://schemas.microsoft.com/office/drawing/2014/main" id="{6CC83B53-06D4-4CF0-A5ED-E4764E0D2BD9}"/>
              </a:ext>
            </a:extLst>
          </p:cNvPr>
          <p:cNvSpPr/>
          <p:nvPr/>
        </p:nvSpPr>
        <p:spPr>
          <a:xfrm>
            <a:off x="7793185" y="3567814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Vazamento de produtos químicos</a:t>
            </a:r>
          </a:p>
        </p:txBody>
      </p:sp>
      <p:sp>
        <p:nvSpPr>
          <p:cNvPr id="12" name="Retângulo de cantos arredondados 1">
            <a:extLst>
              <a:ext uri="{FF2B5EF4-FFF2-40B4-BE49-F238E27FC236}">
                <a16:creationId xmlns:a16="http://schemas.microsoft.com/office/drawing/2014/main" id="{D2E18402-6D67-4D7D-B94F-918CAEEFC2BF}"/>
              </a:ext>
            </a:extLst>
          </p:cNvPr>
          <p:cNvSpPr/>
          <p:nvPr/>
        </p:nvSpPr>
        <p:spPr>
          <a:xfrm>
            <a:off x="7793185" y="4656543"/>
            <a:ext cx="2890817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 Extravasamento de esgoto </a:t>
            </a:r>
          </a:p>
        </p:txBody>
      </p:sp>
      <p:sp>
        <p:nvSpPr>
          <p:cNvPr id="13" name="Espaço Reservado para Número de Slide 29">
            <a:extLst>
              <a:ext uri="{FF2B5EF4-FFF2-40B4-BE49-F238E27FC236}">
                <a16:creationId xmlns:a16="http://schemas.microsoft.com/office/drawing/2014/main" id="{716D5358-0E9E-3100-BF98-4FF1BD3ABD87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32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888A227-DDEE-DFBF-0234-DF88B88736A9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sp>
        <p:nvSpPr>
          <p:cNvPr id="15" name="Shape 3759">
            <a:extLst>
              <a:ext uri="{FF2B5EF4-FFF2-40B4-BE49-F238E27FC236}">
                <a16:creationId xmlns:a16="http://schemas.microsoft.com/office/drawing/2014/main" id="{61884ED6-6332-B17D-CFB8-CA814C61D38B}"/>
              </a:ext>
            </a:extLst>
          </p:cNvPr>
          <p:cNvSpPr/>
          <p:nvPr/>
        </p:nvSpPr>
        <p:spPr>
          <a:xfrm>
            <a:off x="1507998" y="5835013"/>
            <a:ext cx="3631561" cy="467104"/>
          </a:xfrm>
          <a:prstGeom prst="rect">
            <a:avLst/>
          </a:prstGeom>
          <a:solidFill>
            <a:srgbClr val="0088C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pt-BR" sz="1800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Total: 23 efeitos adversos</a:t>
            </a:r>
          </a:p>
        </p:txBody>
      </p:sp>
    </p:spTree>
    <p:extLst>
      <p:ext uri="{BB962C8B-B14F-4D97-AF65-F5344CB8AC3E}">
        <p14:creationId xmlns:p14="http://schemas.microsoft.com/office/powerpoint/2010/main" val="72579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E0BDE90-ED7F-2751-A77F-2DD8FC15AA1F}"/>
              </a:ext>
            </a:extLst>
          </p:cNvPr>
          <p:cNvSpPr/>
          <p:nvPr/>
        </p:nvSpPr>
        <p:spPr>
          <a:xfrm>
            <a:off x="1198180" y="2525425"/>
            <a:ext cx="10161658" cy="3150162"/>
          </a:xfrm>
          <a:prstGeom prst="rect">
            <a:avLst/>
          </a:prstGeom>
          <a:solidFill>
            <a:srgbClr val="0088C2"/>
          </a:solidFill>
          <a:ln>
            <a:solidFill>
              <a:srgbClr val="008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88C2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ACB2CA6-B88A-452E-AB95-04C5DC499517}"/>
              </a:ext>
            </a:extLst>
          </p:cNvPr>
          <p:cNvSpPr txBox="1"/>
          <p:nvPr/>
        </p:nvSpPr>
        <p:spPr>
          <a:xfrm>
            <a:off x="1198180" y="3090243"/>
            <a:ext cx="10053855" cy="166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200000"/>
              </a:lnSpc>
              <a:buFont typeface="Wingdings" panose="05000000000000000000" pitchFamily="2" charset="2"/>
              <a:buChar char=""/>
            </a:pPr>
            <a:r>
              <a:rPr lang="pt-BR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das vulnerabilidades dos sistemas;</a:t>
            </a:r>
          </a:p>
          <a:p>
            <a:pPr marL="742950" lvl="1" indent="-285750" algn="just">
              <a:lnSpc>
                <a:spcPct val="200000"/>
              </a:lnSpc>
              <a:buFont typeface="Wingdings" panose="05000000000000000000" pitchFamily="2" charset="2"/>
              <a:buChar char=""/>
            </a:pPr>
            <a:r>
              <a:rPr lang="pt-BR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Programação de ações em situações de contingenciais </a:t>
            </a:r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caráter preventivo)</a:t>
            </a:r>
            <a:r>
              <a:rPr lang="pt-BR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42950" lvl="1" indent="-285750" algn="just">
              <a:lnSpc>
                <a:spcPct val="200000"/>
              </a:lnSpc>
              <a:buFont typeface="Wingdings" panose="05000000000000000000" pitchFamily="2" charset="2"/>
              <a:buChar char=""/>
            </a:pPr>
            <a:r>
              <a:rPr lang="pt-BR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Operacionalização do plano em situações </a:t>
            </a:r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emergenciais (</a:t>
            </a:r>
            <a:r>
              <a:rPr lang="pt-BR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caráter corretivo)</a:t>
            </a:r>
            <a:r>
              <a:rPr lang="pt-BR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C8C66EB-7275-4422-AA8B-EB0D4F456143}"/>
              </a:ext>
            </a:extLst>
          </p:cNvPr>
          <p:cNvSpPr txBox="1"/>
          <p:nvPr/>
        </p:nvSpPr>
        <p:spPr>
          <a:xfrm>
            <a:off x="482996" y="1467469"/>
            <a:ext cx="1016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entury Gothic" panose="020B0502020202020204" pitchFamily="34" charset="0"/>
              </a:rPr>
              <a:t>Planos de escopo específicos (PPRD)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BA5D8EF-CB64-4BCD-96A8-4F3463A99A01}"/>
              </a:ext>
            </a:extLst>
          </p:cNvPr>
          <p:cNvSpPr txBox="1">
            <a:spLocks/>
          </p:cNvSpPr>
          <p:nvPr/>
        </p:nvSpPr>
        <p:spPr>
          <a:xfrm>
            <a:off x="482996" y="178346"/>
            <a:ext cx="11341139" cy="1202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Análise do Plano de Contingência e Emergência</a:t>
            </a:r>
          </a:p>
        </p:txBody>
      </p:sp>
      <p:sp>
        <p:nvSpPr>
          <p:cNvPr id="7" name="Espaço Reservado para Número de Slide 29">
            <a:extLst>
              <a:ext uri="{FF2B5EF4-FFF2-40B4-BE49-F238E27FC236}">
                <a16:creationId xmlns:a16="http://schemas.microsoft.com/office/drawing/2014/main" id="{4377BDF8-BE9D-5D35-6AFE-696BC7D9AAF5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33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7FC82DA-7826-7B13-BD89-EF334A663616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</p:spTree>
    <p:extLst>
      <p:ext uri="{BB962C8B-B14F-4D97-AF65-F5344CB8AC3E}">
        <p14:creationId xmlns:p14="http://schemas.microsoft.com/office/powerpoint/2010/main" val="154116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671F3-206D-2B42-8ECE-0F908193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35" y="135611"/>
            <a:ext cx="10515600" cy="1220715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Ajustes no Plano </a:t>
            </a:r>
            <a:r>
              <a:rPr lang="pt-BR" sz="3600" b="1">
                <a:latin typeface="Century Gothic" panose="020B0502020202020204" pitchFamily="34" charset="0"/>
              </a:rPr>
              <a:t>Solicitados pela </a:t>
            </a:r>
            <a:r>
              <a:rPr lang="pt-BR" sz="3600" b="1" dirty="0">
                <a:latin typeface="Century Gothic" panose="020B0502020202020204" pitchFamily="34" charset="0"/>
              </a:rPr>
              <a:t>Adasa</a:t>
            </a:r>
          </a:p>
        </p:txBody>
      </p:sp>
      <p:sp>
        <p:nvSpPr>
          <p:cNvPr id="4" name="Espaço Reservado para Número de Slide 29">
            <a:extLst>
              <a:ext uri="{FF2B5EF4-FFF2-40B4-BE49-F238E27FC236}">
                <a16:creationId xmlns:a16="http://schemas.microsoft.com/office/drawing/2014/main" id="{0C209033-0D88-701D-8154-F0136B731D64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34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24B0E1-362A-C626-A184-486C8D7C440E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sp>
        <p:nvSpPr>
          <p:cNvPr id="6" name="Shape 3759">
            <a:extLst>
              <a:ext uri="{FF2B5EF4-FFF2-40B4-BE49-F238E27FC236}">
                <a16:creationId xmlns:a16="http://schemas.microsoft.com/office/drawing/2014/main" id="{7195285C-3542-A827-AA4A-C350A3900554}"/>
              </a:ext>
            </a:extLst>
          </p:cNvPr>
          <p:cNvSpPr/>
          <p:nvPr/>
        </p:nvSpPr>
        <p:spPr>
          <a:xfrm>
            <a:off x="257408" y="1572432"/>
            <a:ext cx="2367399" cy="1220715"/>
          </a:xfrm>
          <a:prstGeom prst="rect">
            <a:avLst/>
          </a:prstGeom>
          <a:solidFill>
            <a:srgbClr val="0088C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pt-BR" sz="2800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Versão 01</a:t>
            </a:r>
            <a:endParaRPr sz="2800" dirty="0"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Shape 3759">
            <a:extLst>
              <a:ext uri="{FF2B5EF4-FFF2-40B4-BE49-F238E27FC236}">
                <a16:creationId xmlns:a16="http://schemas.microsoft.com/office/drawing/2014/main" id="{1630CC61-9947-9A90-E987-510179539BE0}"/>
              </a:ext>
            </a:extLst>
          </p:cNvPr>
          <p:cNvSpPr/>
          <p:nvPr/>
        </p:nvSpPr>
        <p:spPr>
          <a:xfrm>
            <a:off x="3296684" y="2182789"/>
            <a:ext cx="2367399" cy="1220715"/>
          </a:xfrm>
          <a:prstGeom prst="rect">
            <a:avLst/>
          </a:prstGeom>
          <a:solidFill>
            <a:srgbClr val="0088C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pt-BR" sz="2800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Versão 02</a:t>
            </a:r>
            <a:endParaRPr sz="2800" dirty="0"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Shape 3759">
            <a:extLst>
              <a:ext uri="{FF2B5EF4-FFF2-40B4-BE49-F238E27FC236}">
                <a16:creationId xmlns:a16="http://schemas.microsoft.com/office/drawing/2014/main" id="{9CD55E83-29CD-BA88-116F-F9F30F4559E8}"/>
              </a:ext>
            </a:extLst>
          </p:cNvPr>
          <p:cNvSpPr/>
          <p:nvPr/>
        </p:nvSpPr>
        <p:spPr>
          <a:xfrm>
            <a:off x="6447971" y="3108553"/>
            <a:ext cx="2367399" cy="1220715"/>
          </a:xfrm>
          <a:prstGeom prst="rect">
            <a:avLst/>
          </a:prstGeom>
          <a:solidFill>
            <a:srgbClr val="0088C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pt-BR" sz="2800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Versão 03</a:t>
            </a:r>
            <a:endParaRPr sz="2800" dirty="0"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Shape 3759">
            <a:extLst>
              <a:ext uri="{FF2B5EF4-FFF2-40B4-BE49-F238E27FC236}">
                <a16:creationId xmlns:a16="http://schemas.microsoft.com/office/drawing/2014/main" id="{B70C7B9D-D1A2-E383-FA98-B2152E703221}"/>
              </a:ext>
            </a:extLst>
          </p:cNvPr>
          <p:cNvSpPr/>
          <p:nvPr/>
        </p:nvSpPr>
        <p:spPr>
          <a:xfrm>
            <a:off x="9594958" y="3852219"/>
            <a:ext cx="2367399" cy="1220715"/>
          </a:xfrm>
          <a:prstGeom prst="rect">
            <a:avLst/>
          </a:prstGeom>
          <a:solidFill>
            <a:srgbClr val="0088C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pt-BR" sz="2800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Versão 04</a:t>
            </a:r>
            <a:endParaRPr sz="2800" dirty="0"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3" name="Gráfico 12" descr="Engrenagem única">
            <a:extLst>
              <a:ext uri="{FF2B5EF4-FFF2-40B4-BE49-F238E27FC236}">
                <a16:creationId xmlns:a16="http://schemas.microsoft.com/office/drawing/2014/main" id="{3BB67DA5-8D27-C959-E041-5A84CA20E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2145" y="2458234"/>
            <a:ext cx="457200" cy="457200"/>
          </a:xfrm>
          <a:prstGeom prst="rect">
            <a:avLst/>
          </a:prstGeom>
        </p:spPr>
      </p:pic>
      <p:pic>
        <p:nvPicPr>
          <p:cNvPr id="14" name="Gráfico 13" descr="Engrenagem única">
            <a:extLst>
              <a:ext uri="{FF2B5EF4-FFF2-40B4-BE49-F238E27FC236}">
                <a16:creationId xmlns:a16="http://schemas.microsoft.com/office/drawing/2014/main" id="{0192ADCD-94A1-0277-DF8D-95BBCB0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9577" y="3073072"/>
            <a:ext cx="457200" cy="457200"/>
          </a:xfrm>
          <a:prstGeom prst="rect">
            <a:avLst/>
          </a:prstGeom>
        </p:spPr>
      </p:pic>
      <p:pic>
        <p:nvPicPr>
          <p:cNvPr id="15" name="Gráfico 14" descr="Engrenagem única">
            <a:extLst>
              <a:ext uri="{FF2B5EF4-FFF2-40B4-BE49-F238E27FC236}">
                <a16:creationId xmlns:a16="http://schemas.microsoft.com/office/drawing/2014/main" id="{FB5B0473-3D9D-4DBA-5FF8-190E2150C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0150" y="4030606"/>
            <a:ext cx="457200" cy="457200"/>
          </a:xfrm>
          <a:prstGeom prst="rect">
            <a:avLst/>
          </a:prstGeom>
        </p:spPr>
      </p:pic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5D32F2EC-8795-4439-0D7B-C215C40FC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08" y="2814374"/>
            <a:ext cx="2367398" cy="6392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Century Gothic" panose="020B0502020202020204" pitchFamily="34" charset="0"/>
              </a:rPr>
              <a:t>ago/2021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87BAF3DC-9F32-AD4B-BC40-E37D8670A6A0}"/>
              </a:ext>
            </a:extLst>
          </p:cNvPr>
          <p:cNvSpPr txBox="1">
            <a:spLocks/>
          </p:cNvSpPr>
          <p:nvPr/>
        </p:nvSpPr>
        <p:spPr>
          <a:xfrm>
            <a:off x="3296685" y="3412453"/>
            <a:ext cx="2367398" cy="639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Century Gothic" panose="020B0502020202020204" pitchFamily="34" charset="0"/>
              </a:rPr>
              <a:t>out/2021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8111C770-87FB-B6E6-5DBD-C26C50273A66}"/>
              </a:ext>
            </a:extLst>
          </p:cNvPr>
          <p:cNvSpPr txBox="1">
            <a:spLocks/>
          </p:cNvSpPr>
          <p:nvPr/>
        </p:nvSpPr>
        <p:spPr>
          <a:xfrm>
            <a:off x="6447972" y="4339018"/>
            <a:ext cx="2367398" cy="639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Century Gothic" panose="020B0502020202020204" pitchFamily="34" charset="0"/>
              </a:rPr>
              <a:t>nov/2021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30CE6A04-3E7E-F545-7F0D-A604A19DF105}"/>
              </a:ext>
            </a:extLst>
          </p:cNvPr>
          <p:cNvSpPr txBox="1">
            <a:spLocks/>
          </p:cNvSpPr>
          <p:nvPr/>
        </p:nvSpPr>
        <p:spPr>
          <a:xfrm>
            <a:off x="9594959" y="5066783"/>
            <a:ext cx="2367398" cy="639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Century Gothic" panose="020B0502020202020204" pitchFamily="34" charset="0"/>
              </a:rPr>
              <a:t>mar/2022</a:t>
            </a:r>
          </a:p>
        </p:txBody>
      </p:sp>
    </p:spTree>
    <p:extLst>
      <p:ext uri="{BB962C8B-B14F-4D97-AF65-F5344CB8AC3E}">
        <p14:creationId xmlns:p14="http://schemas.microsoft.com/office/powerpoint/2010/main" val="3008982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29">
            <a:extLst>
              <a:ext uri="{FF2B5EF4-FFF2-40B4-BE49-F238E27FC236}">
                <a16:creationId xmlns:a16="http://schemas.microsoft.com/office/drawing/2014/main" id="{E292A0B3-B003-434E-96AC-F708F95501AA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35</a:t>
            </a:fld>
            <a:endParaRPr lang="pt-BR" sz="3600">
              <a:solidFill>
                <a:srgbClr val="00B0F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B942A6-E3C5-4D12-9570-15B7BB709F90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07C9D10-7F15-1584-2E32-229E2BE551B5}"/>
              </a:ext>
            </a:extLst>
          </p:cNvPr>
          <p:cNvSpPr txBox="1">
            <a:spLocks/>
          </p:cNvSpPr>
          <p:nvPr/>
        </p:nvSpPr>
        <p:spPr>
          <a:xfrm>
            <a:off x="2698498" y="145969"/>
            <a:ext cx="7477230" cy="750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Century Gothic" panose="020B0502020202020204" pitchFamily="34" charset="0"/>
              </a:rPr>
              <a:t>Balanço Hídrico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222A777-44F3-0A33-BC1D-0DF6036B9FDB}"/>
              </a:ext>
            </a:extLst>
          </p:cNvPr>
          <p:cNvSpPr txBox="1"/>
          <p:nvPr/>
        </p:nvSpPr>
        <p:spPr>
          <a:xfrm>
            <a:off x="1015171" y="1020757"/>
            <a:ext cx="1016165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entury Gothic" panose="020B0502020202020204" pitchFamily="34" charset="0"/>
              </a:rPr>
              <a:t>Estimativas de Oferta e Demanda</a:t>
            </a:r>
          </a:p>
          <a:p>
            <a:endParaRPr lang="pt-B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Oferta: Calculada uma </a:t>
            </a:r>
            <a:r>
              <a:rPr lang="pt-BR" b="1" dirty="0">
                <a:latin typeface="Century Gothic" panose="020B0502020202020204" pitchFamily="34" charset="0"/>
              </a:rPr>
              <a:t>vazão de operação</a:t>
            </a:r>
            <a:r>
              <a:rPr lang="pt-BR" dirty="0">
                <a:latin typeface="Century Gothic" panose="020B0502020202020204" pitchFamily="34" charset="0"/>
              </a:rPr>
              <a:t>, obtida a partir das </a:t>
            </a:r>
            <a:r>
              <a:rPr lang="pt-BR" b="1" dirty="0">
                <a:latin typeface="Century Gothic" panose="020B0502020202020204" pitchFamily="34" charset="0"/>
              </a:rPr>
              <a:t>vazões máximas outorgadas</a:t>
            </a:r>
            <a:r>
              <a:rPr lang="pt-BR" dirty="0">
                <a:latin typeface="Century Gothic" panose="020B0502020202020204" pitchFamily="34" charset="0"/>
              </a:rPr>
              <a:t> para o mês de </a:t>
            </a:r>
            <a:r>
              <a:rPr lang="pt-BR" b="1" dirty="0">
                <a:latin typeface="Century Gothic" panose="020B0502020202020204" pitchFamily="34" charset="0"/>
              </a:rPr>
              <a:t>setembro</a:t>
            </a:r>
            <a:endParaRPr lang="pt-BR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Demanda: Utilizadas vazões de consumo do cenário possível do estudo do Plano Distrital de Saneamento Básico (PDSB);</a:t>
            </a:r>
          </a:p>
        </p:txBody>
      </p:sp>
      <p:sp>
        <p:nvSpPr>
          <p:cNvPr id="10" name="Shape 3759">
            <a:extLst>
              <a:ext uri="{FF2B5EF4-FFF2-40B4-BE49-F238E27FC236}">
                <a16:creationId xmlns:a16="http://schemas.microsoft.com/office/drawing/2014/main" id="{AFE973D1-E603-C52A-182F-A4E3785AFF61}"/>
              </a:ext>
            </a:extLst>
          </p:cNvPr>
          <p:cNvSpPr/>
          <p:nvPr/>
        </p:nvSpPr>
        <p:spPr>
          <a:xfrm>
            <a:off x="494574" y="4405040"/>
            <a:ext cx="2367399" cy="1024476"/>
          </a:xfrm>
          <a:prstGeom prst="rect">
            <a:avLst/>
          </a:prstGeom>
          <a:solidFill>
            <a:srgbClr val="0088C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pt-BR" sz="2000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SISTEMAS PRODUTORES</a:t>
            </a:r>
            <a:endParaRPr sz="2000" dirty="0"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1" name="Gráfico 10" descr="Setas de divisa">
            <a:extLst>
              <a:ext uri="{FF2B5EF4-FFF2-40B4-BE49-F238E27FC236}">
                <a16:creationId xmlns:a16="http://schemas.microsoft.com/office/drawing/2014/main" id="{B519D7B8-9502-197E-3A9F-4C7790925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5504" y="4532294"/>
            <a:ext cx="769968" cy="769968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F297CA7-19B9-6414-D81F-9E20A4C19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432260"/>
              </p:ext>
            </p:extLst>
          </p:nvPr>
        </p:nvGraphicFramePr>
        <p:xfrm>
          <a:off x="4204776" y="3843660"/>
          <a:ext cx="7581985" cy="224599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76477">
                  <a:extLst>
                    <a:ext uri="{9D8B030D-6E8A-4147-A177-3AD203B41FA5}">
                      <a16:colId xmlns:a16="http://schemas.microsoft.com/office/drawing/2014/main" val="888464176"/>
                    </a:ext>
                  </a:extLst>
                </a:gridCol>
                <a:gridCol w="1431991">
                  <a:extLst>
                    <a:ext uri="{9D8B030D-6E8A-4147-A177-3AD203B41FA5}">
                      <a16:colId xmlns:a16="http://schemas.microsoft.com/office/drawing/2014/main" val="2909191664"/>
                    </a:ext>
                  </a:extLst>
                </a:gridCol>
                <a:gridCol w="1353406">
                  <a:extLst>
                    <a:ext uri="{9D8B030D-6E8A-4147-A177-3AD203B41FA5}">
                      <a16:colId xmlns:a16="http://schemas.microsoft.com/office/drawing/2014/main" val="3718625116"/>
                    </a:ext>
                  </a:extLst>
                </a:gridCol>
                <a:gridCol w="1187505">
                  <a:extLst>
                    <a:ext uri="{9D8B030D-6E8A-4147-A177-3AD203B41FA5}">
                      <a16:colId xmlns:a16="http://schemas.microsoft.com/office/drawing/2014/main" val="2696150555"/>
                    </a:ext>
                  </a:extLst>
                </a:gridCol>
                <a:gridCol w="943018">
                  <a:extLst>
                    <a:ext uri="{9D8B030D-6E8A-4147-A177-3AD203B41FA5}">
                      <a16:colId xmlns:a16="http://schemas.microsoft.com/office/drawing/2014/main" val="2361867827"/>
                    </a:ext>
                  </a:extLst>
                </a:gridCol>
                <a:gridCol w="989588">
                  <a:extLst>
                    <a:ext uri="{9D8B030D-6E8A-4147-A177-3AD203B41FA5}">
                      <a16:colId xmlns:a16="http://schemas.microsoft.com/office/drawing/2014/main" val="608078077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Torto-Santa Maria-Bananal (8)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8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Descoberto-Corumbá (12)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8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Sobradinho-Planaltina (4)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8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Paranoá Norte (4)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8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Paranoá Sul (2)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88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Brazlândia (1)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8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425891"/>
                  </a:ext>
                </a:extLst>
              </a:tr>
              <a:tr h="181927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Plano Piloto, Cruzeiro, Lago Sul, Sodoeste/Octogonal, SCIA-Estrutural, SIA, Guará, Vicente Pires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Gama, Taguatinga, Núcleo Bandeirante, Ceilândia,  Samambaia, Santa Maria, Recanto das Emas, Riacho Fundo I, Riacho Fundo II, Candangolândia, Água Claras, Park Way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Sobradinho II, Fercal, Sobradinho, Planaltina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Paranoá, Lago Norte, Varjão, Itapoã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effectLst/>
                        </a:rPr>
                        <a:t> São Sebastião, Jardim Botânico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u="none" strike="noStrike" dirty="0">
                          <a:effectLst/>
                        </a:rPr>
                        <a:t>Brazlândia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0771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116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2A9C3BE-14FE-4CDD-AE74-255675980F04}"/>
              </a:ext>
            </a:extLst>
          </p:cNvPr>
          <p:cNvSpPr txBox="1">
            <a:spLocks/>
          </p:cNvSpPr>
          <p:nvPr/>
        </p:nvSpPr>
        <p:spPr>
          <a:xfrm>
            <a:off x="1550738" y="419910"/>
            <a:ext cx="9534211" cy="634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Índice de comprometimento da capacidade instalada - Icci (%)  2020-2039</a:t>
            </a:r>
          </a:p>
        </p:txBody>
      </p:sp>
      <p:sp>
        <p:nvSpPr>
          <p:cNvPr id="4" name="Espaço Reservado para Número de Slide 29">
            <a:extLst>
              <a:ext uri="{FF2B5EF4-FFF2-40B4-BE49-F238E27FC236}">
                <a16:creationId xmlns:a16="http://schemas.microsoft.com/office/drawing/2014/main" id="{1511A79A-A019-55A1-6126-21271C7A4C84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36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583532-E6C2-E621-EBD9-B195F24C40D3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9418352-A7DE-41FE-8D9E-1FD3E51EE8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753319"/>
              </p:ext>
            </p:extLst>
          </p:nvPr>
        </p:nvGraphicFramePr>
        <p:xfrm>
          <a:off x="1375117" y="1332607"/>
          <a:ext cx="9885455" cy="478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0960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1A4CB-2C99-6C01-0562-47822655F7C0}"/>
              </a:ext>
            </a:extLst>
          </p:cNvPr>
          <p:cNvSpPr txBox="1">
            <a:spLocks/>
          </p:cNvSpPr>
          <p:nvPr/>
        </p:nvSpPr>
        <p:spPr>
          <a:xfrm>
            <a:off x="1611983" y="117530"/>
            <a:ext cx="9534211" cy="634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Áreas de Atendimento (Expansão/Melhorias)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5B1BC5-F0E9-A028-0CDD-0406D917F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57" y="673892"/>
            <a:ext cx="8110086" cy="58008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ADA3D8-1C5D-AC94-9282-8183FBBD6439}"/>
              </a:ext>
            </a:extLst>
          </p:cNvPr>
          <p:cNvSpPr txBox="1"/>
          <p:nvPr/>
        </p:nvSpPr>
        <p:spPr>
          <a:xfrm>
            <a:off x="227688" y="751974"/>
            <a:ext cx="1636235" cy="398223"/>
          </a:xfrm>
          <a:prstGeom prst="rect">
            <a:avLst/>
          </a:prstGeom>
          <a:solidFill>
            <a:srgbClr val="0088C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pt-BR"/>
            </a:defPPr>
            <a:lvl1pPr algn="ctr" defTabSz="584200">
              <a:lnSpc>
                <a:spcPct val="100000"/>
              </a:lnSpc>
              <a:spcBef>
                <a:spcPts val="0"/>
              </a:spcBef>
              <a:defRPr sz="2000" cap="all">
                <a:solidFill>
                  <a:srgbClr val="FFFFFF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pt-BR" dirty="0"/>
              <a:t>Água (53)</a:t>
            </a:r>
          </a:p>
        </p:txBody>
      </p:sp>
    </p:spTree>
    <p:extLst>
      <p:ext uri="{BB962C8B-B14F-4D97-AF65-F5344CB8AC3E}">
        <p14:creationId xmlns:p14="http://schemas.microsoft.com/office/powerpoint/2010/main" val="2321418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1A4CB-2C99-6C01-0562-47822655F7C0}"/>
              </a:ext>
            </a:extLst>
          </p:cNvPr>
          <p:cNvSpPr txBox="1">
            <a:spLocks/>
          </p:cNvSpPr>
          <p:nvPr/>
        </p:nvSpPr>
        <p:spPr>
          <a:xfrm>
            <a:off x="1611983" y="117530"/>
            <a:ext cx="9534211" cy="634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Áreas de Atendimento (Expansão/Melhorias)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F5A9A67-266F-092C-6BEF-1D87B8CEB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03" y="756483"/>
            <a:ext cx="7729793" cy="550868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78665CB-8536-6E2A-2325-BA9CC19EDF7D}"/>
              </a:ext>
            </a:extLst>
          </p:cNvPr>
          <p:cNvSpPr txBox="1"/>
          <p:nvPr/>
        </p:nvSpPr>
        <p:spPr>
          <a:xfrm>
            <a:off x="371240" y="752980"/>
            <a:ext cx="1636235" cy="398223"/>
          </a:xfrm>
          <a:prstGeom prst="rect">
            <a:avLst/>
          </a:prstGeom>
          <a:solidFill>
            <a:srgbClr val="0088C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pt-BR"/>
            </a:defPPr>
            <a:lvl1pPr algn="ctr" defTabSz="584200">
              <a:lnSpc>
                <a:spcPct val="100000"/>
              </a:lnSpc>
              <a:spcBef>
                <a:spcPts val="0"/>
              </a:spcBef>
              <a:defRPr sz="2000" cap="all">
                <a:solidFill>
                  <a:srgbClr val="FFFFFF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pt-BR" dirty="0"/>
              <a:t>Esgoto (61)</a:t>
            </a:r>
          </a:p>
        </p:txBody>
      </p:sp>
    </p:spTree>
    <p:extLst>
      <p:ext uri="{BB962C8B-B14F-4D97-AF65-F5344CB8AC3E}">
        <p14:creationId xmlns:p14="http://schemas.microsoft.com/office/powerpoint/2010/main" val="298114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B780B-1391-545B-8B3E-AC0ECC685CCC}"/>
              </a:ext>
            </a:extLst>
          </p:cNvPr>
          <p:cNvSpPr txBox="1">
            <a:spLocks/>
          </p:cNvSpPr>
          <p:nvPr/>
        </p:nvSpPr>
        <p:spPr>
          <a:xfrm>
            <a:off x="604684" y="117711"/>
            <a:ext cx="11326761" cy="762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Century Gothic" panose="020B0502020202020204" pitchFamily="34" charset="0"/>
              </a:rPr>
              <a:t>Planejamento da Avaliação e Execução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E627CB4-305F-44DE-A41A-8AE714507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026502"/>
              </p:ext>
            </p:extLst>
          </p:nvPr>
        </p:nvGraphicFramePr>
        <p:xfrm>
          <a:off x="772753" y="1046213"/>
          <a:ext cx="10863724" cy="535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Número de Slide 29">
            <a:extLst>
              <a:ext uri="{FF2B5EF4-FFF2-40B4-BE49-F238E27FC236}">
                <a16:creationId xmlns:a16="http://schemas.microsoft.com/office/drawing/2014/main" id="{9D7A087B-3B18-1EEA-3859-EE0C78004453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39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F55C4C-F264-814C-92F1-385713B641CA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</p:spTree>
    <p:extLst>
      <p:ext uri="{BB962C8B-B14F-4D97-AF65-F5344CB8AC3E}">
        <p14:creationId xmlns:p14="http://schemas.microsoft.com/office/powerpoint/2010/main" val="192805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671F3-206D-2B42-8ECE-0F908193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376" y="2098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Century Gothic" panose="020B0502020202020204" pitchFamily="34" charset="0"/>
              </a:rPr>
              <a:t>Estrutura do Plano de Exploração </a:t>
            </a:r>
            <a:br>
              <a:rPr lang="pt-BR" sz="3200" b="1" dirty="0">
                <a:latin typeface="Century Gothic" panose="020B0502020202020204" pitchFamily="34" charset="0"/>
              </a:rPr>
            </a:br>
            <a:r>
              <a:rPr lang="pt-BR" sz="3200" b="1" dirty="0">
                <a:latin typeface="Century Gothic" panose="020B0502020202020204" pitchFamily="34" charset="0"/>
              </a:rPr>
              <a:t>Apresentado pela Caesb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4BA596-B4F6-8B23-9460-E96EDA8B4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082" y="1604054"/>
            <a:ext cx="6388274" cy="47650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Century Gothic" panose="020B0502020202020204" pitchFamily="34" charset="0"/>
              </a:rPr>
              <a:t>1 Estruturação e Implantação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Century Gothic" panose="020B0502020202020204" pitchFamily="34" charset="0"/>
              </a:rPr>
              <a:t>2 Diagnóstico e Caracterização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Century Gothic" panose="020B0502020202020204" pitchFamily="34" charset="0"/>
              </a:rPr>
              <a:t>3 Plano de Expansão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Century Gothic" panose="020B0502020202020204" pitchFamily="34" charset="0"/>
              </a:rPr>
              <a:t>4 Plano de Operação e Manutenção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Century Gothic" panose="020B0502020202020204" pitchFamily="34" charset="0"/>
              </a:rPr>
              <a:t>5 Plano de Contingência e Emergência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Century Gothic" panose="020B0502020202020204" pitchFamily="34" charset="0"/>
              </a:rPr>
              <a:t>6 Planejamento e Avaliação da Execução do Plano</a:t>
            </a:r>
          </a:p>
          <a:p>
            <a:endParaRPr lang="pt-BR" dirty="0"/>
          </a:p>
        </p:txBody>
      </p:sp>
      <p:sp>
        <p:nvSpPr>
          <p:cNvPr id="4" name="Espaço Reservado para Número de Slide 29">
            <a:extLst>
              <a:ext uri="{FF2B5EF4-FFF2-40B4-BE49-F238E27FC236}">
                <a16:creationId xmlns:a16="http://schemas.microsoft.com/office/drawing/2014/main" id="{0C209033-0D88-701D-8154-F0136B731D64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4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24B0E1-362A-C626-A184-486C8D7C440E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30819CD-29B8-3E7B-9B12-298856686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24" y="1604054"/>
            <a:ext cx="4359363" cy="4765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678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671F3-206D-2B42-8ECE-0F908193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35" y="135611"/>
            <a:ext cx="10515600" cy="1220715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Principais ajustes solicitados</a:t>
            </a:r>
          </a:p>
        </p:txBody>
      </p:sp>
      <p:sp>
        <p:nvSpPr>
          <p:cNvPr id="4" name="Espaço Reservado para Número de Slide 29">
            <a:extLst>
              <a:ext uri="{FF2B5EF4-FFF2-40B4-BE49-F238E27FC236}">
                <a16:creationId xmlns:a16="http://schemas.microsoft.com/office/drawing/2014/main" id="{0C209033-0D88-701D-8154-F0136B731D64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5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24B0E1-362A-C626-A184-486C8D7C440E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sp>
        <p:nvSpPr>
          <p:cNvPr id="6" name="Shape 3759">
            <a:extLst>
              <a:ext uri="{FF2B5EF4-FFF2-40B4-BE49-F238E27FC236}">
                <a16:creationId xmlns:a16="http://schemas.microsoft.com/office/drawing/2014/main" id="{7195285C-3542-A827-AA4A-C350A3900554}"/>
              </a:ext>
            </a:extLst>
          </p:cNvPr>
          <p:cNvSpPr/>
          <p:nvPr/>
        </p:nvSpPr>
        <p:spPr>
          <a:xfrm>
            <a:off x="619447" y="2831428"/>
            <a:ext cx="2826397" cy="1220715"/>
          </a:xfrm>
          <a:prstGeom prst="rect">
            <a:avLst/>
          </a:prstGeom>
          <a:solidFill>
            <a:srgbClr val="0088C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pt-BR" sz="2800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Ajustes: </a:t>
            </a:r>
            <a:endParaRPr sz="2800" dirty="0"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7" name="Gráfico 6" descr="Irritante">
            <a:extLst>
              <a:ext uri="{FF2B5EF4-FFF2-40B4-BE49-F238E27FC236}">
                <a16:creationId xmlns:a16="http://schemas.microsoft.com/office/drawing/2014/main" id="{DBF88577-CABF-D7EE-4BF1-7CE90D9D1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5576" y="135611"/>
            <a:ext cx="914400" cy="914400"/>
          </a:xfrm>
          <a:prstGeom prst="rect">
            <a:avLst/>
          </a:prstGeom>
        </p:spPr>
      </p:pic>
      <p:sp>
        <p:nvSpPr>
          <p:cNvPr id="20" name="Retângulo de cantos arredondados 1">
            <a:extLst>
              <a:ext uri="{FF2B5EF4-FFF2-40B4-BE49-F238E27FC236}">
                <a16:creationId xmlns:a16="http://schemas.microsoft.com/office/drawing/2014/main" id="{459AA1E1-7780-AE26-EABA-25499CC2C4E6}"/>
              </a:ext>
            </a:extLst>
          </p:cNvPr>
          <p:cNvSpPr/>
          <p:nvPr/>
        </p:nvSpPr>
        <p:spPr>
          <a:xfrm>
            <a:off x="5153151" y="1605987"/>
            <a:ext cx="5579851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altLang="pt-BR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Atualização do balanço hídrico do SAA por sistema produtor</a:t>
            </a:r>
          </a:p>
          <a:p>
            <a:pPr algn="ctr">
              <a:defRPr/>
            </a:pPr>
            <a:endParaRPr lang="pt-BR" altLang="pt-BR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tângulo de cantos arredondados 1">
            <a:extLst>
              <a:ext uri="{FF2B5EF4-FFF2-40B4-BE49-F238E27FC236}">
                <a16:creationId xmlns:a16="http://schemas.microsoft.com/office/drawing/2014/main" id="{57D21E20-190B-E5C6-7DD6-E9921A67F798}"/>
              </a:ext>
            </a:extLst>
          </p:cNvPr>
          <p:cNvSpPr/>
          <p:nvPr/>
        </p:nvSpPr>
        <p:spPr>
          <a:xfrm>
            <a:off x="5153150" y="2648717"/>
            <a:ext cx="5579851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Atualização do cronograma de investimentos do PDSB</a:t>
            </a:r>
          </a:p>
        </p:txBody>
      </p:sp>
      <p:sp>
        <p:nvSpPr>
          <p:cNvPr id="22" name="Retângulo de cantos arredondados 1">
            <a:extLst>
              <a:ext uri="{FF2B5EF4-FFF2-40B4-BE49-F238E27FC236}">
                <a16:creationId xmlns:a16="http://schemas.microsoft.com/office/drawing/2014/main" id="{0FCA8FA2-B56B-0FC2-3813-2D408C0C00BD}"/>
              </a:ext>
            </a:extLst>
          </p:cNvPr>
          <p:cNvSpPr/>
          <p:nvPr/>
        </p:nvSpPr>
        <p:spPr>
          <a:xfrm>
            <a:off x="5153150" y="3716092"/>
            <a:ext cx="5579851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Atualização do fluxo de caixa do PDSB</a:t>
            </a:r>
          </a:p>
        </p:txBody>
      </p:sp>
      <p:sp>
        <p:nvSpPr>
          <p:cNvPr id="23" name="Retângulo de cantos arredondados 1">
            <a:extLst>
              <a:ext uri="{FF2B5EF4-FFF2-40B4-BE49-F238E27FC236}">
                <a16:creationId xmlns:a16="http://schemas.microsoft.com/office/drawing/2014/main" id="{EBFEF01E-BD40-E1D9-09EF-2F8D3DF6B286}"/>
              </a:ext>
            </a:extLst>
          </p:cNvPr>
          <p:cNvSpPr/>
          <p:nvPr/>
        </p:nvSpPr>
        <p:spPr>
          <a:xfrm>
            <a:off x="5153149" y="4797746"/>
            <a:ext cx="5579851" cy="877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Elaboração do Tomo VI – Avaliação da Execução do Plano (indicadores)</a:t>
            </a:r>
          </a:p>
        </p:txBody>
      </p:sp>
      <p:pic>
        <p:nvPicPr>
          <p:cNvPr id="24" name="Gráfico 23" descr="Setas de divisa">
            <a:extLst>
              <a:ext uri="{FF2B5EF4-FFF2-40B4-BE49-F238E27FC236}">
                <a16:creationId xmlns:a16="http://schemas.microsoft.com/office/drawing/2014/main" id="{A202B52F-E4A7-AD4C-BF8B-364629EC0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1745" y="3167258"/>
            <a:ext cx="744497" cy="7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9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5F57643C-2D47-ED90-FF23-A1016B01368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b="1295"/>
          <a:stretch/>
        </p:blipFill>
        <p:spPr>
          <a:xfrm>
            <a:off x="0" y="-1"/>
            <a:ext cx="12236966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0671F3-206D-2B42-8ECE-0F908193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261" y="314864"/>
            <a:ext cx="8509715" cy="91440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Análise do Plano de Exploração</a:t>
            </a:r>
          </a:p>
        </p:txBody>
      </p:sp>
      <p:sp>
        <p:nvSpPr>
          <p:cNvPr id="4" name="Espaço Reservado para Número de Slide 29">
            <a:extLst>
              <a:ext uri="{FF2B5EF4-FFF2-40B4-BE49-F238E27FC236}">
                <a16:creationId xmlns:a16="http://schemas.microsoft.com/office/drawing/2014/main" id="{0C209033-0D88-701D-8154-F0136B731D64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3600" dirty="0">
              <a:solidFill>
                <a:srgbClr val="00B0F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30819CD-29B8-3E7B-9B12-298856686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5" y="292047"/>
            <a:ext cx="2211764" cy="2417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2703103B-7486-8BC4-0B5C-E406A9431F7A}"/>
              </a:ext>
            </a:extLst>
          </p:cNvPr>
          <p:cNvSpPr txBox="1">
            <a:spLocks/>
          </p:cNvSpPr>
          <p:nvPr/>
        </p:nvSpPr>
        <p:spPr>
          <a:xfrm>
            <a:off x="1571337" y="4066876"/>
            <a:ext cx="5067995" cy="20443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Balanço hídrico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Cronograma de investimentos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Fluxo de caixa</a:t>
            </a:r>
          </a:p>
        </p:txBody>
      </p:sp>
      <p:pic>
        <p:nvPicPr>
          <p:cNvPr id="11" name="Gráfico 10" descr="Banco de dados">
            <a:extLst>
              <a:ext uri="{FF2B5EF4-FFF2-40B4-BE49-F238E27FC236}">
                <a16:creationId xmlns:a16="http://schemas.microsoft.com/office/drawing/2014/main" id="{29B5225E-E5DB-5CD4-0903-C01942F1A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173" y="4385473"/>
            <a:ext cx="1407164" cy="1407164"/>
          </a:xfrm>
          <a:prstGeom prst="rect">
            <a:avLst/>
          </a:prstGeom>
        </p:spPr>
      </p:pic>
      <p:sp>
        <p:nvSpPr>
          <p:cNvPr id="12" name="Shape 3759">
            <a:extLst>
              <a:ext uri="{FF2B5EF4-FFF2-40B4-BE49-F238E27FC236}">
                <a16:creationId xmlns:a16="http://schemas.microsoft.com/office/drawing/2014/main" id="{274EDD95-FFB1-AD8E-71FA-621C71D57C45}"/>
              </a:ext>
            </a:extLst>
          </p:cNvPr>
          <p:cNvSpPr/>
          <p:nvPr/>
        </p:nvSpPr>
        <p:spPr>
          <a:xfrm>
            <a:off x="2511846" y="1598216"/>
            <a:ext cx="9028130" cy="2044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457200" indent="-457200" algn="ctr" defTabSz="584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3200" b="1" cap="all" dirty="0">
                <a:solidFill>
                  <a:srgbClr val="FFFFFF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Plano de Expansão</a:t>
            </a:r>
          </a:p>
          <a:p>
            <a:pPr marL="0" indent="0" algn="ctr" defTabSz="584200">
              <a:lnSpc>
                <a:spcPct val="100000"/>
              </a:lnSpc>
              <a:spcBef>
                <a:spcPts val="0"/>
              </a:spcBef>
              <a:buNone/>
            </a:pPr>
            <a:endParaRPr lang="pt-BR" sz="3200" b="1" cap="all" dirty="0">
              <a:solidFill>
                <a:srgbClr val="FFFFFF"/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 algn="ctr" defTabSz="584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3200" b="1" cap="all" dirty="0">
                <a:solidFill>
                  <a:srgbClr val="FFFFFF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Plano de Operação e Manutenção</a:t>
            </a:r>
          </a:p>
        </p:txBody>
      </p:sp>
      <p:pic>
        <p:nvPicPr>
          <p:cNvPr id="16" name="Gráfico 15" descr="Setas de divisa">
            <a:extLst>
              <a:ext uri="{FF2B5EF4-FFF2-40B4-BE49-F238E27FC236}">
                <a16:creationId xmlns:a16="http://schemas.microsoft.com/office/drawing/2014/main" id="{C1F6F29D-4098-8318-D724-93E7F8883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15150" y="4704072"/>
            <a:ext cx="769968" cy="769968"/>
          </a:xfrm>
          <a:prstGeom prst="rect">
            <a:avLst/>
          </a:prstGeom>
        </p:spPr>
      </p:pic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E2EC5F9D-6DA5-C837-5E6F-7568B4CE7599}"/>
              </a:ext>
            </a:extLst>
          </p:cNvPr>
          <p:cNvSpPr txBox="1">
            <a:spLocks/>
          </p:cNvSpPr>
          <p:nvPr/>
        </p:nvSpPr>
        <p:spPr>
          <a:xfrm>
            <a:off x="7572691" y="4357799"/>
            <a:ext cx="4376702" cy="1462513"/>
          </a:xfrm>
          <a:prstGeom prst="rect">
            <a:avLst/>
          </a:prstGeom>
          <a:solidFill>
            <a:srgbClr val="0088C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Sustentabilidade técnica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Sustentabilidade financeira</a:t>
            </a:r>
          </a:p>
        </p:txBody>
      </p:sp>
    </p:spTree>
    <p:extLst>
      <p:ext uri="{BB962C8B-B14F-4D97-AF65-F5344CB8AC3E}">
        <p14:creationId xmlns:p14="http://schemas.microsoft.com/office/powerpoint/2010/main" val="400767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C564E41-C879-481C-9261-AE6FC9D49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84" y="896945"/>
            <a:ext cx="10106215" cy="572937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7EA9F37-C55E-833A-9E19-BA70F4340E55}"/>
              </a:ext>
            </a:extLst>
          </p:cNvPr>
          <p:cNvSpPr txBox="1">
            <a:spLocks/>
          </p:cNvSpPr>
          <p:nvPr/>
        </p:nvSpPr>
        <p:spPr>
          <a:xfrm>
            <a:off x="2357385" y="-38697"/>
            <a:ext cx="7477230" cy="750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Century Gothic" panose="020B0502020202020204" pitchFamily="34" charset="0"/>
              </a:rPr>
              <a:t>Balanço Hídrico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74608FF-01DE-F3FA-BE23-C75F9EDE811D}"/>
              </a:ext>
            </a:extLst>
          </p:cNvPr>
          <p:cNvSpPr txBox="1"/>
          <p:nvPr/>
        </p:nvSpPr>
        <p:spPr>
          <a:xfrm>
            <a:off x="463296" y="7122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Century Gothic" panose="020B0502020202020204" pitchFamily="34" charset="0"/>
              </a:rPr>
              <a:t>Sistemas de Abastecimento de Água</a:t>
            </a:r>
          </a:p>
        </p:txBody>
      </p:sp>
    </p:spTree>
    <p:extLst>
      <p:ext uri="{BB962C8B-B14F-4D97-AF65-F5344CB8AC3E}">
        <p14:creationId xmlns:p14="http://schemas.microsoft.com/office/powerpoint/2010/main" val="124280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FF1F2-77C2-43E2-945D-DD54F70F9C78}"/>
              </a:ext>
            </a:extLst>
          </p:cNvPr>
          <p:cNvSpPr txBox="1">
            <a:spLocks/>
          </p:cNvSpPr>
          <p:nvPr/>
        </p:nvSpPr>
        <p:spPr>
          <a:xfrm>
            <a:off x="1626431" y="300416"/>
            <a:ext cx="9385299" cy="634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Rift Light" panose="00000400000000000000" charset="0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Century Gothic" panose="020B0502020202020204" pitchFamily="34" charset="0"/>
              </a:rPr>
              <a:t>Comparativo da População 2020-2039</a:t>
            </a:r>
          </a:p>
        </p:txBody>
      </p:sp>
      <p:sp>
        <p:nvSpPr>
          <p:cNvPr id="4" name="Espaço Reservado para Número de Slide 29">
            <a:extLst>
              <a:ext uri="{FF2B5EF4-FFF2-40B4-BE49-F238E27FC236}">
                <a16:creationId xmlns:a16="http://schemas.microsoft.com/office/drawing/2014/main" id="{F6E552FB-B474-BA89-70FF-3EF895FDE677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</a:rPr>
              <a:pPr algn="ctr"/>
              <a:t>8</a:t>
            </a:fld>
            <a:endParaRPr lang="pt-BR" sz="3600" dirty="0">
              <a:solidFill>
                <a:srgbClr val="00B0F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C12CFA1-B0ED-8F78-D330-47F29C4BC50D}"/>
              </a:ext>
            </a:extLst>
          </p:cNvPr>
          <p:cNvSpPr txBox="1"/>
          <p:nvPr/>
        </p:nvSpPr>
        <p:spPr>
          <a:xfrm>
            <a:off x="7421541" y="6467186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Superintendência de Abastecimento de Água e de Esgoto</a:t>
            </a:r>
            <a:br>
              <a:rPr lang="pt-BR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ADASA – Agência Reguladora de Águas, Energia e Saneamento Básico do DF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F745CA5-4FFE-445F-B525-46FC041CD2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367264"/>
              </p:ext>
            </p:extLst>
          </p:nvPr>
        </p:nvGraphicFramePr>
        <p:xfrm>
          <a:off x="1427734" y="930213"/>
          <a:ext cx="9385299" cy="499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5FFA3A18-176B-AAAB-0ACD-1A6A9423F89B}"/>
              </a:ext>
            </a:extLst>
          </p:cNvPr>
          <p:cNvSpPr txBox="1"/>
          <p:nvPr/>
        </p:nvSpPr>
        <p:spPr>
          <a:xfrm>
            <a:off x="560832" y="6044164"/>
            <a:ext cx="715903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Incremento de: 890 mil hab. (28%) = 44 mil hab./ano </a:t>
            </a:r>
          </a:p>
        </p:txBody>
      </p:sp>
    </p:spTree>
    <p:extLst>
      <p:ext uri="{BB962C8B-B14F-4D97-AF65-F5344CB8AC3E}">
        <p14:creationId xmlns:p14="http://schemas.microsoft.com/office/powerpoint/2010/main" val="231832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FF1F2-77C2-43E2-945D-DD54F70F9C78}"/>
              </a:ext>
            </a:extLst>
          </p:cNvPr>
          <p:cNvSpPr txBox="1">
            <a:spLocks/>
          </p:cNvSpPr>
          <p:nvPr/>
        </p:nvSpPr>
        <p:spPr>
          <a:xfrm>
            <a:off x="1104900" y="350994"/>
            <a:ext cx="10604500" cy="634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Demanda x Capacidade Instalada 2020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90BE648-885A-43CD-B40D-B31C82EFA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666313"/>
              </p:ext>
            </p:extLst>
          </p:nvPr>
        </p:nvGraphicFramePr>
        <p:xfrm>
          <a:off x="901700" y="1192123"/>
          <a:ext cx="10263553" cy="5124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7719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536nSHMQ80KFKgWBMyyv2g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14978C7C598A4F847C722249E711B2" ma:contentTypeVersion="12" ma:contentTypeDescription="Crie um novo documento." ma:contentTypeScope="" ma:versionID="340ff797f770006217fbd12133ef8648">
  <xsd:schema xmlns:xsd="http://www.w3.org/2001/XMLSchema" xmlns:xs="http://www.w3.org/2001/XMLSchema" xmlns:p="http://schemas.microsoft.com/office/2006/metadata/properties" xmlns:ns2="473e5a23-0c39-4b0b-a7d5-9d268c7d52b6" xmlns:ns3="2dec93e3-f2f4-419b-add3-2b3b08e1fc9a" targetNamespace="http://schemas.microsoft.com/office/2006/metadata/properties" ma:root="true" ma:fieldsID="dcbfa7bfd98fe91bf6157e42f97864d1" ns2:_="" ns3:_="">
    <xsd:import namespace="473e5a23-0c39-4b0b-a7d5-9d268c7d52b6"/>
    <xsd:import namespace="2dec93e3-f2f4-419b-add3-2b3b08e1fc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e5a23-0c39-4b0b-a7d5-9d268c7d52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c93e3-f2f4-419b-add3-2b3b08e1f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D67F49-1EFD-4423-A61C-F73A1CAB2DBD}"/>
</file>

<file path=customXml/itemProps2.xml><?xml version="1.0" encoding="utf-8"?>
<ds:datastoreItem xmlns:ds="http://schemas.openxmlformats.org/officeDocument/2006/customXml" ds:itemID="{EC25BB14-7A21-4F15-9D28-FE76F052DA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A934EB-4E87-481D-8F95-FF61DCD00713}">
  <ds:schemaRefs>
    <ds:schemaRef ds:uri="http://purl.org/dc/dcmitype/"/>
    <ds:schemaRef ds:uri="http://schemas.microsoft.com/office/2006/documentManagement/types"/>
    <ds:schemaRef ds:uri="dc2b2e03-938f-446a-8833-1d37b66576d3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4349</TotalTime>
  <Words>3330</Words>
  <Application>Microsoft Office PowerPoint</Application>
  <PresentationFormat>Widescreen</PresentationFormat>
  <Paragraphs>529</Paragraphs>
  <Slides>39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Wingdings</vt:lpstr>
      <vt:lpstr>Tema do Office</vt:lpstr>
      <vt:lpstr>3_Tema do Office</vt:lpstr>
      <vt:lpstr>1_Tema do Office</vt:lpstr>
      <vt:lpstr>Apresentação do PowerPoint</vt:lpstr>
      <vt:lpstr>Exigência legal do Plano de Exploração</vt:lpstr>
      <vt:lpstr>Apresentação do PowerPoint</vt:lpstr>
      <vt:lpstr>Estrutura do Plano de Exploração  Apresentado pela Caesb</vt:lpstr>
      <vt:lpstr>Principais ajustes solicitados</vt:lpstr>
      <vt:lpstr>Análise do Plano de Exploração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Cronograma de Investimentos (2022 a 2039)</vt:lpstr>
      <vt:lpstr>Estratégia de monitoramento do Cronograma de Investimentos (2022 a 2039)</vt:lpstr>
      <vt:lpstr>Análise do Plano de Exploração</vt:lpstr>
      <vt:lpstr>Apresentação do PowerPoint</vt:lpstr>
      <vt:lpstr>Apresentação do PowerPoint</vt:lpstr>
      <vt:lpstr>Análise do Plano de Exploração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Proporção anual dos investimentos(2022 a 2039)</vt:lpstr>
      <vt:lpstr>Apresentação do PowerPoint</vt:lpstr>
      <vt:lpstr>Apresentação do PowerPoint</vt:lpstr>
      <vt:lpstr>Apresentação do PowerPoint</vt:lpstr>
      <vt:lpstr>Apresentação do PowerPoint</vt:lpstr>
      <vt:lpstr>Ajustes no Plano Solicitados pela Adasa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Regulação Técnica de Água e de Esgoto no Distrito Federal e o Papel da SAE</dc:title>
  <dc:creator>Irene Guimarães Altafin</dc:creator>
  <cp:lastModifiedBy>Adalto Clímaco Ribeiro</cp:lastModifiedBy>
  <cp:revision>46</cp:revision>
  <dcterms:modified xsi:type="dcterms:W3CDTF">2022-11-03T14:36:24Z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0x0101007014978C7C598A4F847C722249E711B2</vt:lpwstr>
  </property>
</Properties>
</file>