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6"/>
  </p:notesMasterIdLst>
  <p:sldIdLst>
    <p:sldId id="277" r:id="rId5"/>
    <p:sldId id="278" r:id="rId6"/>
    <p:sldId id="296" r:id="rId7"/>
    <p:sldId id="309" r:id="rId8"/>
    <p:sldId id="310" r:id="rId9"/>
    <p:sldId id="311" r:id="rId10"/>
    <p:sldId id="312" r:id="rId11"/>
    <p:sldId id="315" r:id="rId12"/>
    <p:sldId id="305" r:id="rId13"/>
    <p:sldId id="298" r:id="rId14"/>
    <p:sldId id="300" r:id="rId15"/>
    <p:sldId id="307" r:id="rId16"/>
    <p:sldId id="308" r:id="rId17"/>
    <p:sldId id="304" r:id="rId18"/>
    <p:sldId id="313" r:id="rId19"/>
    <p:sldId id="302" r:id="rId20"/>
    <p:sldId id="299" r:id="rId21"/>
    <p:sldId id="301" r:id="rId22"/>
    <p:sldId id="316" r:id="rId23"/>
    <p:sldId id="303" r:id="rId24"/>
    <p:sldId id="314" r:id="rId25"/>
  </p:sldIdLst>
  <p:sldSz cx="18288000" cy="10287000"/>
  <p:notesSz cx="6858000" cy="9144000"/>
  <p:embeddedFontLst>
    <p:embeddedFont>
      <p:font typeface="Arial Rounded MT Bold" panose="020F0704030504030204" pitchFamily="3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y Grotesk Key Bold" panose="020B0604020202020204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A5CC4F-B50E-A9DD-6560-DF0CEAA6F853}" name="Elen Dânia Silva dos Santos" initials="EDSdS" userId="S::elen.santos@adasa.df.gov.br::a400de8c-9aaa-424c-a102-d0d1be9fbc3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2"/>
    <p:restoredTop sz="94609"/>
  </p:normalViewPr>
  <p:slideViewPr>
    <p:cSldViewPr snapToGrid="0">
      <p:cViewPr varScale="1">
        <p:scale>
          <a:sx n="72" d="100"/>
          <a:sy n="72" d="100"/>
        </p:scale>
        <p:origin x="9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66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655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937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910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3561599" y="2420100"/>
            <a:ext cx="3240000" cy="0"/>
          </a:xfrm>
          <a:prstGeom prst="line">
            <a:avLst/>
          </a:prstGeom>
          <a:ln w="9525" cap="rnd">
            <a:solidFill>
              <a:srgbClr val="6262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6172200" y="1271194"/>
            <a:ext cx="9821822" cy="3180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93"/>
              </a:lnSpc>
            </a:pPr>
            <a:r>
              <a:rPr lang="pt-BR" sz="5600" dirty="0">
                <a:solidFill>
                  <a:schemeClr val="tx2"/>
                </a:solidFill>
                <a:latin typeface="Cy Grotesk Key Bold" panose="020B0604020202020204" charset="0"/>
              </a:rPr>
              <a:t>Minuta de resolução com regras gerais para a fiscalização dos serviços públicos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3000" y="1271194"/>
            <a:ext cx="3601997" cy="180099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749ED43-CB5A-E8C3-A6C4-02B3F3EB0C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78" r="41127"/>
          <a:stretch/>
        </p:blipFill>
        <p:spPr>
          <a:xfrm>
            <a:off x="6507480" y="5709297"/>
            <a:ext cx="6011433" cy="461580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8B57492-E445-CD13-915B-D0BECF2232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86"/>
          <a:stretch/>
        </p:blipFill>
        <p:spPr>
          <a:xfrm>
            <a:off x="0" y="5712901"/>
            <a:ext cx="6286500" cy="460859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EEB214D-967F-FD35-95B3-39F89CCCCA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893" y="5709296"/>
            <a:ext cx="5548106" cy="45777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FEDA6564-176F-6735-4DF7-D9DCC0729411}"/>
              </a:ext>
            </a:extLst>
          </p:cNvPr>
          <p:cNvSpPr/>
          <p:nvPr/>
        </p:nvSpPr>
        <p:spPr>
          <a:xfrm>
            <a:off x="3004504" y="9352"/>
            <a:ext cx="15283503" cy="1930228"/>
          </a:xfrm>
          <a:custGeom>
            <a:avLst/>
            <a:gdLst/>
            <a:ahLst/>
            <a:cxnLst/>
            <a:rect l="l" t="t" r="r" b="b"/>
            <a:pathLst>
              <a:path w="4492309" h="5457317">
                <a:moveTo>
                  <a:pt x="1307805" y="0"/>
                </a:moveTo>
                <a:lnTo>
                  <a:pt x="0" y="0"/>
                </a:lnTo>
                <a:lnTo>
                  <a:pt x="0" y="3946017"/>
                </a:lnTo>
                <a:lnTo>
                  <a:pt x="1307805" y="5457317"/>
                </a:lnTo>
                <a:lnTo>
                  <a:pt x="4492309" y="5457317"/>
                </a:lnTo>
                <a:lnTo>
                  <a:pt x="4492309" y="0"/>
                </a:lnTo>
                <a:lnTo>
                  <a:pt x="1307805" y="0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" name="TextBox 6"/>
          <p:cNvSpPr txBox="1"/>
          <p:nvPr/>
        </p:nvSpPr>
        <p:spPr>
          <a:xfrm>
            <a:off x="3154322" y="2494351"/>
            <a:ext cx="14954460" cy="76328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812800" algn="just"/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</a:rPr>
              <a:t>Foram elencadas </a:t>
            </a:r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definições para os atos, procedimentos e </a:t>
            </a:r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</a:rPr>
              <a:t>ações </a:t>
            </a:r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existentes no procedimento fiscalizatório.</a:t>
            </a:r>
          </a:p>
          <a:p>
            <a:pPr indent="812800"/>
            <a:endParaRPr lang="pt-BR" sz="3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812800"/>
            <a:r>
              <a:rPr lang="pt-BR" sz="3200" dirty="0">
                <a:solidFill>
                  <a:srgbClr val="000000"/>
                </a:solidFill>
                <a:latin typeface="Calibri" panose="020F0502020204030204" pitchFamily="34" charset="0"/>
              </a:rPr>
              <a:t>Exemplo:</a:t>
            </a:r>
          </a:p>
          <a:p>
            <a:pPr indent="812800"/>
            <a:r>
              <a:rPr lang="pt-BR" sz="3200" dirty="0">
                <a:solidFill>
                  <a:srgbClr val="000000"/>
                </a:solidFill>
                <a:latin typeface="Calibri" panose="020F0502020204030204" pitchFamily="34" charset="0"/>
              </a:rPr>
              <a:t>...</a:t>
            </a:r>
          </a:p>
          <a:p>
            <a:pPr indent="812800"/>
            <a:r>
              <a:rPr lang="pt-BR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Art. 2º  ...</a:t>
            </a:r>
          </a:p>
          <a:p>
            <a:pPr indent="812800" algn="just"/>
            <a:r>
              <a:rPr lang="pt-BR" sz="3200" dirty="0">
                <a:solidFill>
                  <a:srgbClr val="000000"/>
                </a:solidFill>
                <a:latin typeface="Calibri" panose="020F0502020204030204" pitchFamily="34" charset="0"/>
              </a:rPr>
              <a:t>II - Ação de fiscalização: atividade que tem como objeto verificar qualquer serviço, obra, documento ou atividade da prestação dos serviços públicos regulados pela </a:t>
            </a:r>
            <a:r>
              <a:rPr lang="pt-BR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Adasa</a:t>
            </a:r>
            <a:r>
              <a:rPr lang="pt-BR" sz="3200" dirty="0">
                <a:solidFill>
                  <a:srgbClr val="000000"/>
                </a:solidFill>
                <a:latin typeface="Calibri" panose="020F0502020204030204" pitchFamily="34" charset="0"/>
              </a:rPr>
              <a:t>. </a:t>
            </a:r>
          </a:p>
          <a:p>
            <a:pPr marL="723900" indent="88900"/>
            <a:r>
              <a:rPr lang="pt-BR" sz="3200" dirty="0">
                <a:solidFill>
                  <a:srgbClr val="000000"/>
                </a:solidFill>
                <a:latin typeface="Calibri" panose="020F0502020204030204" pitchFamily="34" charset="0"/>
              </a:rPr>
              <a:t>...</a:t>
            </a:r>
          </a:p>
          <a:p>
            <a:pPr marL="723900" indent="88900"/>
            <a:r>
              <a:rPr lang="pt-BR" sz="3200" dirty="0">
                <a:solidFill>
                  <a:srgbClr val="000000"/>
                </a:solidFill>
                <a:latin typeface="Calibri" panose="020F0502020204030204" pitchFamily="34" charset="0"/>
              </a:rPr>
              <a:t>Art. 10 ...</a:t>
            </a:r>
            <a:br>
              <a:rPr lang="pt-BR" sz="3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t-BR" sz="3200" dirty="0">
                <a:solidFill>
                  <a:srgbClr val="000000"/>
                </a:solidFill>
                <a:latin typeface="Calibri" panose="020F0502020204030204" pitchFamily="34" charset="0"/>
              </a:rPr>
              <a:t>II - modo de execução: </a:t>
            </a:r>
          </a:p>
          <a:p>
            <a:pPr marL="95250" algn="just"/>
            <a:r>
              <a:rPr lang="pt-BR" sz="3200" dirty="0">
                <a:solidFill>
                  <a:srgbClr val="000000"/>
                </a:solidFill>
                <a:latin typeface="Calibri" panose="020F0502020204030204" pitchFamily="34" charset="0"/>
              </a:rPr>
              <a:t>        a) direta: realizada por meio de inspeção ou vistoria às infraestruturas físicas dos prestadores de serviços regulados e aos locais de ocorrência de não conformidades na prestação dos serviços públicos; </a:t>
            </a:r>
          </a:p>
          <a:p>
            <a:pPr indent="812800"/>
            <a:r>
              <a:rPr lang="pt-BR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...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1DEA6FCE-4DF5-4F38-1FB2-4F7F38ACB2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29600" y="48501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D1BBD70-9645-36DA-01E9-E8F4D7F14D0A}"/>
              </a:ext>
            </a:extLst>
          </p:cNvPr>
          <p:cNvSpPr txBox="1"/>
          <p:nvPr/>
        </p:nvSpPr>
        <p:spPr>
          <a:xfrm>
            <a:off x="-8" y="576424"/>
            <a:ext cx="18268957" cy="680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0"/>
              </a:lnSpc>
            </a:pPr>
            <a:r>
              <a:rPr lang="en-US" sz="4400">
                <a:latin typeface="Cy Grotesk Key Bold"/>
              </a:rPr>
              <a:t>DEFINIÇÕES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3998171C-07C0-C9EB-0030-0B83D2DC4E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687800" y="520104"/>
            <a:ext cx="1473269" cy="73663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F71F1C8-95D3-BF1F-FC89-17BD2BE0612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9050" y="0"/>
            <a:ext cx="2966396" cy="102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75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7D3246A4-52ED-B3D4-66C3-ED5BD93AD656}"/>
              </a:ext>
            </a:extLst>
          </p:cNvPr>
          <p:cNvSpPr/>
          <p:nvPr/>
        </p:nvSpPr>
        <p:spPr>
          <a:xfrm>
            <a:off x="2985446" y="9352"/>
            <a:ext cx="15302561" cy="1930228"/>
          </a:xfrm>
          <a:custGeom>
            <a:avLst/>
            <a:gdLst/>
            <a:ahLst/>
            <a:cxnLst/>
            <a:rect l="l" t="t" r="r" b="b"/>
            <a:pathLst>
              <a:path w="4492309" h="5457317">
                <a:moveTo>
                  <a:pt x="1307805" y="0"/>
                </a:moveTo>
                <a:lnTo>
                  <a:pt x="0" y="0"/>
                </a:lnTo>
                <a:lnTo>
                  <a:pt x="0" y="3946017"/>
                </a:lnTo>
                <a:lnTo>
                  <a:pt x="1307805" y="5457317"/>
                </a:lnTo>
                <a:lnTo>
                  <a:pt x="4492309" y="5457317"/>
                </a:lnTo>
                <a:lnTo>
                  <a:pt x="4492309" y="0"/>
                </a:lnTo>
                <a:lnTo>
                  <a:pt x="1307805" y="0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" name="TextBox 6"/>
          <p:cNvSpPr txBox="1"/>
          <p:nvPr/>
        </p:nvSpPr>
        <p:spPr>
          <a:xfrm>
            <a:off x="2994155" y="2128750"/>
            <a:ext cx="1508450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812800"/>
            <a:r>
              <a:rPr lang="pt-BR" sz="40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Estabelece forma de estruturação da fiscalização.  </a:t>
            </a:r>
          </a:p>
          <a:p>
            <a:pPr indent="812800"/>
            <a:endParaRPr lang="pt-BR" sz="40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1DEA6FCE-4DF5-4F38-1FB2-4F7F38ACB2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29600" y="48501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D1BBD70-9645-36DA-01E9-E8F4D7F14D0A}"/>
              </a:ext>
            </a:extLst>
          </p:cNvPr>
          <p:cNvSpPr txBox="1"/>
          <p:nvPr/>
        </p:nvSpPr>
        <p:spPr>
          <a:xfrm>
            <a:off x="19043" y="634309"/>
            <a:ext cx="18268957" cy="680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0"/>
              </a:lnSpc>
            </a:pPr>
            <a:r>
              <a:rPr lang="en-US" sz="4400">
                <a:latin typeface="Cy Grotesk Key Bold"/>
              </a:rPr>
              <a:t>PLANEJAMENTO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2776A4B-C14B-DF5A-BACB-C9AEC138F932}"/>
              </a:ext>
            </a:extLst>
          </p:cNvPr>
          <p:cNvSpPr txBox="1"/>
          <p:nvPr/>
        </p:nvSpPr>
        <p:spPr>
          <a:xfrm>
            <a:off x="3317909" y="3385680"/>
            <a:ext cx="14646337" cy="5786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indent="812800">
              <a:defRPr sz="3200" b="0" i="0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pt-BR" sz="3000" dirty="0"/>
              <a:t>Exemplo:</a:t>
            </a:r>
          </a:p>
          <a:p>
            <a:r>
              <a:rPr lang="pt-BR" sz="3000" dirty="0"/>
              <a:t>...</a:t>
            </a:r>
          </a:p>
          <a:p>
            <a:pPr algn="just"/>
            <a:r>
              <a:rPr lang="pt-BR" i="1" dirty="0"/>
              <a:t>Art. 8º O Plano Anual de Fiscalização (PAF) será elaborado pelas Coordenações de Fiscalização das superintendências de serviços públicos a que estiver vinculada e será submetido à aprovação do Superintendente. </a:t>
            </a:r>
          </a:p>
          <a:p>
            <a:pPr algn="just"/>
            <a:endParaRPr lang="pt-BR" i="1" dirty="0"/>
          </a:p>
          <a:p>
            <a:pPr algn="just"/>
            <a:r>
              <a:rPr lang="pt-BR" i="1" dirty="0"/>
              <a:t>§1º O Plano Anual de Fiscalização contemplará os objetivos, a descrição das atividades de fiscalização programadas, o cronograma e a identificação dos locais a serem vistoriados. </a:t>
            </a:r>
          </a:p>
          <a:p>
            <a:pPr algn="just"/>
            <a:endParaRPr lang="pt-BR" i="1" dirty="0"/>
          </a:p>
          <a:p>
            <a:pPr algn="just"/>
            <a:endParaRPr lang="pt-BR" sz="3000" i="1" dirty="0"/>
          </a:p>
          <a:p>
            <a:pPr algn="just"/>
            <a:endParaRPr lang="pt-BR" sz="3000" i="1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F80477D-6B32-D9B5-50DE-C6F892EC33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687800" y="520104"/>
            <a:ext cx="1473269" cy="73663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9E02C0D-01D0-A2D9-BFDB-0B26A97788D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9050" y="0"/>
            <a:ext cx="2966396" cy="102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46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7D3246A4-52ED-B3D4-66C3-ED5BD93AD656}"/>
              </a:ext>
            </a:extLst>
          </p:cNvPr>
          <p:cNvSpPr/>
          <p:nvPr/>
        </p:nvSpPr>
        <p:spPr>
          <a:xfrm>
            <a:off x="2985446" y="9352"/>
            <a:ext cx="15302561" cy="1930228"/>
          </a:xfrm>
          <a:custGeom>
            <a:avLst/>
            <a:gdLst/>
            <a:ahLst/>
            <a:cxnLst/>
            <a:rect l="l" t="t" r="r" b="b"/>
            <a:pathLst>
              <a:path w="4492309" h="5457317">
                <a:moveTo>
                  <a:pt x="1307805" y="0"/>
                </a:moveTo>
                <a:lnTo>
                  <a:pt x="0" y="0"/>
                </a:lnTo>
                <a:lnTo>
                  <a:pt x="0" y="3946017"/>
                </a:lnTo>
                <a:lnTo>
                  <a:pt x="1307805" y="5457317"/>
                </a:lnTo>
                <a:lnTo>
                  <a:pt x="4492309" y="5457317"/>
                </a:lnTo>
                <a:lnTo>
                  <a:pt x="4492309" y="0"/>
                </a:lnTo>
                <a:lnTo>
                  <a:pt x="1307805" y="0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" name="TextBox 6"/>
          <p:cNvSpPr txBox="1"/>
          <p:nvPr/>
        </p:nvSpPr>
        <p:spPr>
          <a:xfrm>
            <a:off x="3200399" y="2128750"/>
            <a:ext cx="14878259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812800" algn="just"/>
            <a:r>
              <a:rPr lang="pt-BR" sz="4000">
                <a:solidFill>
                  <a:srgbClr val="000000"/>
                </a:solidFill>
                <a:latin typeface="Calibri" panose="020F0502020204030204" pitchFamily="34" charset="0"/>
              </a:rPr>
              <a:t>Cria definição de ação de fiscalização, bem como parâmetros de execução e limites.</a:t>
            </a:r>
            <a:r>
              <a:rPr lang="pt-BR" sz="40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</a:t>
            </a:r>
          </a:p>
          <a:p>
            <a:pPr indent="812800"/>
            <a:endParaRPr lang="pt-BR" sz="32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1DEA6FCE-4DF5-4F38-1FB2-4F7F38ACB2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29600" y="48501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2776A4B-C14B-DF5A-BACB-C9AEC138F932}"/>
              </a:ext>
            </a:extLst>
          </p:cNvPr>
          <p:cNvSpPr txBox="1"/>
          <p:nvPr/>
        </p:nvSpPr>
        <p:spPr>
          <a:xfrm>
            <a:off x="3341972" y="4126378"/>
            <a:ext cx="14646337" cy="43396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indent="812800">
              <a:defRPr sz="3200" b="0" i="0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pt-BR" sz="3000" dirty="0"/>
              <a:t>Exemplo:</a:t>
            </a:r>
          </a:p>
          <a:p>
            <a:r>
              <a:rPr lang="pt-BR" sz="3000" dirty="0"/>
              <a:t>...</a:t>
            </a:r>
          </a:p>
          <a:p>
            <a:pPr algn="just"/>
            <a:r>
              <a:rPr lang="pt-BR" i="1" dirty="0"/>
              <a:t>Art. 11 A ação de fiscalização deve ser realizada observando-se o interesse público e os direitos dos fiscalizados, dos usuários e dos terceiros relacionados. </a:t>
            </a:r>
          </a:p>
          <a:p>
            <a:pPr algn="just"/>
            <a:endParaRPr lang="pt-BR" i="1" dirty="0"/>
          </a:p>
          <a:p>
            <a:pPr algn="just"/>
            <a:endParaRPr lang="pt-BR" i="1" dirty="0"/>
          </a:p>
          <a:p>
            <a:pPr algn="just"/>
            <a:r>
              <a:rPr lang="pt-BR" i="1" dirty="0"/>
              <a:t>Art. 12 A ação de fiscalização direta será realizada, preferencialmente, por dois servidores, salvo os casos em que estiver presente equipe de apoio. </a:t>
            </a:r>
          </a:p>
          <a:p>
            <a:pPr algn="just"/>
            <a:r>
              <a:rPr lang="pt-BR" sz="3000" i="1" dirty="0"/>
              <a:t>...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FF7F5AB-84FD-B6F9-A1CA-C7EC6235A8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687800" y="520104"/>
            <a:ext cx="1473269" cy="736634"/>
          </a:xfrm>
          <a:prstGeom prst="rect">
            <a:avLst/>
          </a:prstGeom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10BAB610-CAA0-3C2C-6481-9ECC39950391}"/>
              </a:ext>
            </a:extLst>
          </p:cNvPr>
          <p:cNvSpPr txBox="1"/>
          <p:nvPr/>
        </p:nvSpPr>
        <p:spPr>
          <a:xfrm>
            <a:off x="-8" y="576424"/>
            <a:ext cx="18268957" cy="680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0"/>
              </a:lnSpc>
            </a:pPr>
            <a:r>
              <a:rPr lang="en-US" sz="4400">
                <a:latin typeface="Cy Grotesk Key Bold"/>
              </a:rPr>
              <a:t>REGRAS E PRAZOS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3CC15DD-8A2B-67E7-2683-4364C22C7E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9050" y="0"/>
            <a:ext cx="2966396" cy="102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88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FEDA6564-176F-6735-4DF7-D9DCC0729411}"/>
              </a:ext>
            </a:extLst>
          </p:cNvPr>
          <p:cNvSpPr/>
          <p:nvPr/>
        </p:nvSpPr>
        <p:spPr>
          <a:xfrm>
            <a:off x="3004504" y="9352"/>
            <a:ext cx="15283503" cy="1930228"/>
          </a:xfrm>
          <a:custGeom>
            <a:avLst/>
            <a:gdLst/>
            <a:ahLst/>
            <a:cxnLst/>
            <a:rect l="l" t="t" r="r" b="b"/>
            <a:pathLst>
              <a:path w="4492309" h="5457317">
                <a:moveTo>
                  <a:pt x="1307805" y="0"/>
                </a:moveTo>
                <a:lnTo>
                  <a:pt x="0" y="0"/>
                </a:lnTo>
                <a:lnTo>
                  <a:pt x="0" y="3946017"/>
                </a:lnTo>
                <a:lnTo>
                  <a:pt x="1307805" y="5457317"/>
                </a:lnTo>
                <a:lnTo>
                  <a:pt x="4492309" y="5457317"/>
                </a:lnTo>
                <a:lnTo>
                  <a:pt x="4492309" y="0"/>
                </a:lnTo>
                <a:lnTo>
                  <a:pt x="1307805" y="0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" name="TextBox 6"/>
          <p:cNvSpPr txBox="1"/>
          <p:nvPr/>
        </p:nvSpPr>
        <p:spPr>
          <a:xfrm>
            <a:off x="3154322" y="2494351"/>
            <a:ext cx="14954460" cy="76328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812800" algn="just"/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Também </a:t>
            </a:r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</a:rPr>
              <a:t>estabelece prazos recursais para os prestadores e regras para as ações de fiscalização e comunicação com os fiscalizados.</a:t>
            </a:r>
          </a:p>
          <a:p>
            <a:pPr indent="812800"/>
            <a:endParaRPr lang="pt-BR" sz="3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812800"/>
            <a:endParaRPr lang="pt-BR" sz="3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812800"/>
            <a:r>
              <a:rPr lang="pt-BR" sz="3200" dirty="0">
                <a:solidFill>
                  <a:srgbClr val="000000"/>
                </a:solidFill>
                <a:latin typeface="Calibri" panose="020F0502020204030204" pitchFamily="34" charset="0"/>
              </a:rPr>
              <a:t>Exemplo:</a:t>
            </a:r>
          </a:p>
          <a:p>
            <a:pPr indent="812800"/>
            <a:r>
              <a:rPr lang="pt-BR" sz="3200" dirty="0">
                <a:solidFill>
                  <a:srgbClr val="000000"/>
                </a:solidFill>
                <a:latin typeface="Calibri" panose="020F0502020204030204" pitchFamily="34" charset="0"/>
              </a:rPr>
              <a:t>...</a:t>
            </a:r>
          </a:p>
          <a:p>
            <a:pPr indent="812800" algn="just"/>
            <a:r>
              <a:rPr lang="pt-BR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Art. 14 Quando imprescindível o acompanhamento de servidores ou representantes do prestador de serviços, a fiscalização direta programada deverá ser precedida de ofício encaminhado ao prestador informando as necessidades da equipe de fiscalização.</a:t>
            </a:r>
          </a:p>
          <a:p>
            <a:pPr indent="812800"/>
            <a:r>
              <a:rPr lang="pt-BR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...</a:t>
            </a:r>
          </a:p>
          <a:p>
            <a:pPr indent="812800"/>
            <a:endParaRPr lang="pt-BR" sz="3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812800" algn="just"/>
            <a:r>
              <a:rPr lang="pt-BR" sz="3200" dirty="0">
                <a:solidFill>
                  <a:srgbClr val="000000"/>
                </a:solidFill>
                <a:latin typeface="Calibri" panose="020F0502020204030204" pitchFamily="34" charset="0"/>
              </a:rPr>
              <a:t>Art. 19 O notificado, no prazo de até 15 (quinze) dias corridos contados do recebimento do termo de notificação, poderá manifestar-se sobre o objeto da notificação, inclusive juntando os documentos que julgar conveniente. </a:t>
            </a:r>
          </a:p>
          <a:p>
            <a:pPr indent="812800" algn="just"/>
            <a:r>
              <a:rPr lang="pt-BR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...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1DEA6FCE-4DF5-4F38-1FB2-4F7F38ACB2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29600" y="48501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D1BBD70-9645-36DA-01E9-E8F4D7F14D0A}"/>
              </a:ext>
            </a:extLst>
          </p:cNvPr>
          <p:cNvSpPr txBox="1"/>
          <p:nvPr/>
        </p:nvSpPr>
        <p:spPr>
          <a:xfrm>
            <a:off x="-8" y="576424"/>
            <a:ext cx="18268957" cy="680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0"/>
              </a:lnSpc>
            </a:pPr>
            <a:r>
              <a:rPr lang="en-US" sz="4400" dirty="0">
                <a:latin typeface="Cy Grotesk Key Bold"/>
              </a:rPr>
              <a:t>REGRAS E PRAZOS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E5D55EA-BE94-5DF2-16CB-89D20F2956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87800" y="520104"/>
            <a:ext cx="1473269" cy="73663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DB1B020-8B6A-01E4-64D0-99E1433F08F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19050" y="0"/>
            <a:ext cx="2966396" cy="102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8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2E61031D-14C5-9143-7168-A89D1D79DF5B}"/>
              </a:ext>
            </a:extLst>
          </p:cNvPr>
          <p:cNvSpPr/>
          <p:nvPr/>
        </p:nvSpPr>
        <p:spPr>
          <a:xfrm>
            <a:off x="2985446" y="9352"/>
            <a:ext cx="15302561" cy="1930228"/>
          </a:xfrm>
          <a:custGeom>
            <a:avLst/>
            <a:gdLst/>
            <a:ahLst/>
            <a:cxnLst/>
            <a:rect l="l" t="t" r="r" b="b"/>
            <a:pathLst>
              <a:path w="4492309" h="5457317">
                <a:moveTo>
                  <a:pt x="1307805" y="0"/>
                </a:moveTo>
                <a:lnTo>
                  <a:pt x="0" y="0"/>
                </a:lnTo>
                <a:lnTo>
                  <a:pt x="0" y="3946017"/>
                </a:lnTo>
                <a:lnTo>
                  <a:pt x="1307805" y="5457317"/>
                </a:lnTo>
                <a:lnTo>
                  <a:pt x="4492309" y="5457317"/>
                </a:lnTo>
                <a:lnTo>
                  <a:pt x="4492309" y="0"/>
                </a:lnTo>
                <a:lnTo>
                  <a:pt x="1307805" y="0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</a:blip>
          <a:srcRect l="50072" r="105" b="181"/>
          <a:stretch>
            <a:fillRect/>
          </a:stretch>
        </p:blipFill>
        <p:spPr>
          <a:xfrm rot="-10800000">
            <a:off x="13152000" y="9352"/>
            <a:ext cx="5136000" cy="102682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206608" y="2280843"/>
            <a:ext cx="14954461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812800"/>
            <a:r>
              <a:rPr lang="pt-BR" sz="40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Estabelece trâmites processuais para Termo de Notificação – TN, Auto de Infração – AI e recursos das penalidades aplicadas. </a:t>
            </a:r>
            <a:endParaRPr lang="pt-BR" sz="4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812800"/>
            <a:endParaRPr lang="pt-BR" sz="32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812800"/>
            <a:endParaRPr lang="pt-BR" sz="32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1DEA6FCE-4DF5-4F38-1FB2-4F7F38ACB2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29600" y="48501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D1BBD70-9645-36DA-01E9-E8F4D7F14D0A}"/>
              </a:ext>
            </a:extLst>
          </p:cNvPr>
          <p:cNvSpPr txBox="1"/>
          <p:nvPr/>
        </p:nvSpPr>
        <p:spPr>
          <a:xfrm>
            <a:off x="19050" y="634309"/>
            <a:ext cx="18249900" cy="680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0"/>
              </a:lnSpc>
            </a:pPr>
            <a:r>
              <a:rPr lang="en-US" sz="4400">
                <a:latin typeface="Cy Grotesk Key Bold"/>
              </a:rPr>
              <a:t>ESPECIFICAÇÃO DE RITOS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2776A4B-C14B-DF5A-BACB-C9AEC138F932}"/>
              </a:ext>
            </a:extLst>
          </p:cNvPr>
          <p:cNvSpPr txBox="1"/>
          <p:nvPr/>
        </p:nvSpPr>
        <p:spPr>
          <a:xfrm>
            <a:off x="3186209" y="4397281"/>
            <a:ext cx="14732069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indent="812800">
              <a:defRPr sz="3200" b="0" i="0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pt-BR" dirty="0"/>
              <a:t>Exemplo:</a:t>
            </a:r>
          </a:p>
          <a:p>
            <a:r>
              <a:rPr lang="pt-BR" dirty="0"/>
              <a:t>...</a:t>
            </a:r>
          </a:p>
          <a:p>
            <a:pPr algn="just"/>
            <a:r>
              <a:rPr lang="pt-BR" i="1" dirty="0"/>
              <a:t>Art. 17 O servidor responsável pela ação de fiscalização, sempre que verificar qualquer irregularidade na prestação dos serviços públicos por parte do prestador, deverá propor ao Coordenador de Fiscalização a emissão de termo de notificação.  </a:t>
            </a:r>
          </a:p>
          <a:p>
            <a:pPr algn="just"/>
            <a:endParaRPr lang="pt-BR" i="1" dirty="0"/>
          </a:p>
          <a:p>
            <a:pPr algn="just"/>
            <a:r>
              <a:rPr lang="pt-BR" i="1" dirty="0"/>
              <a:t>Parágrafo único. O relatório de fiscalização deverá ser encaminhado ao Coordenador de Fiscalização para ciência e providências a seu cargo.</a:t>
            </a:r>
          </a:p>
          <a:p>
            <a:pPr algn="just"/>
            <a:r>
              <a:rPr lang="pt-BR" i="1" dirty="0"/>
              <a:t>...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B1869DCE-0F55-8512-E2B4-69B8874601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87800" y="520104"/>
            <a:ext cx="1473269" cy="73663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EBEC4D5-1EF5-4FA5-E844-1FB49C8EFB7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19050" y="0"/>
            <a:ext cx="2966396" cy="102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63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2E61031D-14C5-9143-7168-A89D1D79DF5B}"/>
              </a:ext>
            </a:extLst>
          </p:cNvPr>
          <p:cNvSpPr/>
          <p:nvPr/>
        </p:nvSpPr>
        <p:spPr>
          <a:xfrm>
            <a:off x="2985446" y="9352"/>
            <a:ext cx="15302561" cy="1930228"/>
          </a:xfrm>
          <a:custGeom>
            <a:avLst/>
            <a:gdLst/>
            <a:ahLst/>
            <a:cxnLst/>
            <a:rect l="l" t="t" r="r" b="b"/>
            <a:pathLst>
              <a:path w="4492309" h="5457317">
                <a:moveTo>
                  <a:pt x="1307805" y="0"/>
                </a:moveTo>
                <a:lnTo>
                  <a:pt x="0" y="0"/>
                </a:lnTo>
                <a:lnTo>
                  <a:pt x="0" y="3946017"/>
                </a:lnTo>
                <a:lnTo>
                  <a:pt x="1307805" y="5457317"/>
                </a:lnTo>
                <a:lnTo>
                  <a:pt x="4492309" y="5457317"/>
                </a:lnTo>
                <a:lnTo>
                  <a:pt x="4492309" y="0"/>
                </a:lnTo>
                <a:lnTo>
                  <a:pt x="1307805" y="0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</a:blip>
          <a:srcRect l="50072" r="105" b="181"/>
          <a:stretch>
            <a:fillRect/>
          </a:stretch>
        </p:blipFill>
        <p:spPr>
          <a:xfrm rot="-10800000">
            <a:off x="13152000" y="9352"/>
            <a:ext cx="5136000" cy="102682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206608" y="2280843"/>
            <a:ext cx="14954461" cy="1600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812800"/>
            <a:r>
              <a:rPr lang="pt-BR" sz="40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Especifica ações a serem realizadas em algumas situações.</a:t>
            </a:r>
            <a:endParaRPr lang="pt-BR" sz="4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812800"/>
            <a:endParaRPr lang="pt-BR" sz="32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812800"/>
            <a:endParaRPr lang="pt-BR" sz="32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1DEA6FCE-4DF5-4F38-1FB2-4F7F38ACB2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29600" y="48501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D1BBD70-9645-36DA-01E9-E8F4D7F14D0A}"/>
              </a:ext>
            </a:extLst>
          </p:cNvPr>
          <p:cNvSpPr txBox="1"/>
          <p:nvPr/>
        </p:nvSpPr>
        <p:spPr>
          <a:xfrm>
            <a:off x="19050" y="634309"/>
            <a:ext cx="18249900" cy="680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0"/>
              </a:lnSpc>
            </a:pPr>
            <a:r>
              <a:rPr lang="en-US" sz="4400">
                <a:latin typeface="Cy Grotesk Key Bold"/>
              </a:rPr>
              <a:t>ESPECIFICAÇÃO DE RITOS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2776A4B-C14B-DF5A-BACB-C9AEC138F932}"/>
              </a:ext>
            </a:extLst>
          </p:cNvPr>
          <p:cNvSpPr txBox="1"/>
          <p:nvPr/>
        </p:nvSpPr>
        <p:spPr>
          <a:xfrm>
            <a:off x="3206601" y="3881281"/>
            <a:ext cx="14732069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indent="812800">
              <a:defRPr sz="3200" b="0" i="0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pt-BR" dirty="0"/>
              <a:t>Exemplo:</a:t>
            </a:r>
          </a:p>
          <a:p>
            <a:r>
              <a:rPr lang="pt-BR" dirty="0"/>
              <a:t>...</a:t>
            </a:r>
          </a:p>
          <a:p>
            <a:pPr algn="just"/>
            <a:r>
              <a:rPr lang="pt-BR" i="1" dirty="0"/>
              <a:t>Art. 21 Caso seja verificado o atendimento das determinações constantes do termo de notificação no prazo estabelecido e inexista a necessidade de dar prosseguimento ao processo, o Superintendente deverá:  </a:t>
            </a:r>
          </a:p>
          <a:p>
            <a:pPr algn="just"/>
            <a:endParaRPr lang="pt-BR" i="1" dirty="0"/>
          </a:p>
          <a:p>
            <a:pPr algn="just"/>
            <a:r>
              <a:rPr lang="pt-BR" i="1" dirty="0"/>
              <a:t>I – certificar o atendimento;  </a:t>
            </a:r>
          </a:p>
          <a:p>
            <a:pPr algn="just"/>
            <a:endParaRPr lang="pt-BR" i="1" dirty="0"/>
          </a:p>
          <a:p>
            <a:pPr algn="just"/>
            <a:r>
              <a:rPr lang="pt-BR" i="1" dirty="0"/>
              <a:t>II – dar ciência ao prestador; e </a:t>
            </a:r>
          </a:p>
          <a:p>
            <a:pPr algn="just"/>
            <a:endParaRPr lang="pt-BR" i="1" dirty="0"/>
          </a:p>
          <a:p>
            <a:pPr algn="just"/>
            <a:r>
              <a:rPr lang="pt-BR" i="1" dirty="0"/>
              <a:t>III – arquivar o processo. </a:t>
            </a:r>
          </a:p>
          <a:p>
            <a:pPr algn="just"/>
            <a:r>
              <a:rPr lang="pt-BR" i="1" dirty="0"/>
              <a:t>...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B1869DCE-0F55-8512-E2B4-69B8874601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87800" y="520104"/>
            <a:ext cx="1473269" cy="73663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9B2D346-AEE4-BC41-A981-1AB624130D1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19050" y="0"/>
            <a:ext cx="2966396" cy="102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01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3102E59-79CC-9DFF-DED7-45D0AF3E77F9}"/>
              </a:ext>
            </a:extLst>
          </p:cNvPr>
          <p:cNvSpPr/>
          <p:nvPr/>
        </p:nvSpPr>
        <p:spPr>
          <a:xfrm>
            <a:off x="2985446" y="9352"/>
            <a:ext cx="15302561" cy="1930228"/>
          </a:xfrm>
          <a:custGeom>
            <a:avLst/>
            <a:gdLst/>
            <a:ahLst/>
            <a:cxnLst/>
            <a:rect l="l" t="t" r="r" b="b"/>
            <a:pathLst>
              <a:path w="4492309" h="5457317">
                <a:moveTo>
                  <a:pt x="1307805" y="0"/>
                </a:moveTo>
                <a:lnTo>
                  <a:pt x="0" y="0"/>
                </a:lnTo>
                <a:lnTo>
                  <a:pt x="0" y="3946017"/>
                </a:lnTo>
                <a:lnTo>
                  <a:pt x="1307805" y="5457317"/>
                </a:lnTo>
                <a:lnTo>
                  <a:pt x="4492309" y="5457317"/>
                </a:lnTo>
                <a:lnTo>
                  <a:pt x="4492309" y="0"/>
                </a:lnTo>
                <a:lnTo>
                  <a:pt x="1307805" y="0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" name="TextBox 6"/>
          <p:cNvSpPr txBox="1"/>
          <p:nvPr/>
        </p:nvSpPr>
        <p:spPr>
          <a:xfrm>
            <a:off x="3200400" y="3012572"/>
            <a:ext cx="14878260" cy="6032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812800"/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</a:rPr>
              <a:t>Cria regra unificada para as áreas dos serviços públicos em relação ao Termo de Ajuste de Conduta. (Capítulo VII)</a:t>
            </a:r>
          </a:p>
          <a:p>
            <a:pPr indent="812800"/>
            <a:endParaRPr lang="pt-BR" sz="4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812800" algn="just"/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</a:rPr>
              <a:t>Atualmente as regras do TAC constam no Regimento Interno e em algumas resoluções.</a:t>
            </a:r>
            <a:endParaRPr lang="pt-BR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812800"/>
            <a:r>
              <a:rPr lang="pt-BR" sz="3200" dirty="0">
                <a:solidFill>
                  <a:srgbClr val="000000"/>
                </a:solidFill>
                <a:latin typeface="Calibri" panose="020F0502020204030204" pitchFamily="34" charset="0"/>
              </a:rPr>
              <a:t>...</a:t>
            </a:r>
          </a:p>
          <a:p>
            <a:pPr indent="812800"/>
            <a:r>
              <a:rPr lang="pt-BR" sz="3200" dirty="0">
                <a:solidFill>
                  <a:srgbClr val="000000"/>
                </a:solidFill>
                <a:latin typeface="Calibri" panose="020F0502020204030204" pitchFamily="34" charset="0"/>
              </a:rPr>
              <a:t>Art. 2º ...</a:t>
            </a:r>
          </a:p>
          <a:p>
            <a:pPr indent="812800" algn="just"/>
            <a:r>
              <a:rPr lang="pt-BR" sz="3200" dirty="0">
                <a:solidFill>
                  <a:srgbClr val="000000"/>
                </a:solidFill>
                <a:latin typeface="Calibri" panose="020F0502020204030204" pitchFamily="34" charset="0"/>
              </a:rPr>
              <a:t>VI - Termo de Ajustamento de Conduta (TAC): documento destinado à adequação de</a:t>
            </a:r>
          </a:p>
          <a:p>
            <a:pPr indent="812800" algn="just"/>
            <a:r>
              <a:rPr lang="pt-BR" sz="3200" dirty="0">
                <a:solidFill>
                  <a:srgbClr val="000000"/>
                </a:solidFill>
                <a:latin typeface="Calibri" panose="020F0502020204030204" pitchFamily="34" charset="0"/>
              </a:rPr>
              <a:t>conduta irregular do prestador de serviços às disposições regulamentares ou</a:t>
            </a:r>
          </a:p>
          <a:p>
            <a:pPr indent="812800" algn="just"/>
            <a:r>
              <a:rPr lang="pt-BR" sz="3200" dirty="0">
                <a:solidFill>
                  <a:srgbClr val="000000"/>
                </a:solidFill>
                <a:latin typeface="Calibri" panose="020F0502020204030204" pitchFamily="34" charset="0"/>
              </a:rPr>
              <a:t>contratuais aplicáveis.</a:t>
            </a:r>
          </a:p>
          <a:p>
            <a:pPr indent="812800" algn="just"/>
            <a:r>
              <a:rPr lang="pt-BR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...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1DEA6FCE-4DF5-4F38-1FB2-4F7F38ACB2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29600" y="48501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D1BBD70-9645-36DA-01E9-E8F4D7F14D0A}"/>
              </a:ext>
            </a:extLst>
          </p:cNvPr>
          <p:cNvSpPr txBox="1"/>
          <p:nvPr/>
        </p:nvSpPr>
        <p:spPr>
          <a:xfrm>
            <a:off x="-7" y="343538"/>
            <a:ext cx="18268957" cy="14369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0"/>
              </a:lnSpc>
            </a:pPr>
            <a:r>
              <a:rPr lang="pt-BR" sz="4400">
                <a:latin typeface="Cy Grotesk Key Bold"/>
              </a:rPr>
              <a:t>TERMO DE AJUSTAMENTO</a:t>
            </a:r>
          </a:p>
          <a:p>
            <a:pPr algn="ctr">
              <a:lnSpc>
                <a:spcPts val="5860"/>
              </a:lnSpc>
            </a:pPr>
            <a:r>
              <a:rPr lang="pt-BR" sz="4400">
                <a:latin typeface="Cy Grotesk Key Bold"/>
              </a:rPr>
              <a:t>DE CONDUTA - TAC</a:t>
            </a:r>
            <a:endParaRPr lang="en-US" sz="4400">
              <a:latin typeface="Cy Grotesk Key Bold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7A9918C-5500-E352-4FC3-091F15CB74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687800" y="520104"/>
            <a:ext cx="1473269" cy="73663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FA5E757-4894-7291-74CE-BC74020C16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9050" y="0"/>
            <a:ext cx="2966396" cy="102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88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ED9B0E5-1758-74EA-699A-ADF0DCABAC60}"/>
              </a:ext>
            </a:extLst>
          </p:cNvPr>
          <p:cNvSpPr/>
          <p:nvPr/>
        </p:nvSpPr>
        <p:spPr>
          <a:xfrm>
            <a:off x="2985446" y="9352"/>
            <a:ext cx="15302561" cy="1930228"/>
          </a:xfrm>
          <a:custGeom>
            <a:avLst/>
            <a:gdLst/>
            <a:ahLst/>
            <a:cxnLst/>
            <a:rect l="l" t="t" r="r" b="b"/>
            <a:pathLst>
              <a:path w="4492309" h="5457317">
                <a:moveTo>
                  <a:pt x="1307805" y="0"/>
                </a:moveTo>
                <a:lnTo>
                  <a:pt x="0" y="0"/>
                </a:lnTo>
                <a:lnTo>
                  <a:pt x="0" y="3946017"/>
                </a:lnTo>
                <a:lnTo>
                  <a:pt x="1307805" y="5457317"/>
                </a:lnTo>
                <a:lnTo>
                  <a:pt x="4492309" y="5457317"/>
                </a:lnTo>
                <a:lnTo>
                  <a:pt x="4492309" y="0"/>
                </a:lnTo>
                <a:lnTo>
                  <a:pt x="1307805" y="0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" name="TextBox 6"/>
          <p:cNvSpPr txBox="1"/>
          <p:nvPr/>
        </p:nvSpPr>
        <p:spPr>
          <a:xfrm>
            <a:off x="3240048" y="2174405"/>
            <a:ext cx="14802060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812800" algn="just"/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</a:rPr>
              <a:t>Estabelece a emissão de Termo de Notificação pelos Coordenadores, passando para os Superintendentes a função de análise do 1º recurso.</a:t>
            </a:r>
          </a:p>
          <a:p>
            <a:pPr indent="812800"/>
            <a:endParaRPr lang="pt-BR" sz="4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812800" algn="just"/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</a:rPr>
              <a:t>Desta forma há a inclusão de mais um grau de recurso – Superintendente – antes da análise da Diretoria Colegiada.</a:t>
            </a:r>
          </a:p>
          <a:p>
            <a:pPr indent="812800"/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812800"/>
            <a:r>
              <a:rPr lang="pt-BR" sz="3200" dirty="0">
                <a:solidFill>
                  <a:srgbClr val="000000"/>
                </a:solidFill>
                <a:latin typeface="Calibri" panose="020F0502020204030204" pitchFamily="34" charset="0"/>
              </a:rPr>
              <a:t>...</a:t>
            </a:r>
          </a:p>
          <a:p>
            <a:pPr indent="812800" algn="just"/>
            <a:r>
              <a:rPr lang="pt-BR" sz="36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Art. 18 O termo de notificação será emitido pelo Coordenador de Fiscalização baseando-se na norma aplicável e nos fatos apontados no relatório de fiscalização. 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1DEA6FCE-4DF5-4F38-1FB2-4F7F38ACB2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29600" y="48501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D1BBD70-9645-36DA-01E9-E8F4D7F14D0A}"/>
              </a:ext>
            </a:extLst>
          </p:cNvPr>
          <p:cNvSpPr txBox="1"/>
          <p:nvPr/>
        </p:nvSpPr>
        <p:spPr>
          <a:xfrm>
            <a:off x="0" y="634309"/>
            <a:ext cx="18288000" cy="680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0"/>
              </a:lnSpc>
            </a:pPr>
            <a:r>
              <a:rPr lang="en-US" sz="4400">
                <a:latin typeface="Cy Grotesk Key Bold"/>
              </a:rPr>
              <a:t>INOVAÇÕES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B9D05B5-B4CE-46E5-6404-EE686D5E55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687800" y="520104"/>
            <a:ext cx="1473269" cy="73663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338E032-391E-7B01-8D25-1633AD196D5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9050" y="0"/>
            <a:ext cx="2966396" cy="102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09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B5B34A59-482C-FD32-3358-DB93E85A8F5B}"/>
              </a:ext>
            </a:extLst>
          </p:cNvPr>
          <p:cNvSpPr/>
          <p:nvPr/>
        </p:nvSpPr>
        <p:spPr>
          <a:xfrm>
            <a:off x="2985446" y="9352"/>
            <a:ext cx="15302561" cy="1930228"/>
          </a:xfrm>
          <a:custGeom>
            <a:avLst/>
            <a:gdLst/>
            <a:ahLst/>
            <a:cxnLst/>
            <a:rect l="l" t="t" r="r" b="b"/>
            <a:pathLst>
              <a:path w="4492309" h="5457317">
                <a:moveTo>
                  <a:pt x="1307805" y="0"/>
                </a:moveTo>
                <a:lnTo>
                  <a:pt x="0" y="0"/>
                </a:lnTo>
                <a:lnTo>
                  <a:pt x="0" y="3946017"/>
                </a:lnTo>
                <a:lnTo>
                  <a:pt x="1307805" y="5457317"/>
                </a:lnTo>
                <a:lnTo>
                  <a:pt x="4492309" y="5457317"/>
                </a:lnTo>
                <a:lnTo>
                  <a:pt x="4492309" y="0"/>
                </a:lnTo>
                <a:lnTo>
                  <a:pt x="1307805" y="0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" name="TextBox 6"/>
          <p:cNvSpPr txBox="1"/>
          <p:nvPr/>
        </p:nvSpPr>
        <p:spPr>
          <a:xfrm>
            <a:off x="3200400" y="3012572"/>
            <a:ext cx="14878260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812800"/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</a:rPr>
              <a:t>Estabelece prazos para os prestadores de serviços e para a </a:t>
            </a:r>
            <a:r>
              <a:rPr lang="pt-BR" sz="4000" dirty="0" err="1">
                <a:solidFill>
                  <a:srgbClr val="000000"/>
                </a:solidFill>
                <a:latin typeface="Calibri" panose="020F0502020204030204" pitchFamily="34" charset="0"/>
              </a:rPr>
              <a:t>Adasa</a:t>
            </a:r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indent="812800"/>
            <a:endParaRPr lang="pt-BR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812800"/>
            <a:endParaRPr lang="pt-BR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812800"/>
            <a:r>
              <a:rPr lang="pt-BR" sz="3200" dirty="0">
                <a:solidFill>
                  <a:srgbClr val="000000"/>
                </a:solidFill>
                <a:latin typeface="Calibri" panose="020F0502020204030204" pitchFamily="34" charset="0"/>
              </a:rPr>
              <a:t>Exemplo:</a:t>
            </a:r>
          </a:p>
          <a:p>
            <a:pPr indent="812800"/>
            <a:r>
              <a:rPr lang="pt-BR" sz="3200" dirty="0">
                <a:solidFill>
                  <a:srgbClr val="000000"/>
                </a:solidFill>
                <a:latin typeface="Calibri" panose="020F0502020204030204" pitchFamily="34" charset="0"/>
              </a:rPr>
              <a:t>...</a:t>
            </a:r>
          </a:p>
          <a:p>
            <a:pPr indent="812800" algn="just"/>
            <a:r>
              <a:rPr lang="pt-BR" sz="32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Art. 24 O autuado, no prazo de até 15 (quinze) dias contados do recebimento do auto de infração, poderá manifestar-se sobre o objeto da autuação, inclusive juntando os documentos que julgar conveniente. </a:t>
            </a:r>
          </a:p>
          <a:p>
            <a:pPr indent="812800" algn="just"/>
            <a:endParaRPr lang="pt-BR" sz="32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812800" algn="just"/>
            <a:r>
              <a:rPr lang="pt-BR" sz="3200" i="1" dirty="0">
                <a:solidFill>
                  <a:srgbClr val="000000"/>
                </a:solidFill>
                <a:latin typeface="Calibri" panose="020F0502020204030204" pitchFamily="34" charset="0"/>
              </a:rPr>
              <a:t>§1º O recurso apresentado pelo prestador de serviços será analisado pelo Superintendente, no prazo de até 10 (dez) dias. </a:t>
            </a:r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</a:rPr>
              <a:t>(análise de reconsideração).</a:t>
            </a:r>
          </a:p>
          <a:p>
            <a:pPr indent="812800"/>
            <a:r>
              <a:rPr lang="pt-BR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...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1DEA6FCE-4DF5-4F38-1FB2-4F7F38ACB2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29600" y="48501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D1BBD70-9645-36DA-01E9-E8F4D7F14D0A}"/>
              </a:ext>
            </a:extLst>
          </p:cNvPr>
          <p:cNvSpPr txBox="1"/>
          <p:nvPr/>
        </p:nvSpPr>
        <p:spPr>
          <a:xfrm>
            <a:off x="-7" y="571500"/>
            <a:ext cx="18268957" cy="680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0"/>
              </a:lnSpc>
            </a:pPr>
            <a:r>
              <a:rPr lang="en-US" sz="4400">
                <a:latin typeface="Cy Grotesk Key Bold"/>
              </a:rPr>
              <a:t>INOVAÇÕES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A1FBA28-5862-AEF0-A27F-049558CBB6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687800" y="520104"/>
            <a:ext cx="1473269" cy="73663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2F00FC9-382A-AEF3-3920-8477929F116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9050" y="0"/>
            <a:ext cx="2966396" cy="102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79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B5B34A59-482C-FD32-3358-DB93E85A8F5B}"/>
              </a:ext>
            </a:extLst>
          </p:cNvPr>
          <p:cNvSpPr/>
          <p:nvPr/>
        </p:nvSpPr>
        <p:spPr>
          <a:xfrm>
            <a:off x="2985446" y="9352"/>
            <a:ext cx="15302561" cy="1930228"/>
          </a:xfrm>
          <a:custGeom>
            <a:avLst/>
            <a:gdLst/>
            <a:ahLst/>
            <a:cxnLst/>
            <a:rect l="l" t="t" r="r" b="b"/>
            <a:pathLst>
              <a:path w="4492309" h="5457317">
                <a:moveTo>
                  <a:pt x="1307805" y="0"/>
                </a:moveTo>
                <a:lnTo>
                  <a:pt x="0" y="0"/>
                </a:lnTo>
                <a:lnTo>
                  <a:pt x="0" y="3946017"/>
                </a:lnTo>
                <a:lnTo>
                  <a:pt x="1307805" y="5457317"/>
                </a:lnTo>
                <a:lnTo>
                  <a:pt x="4492309" y="5457317"/>
                </a:lnTo>
                <a:lnTo>
                  <a:pt x="4492309" y="0"/>
                </a:lnTo>
                <a:lnTo>
                  <a:pt x="1307805" y="0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" name="TextBox 6"/>
          <p:cNvSpPr txBox="1"/>
          <p:nvPr/>
        </p:nvSpPr>
        <p:spPr>
          <a:xfrm>
            <a:off x="3188068" y="3354832"/>
            <a:ext cx="14878260" cy="4801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812800"/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</a:rPr>
              <a:t>Determina a divulgação do planejamento da fiscalização.</a:t>
            </a:r>
          </a:p>
          <a:p>
            <a:pPr indent="812800"/>
            <a:endParaRPr lang="pt-BR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812800"/>
            <a:endParaRPr lang="pt-BR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812800"/>
            <a:r>
              <a:rPr lang="pt-BR" sz="32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Art. 8º ...</a:t>
            </a:r>
            <a:endParaRPr lang="pt-BR" sz="3200" i="1" dirty="0"/>
          </a:p>
          <a:p>
            <a:pPr indent="812800"/>
            <a:endParaRPr lang="pt-BR" sz="3200" i="1" dirty="0"/>
          </a:p>
          <a:p>
            <a:pPr indent="812800"/>
            <a:r>
              <a:rPr lang="pt-BR" sz="3200" i="1" dirty="0"/>
              <a:t>...</a:t>
            </a:r>
          </a:p>
          <a:p>
            <a:pPr indent="812800"/>
            <a:endParaRPr lang="pt-BR" sz="3200" i="1" dirty="0"/>
          </a:p>
          <a:p>
            <a:pPr indent="812800"/>
            <a:r>
              <a:rPr lang="pt-BR" sz="3200" i="1" dirty="0"/>
              <a:t>§2º O Plano Anual de Fiscalização deverá ser publicado no sítio eletrônico da Adasa até o final do primeiro bimestre do exercício a que se refere</a:t>
            </a:r>
            <a:r>
              <a:rPr lang="pt-BR" sz="4800" i="1" dirty="0"/>
              <a:t>.</a:t>
            </a:r>
            <a:endParaRPr lang="pt-BR" sz="3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1DEA6FCE-4DF5-4F38-1FB2-4F7F38ACB2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29600" y="48501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D1BBD70-9645-36DA-01E9-E8F4D7F14D0A}"/>
              </a:ext>
            </a:extLst>
          </p:cNvPr>
          <p:cNvSpPr txBox="1"/>
          <p:nvPr/>
        </p:nvSpPr>
        <p:spPr>
          <a:xfrm>
            <a:off x="-7" y="571500"/>
            <a:ext cx="18268957" cy="680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0"/>
              </a:lnSpc>
            </a:pPr>
            <a:r>
              <a:rPr lang="en-US" sz="4400">
                <a:latin typeface="Cy Grotesk Key Bold"/>
              </a:rPr>
              <a:t>INOVAÇÕES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A1FBA28-5862-AEF0-A27F-049558CBB6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687800" y="520104"/>
            <a:ext cx="1473269" cy="73663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2F00FC9-382A-AEF3-3920-8477929F116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9050" y="0"/>
            <a:ext cx="2966396" cy="102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39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4">
            <a:extLst>
              <a:ext uri="{FF2B5EF4-FFF2-40B4-BE49-F238E27FC236}">
                <a16:creationId xmlns:a16="http://schemas.microsoft.com/office/drawing/2014/main" id="{29B3D892-EF84-21FF-2E2E-69B71A2387AB}"/>
              </a:ext>
            </a:extLst>
          </p:cNvPr>
          <p:cNvGrpSpPr/>
          <p:nvPr/>
        </p:nvGrpSpPr>
        <p:grpSpPr>
          <a:xfrm>
            <a:off x="3004483" y="9352"/>
            <a:ext cx="15283516" cy="1930236"/>
            <a:chOff x="0" y="0"/>
            <a:chExt cx="4492307" cy="545734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2363433-96E7-B4A8-E4C1-8AD776B890DD}"/>
                </a:ext>
              </a:extLst>
            </p:cNvPr>
            <p:cNvSpPr/>
            <p:nvPr/>
          </p:nvSpPr>
          <p:spPr>
            <a:xfrm>
              <a:off x="0" y="0"/>
              <a:ext cx="4492309" cy="5457317"/>
            </a:xfrm>
            <a:custGeom>
              <a:avLst/>
              <a:gdLst/>
              <a:ahLst/>
              <a:cxnLst/>
              <a:rect l="l" t="t" r="r" b="b"/>
              <a:pathLst>
                <a:path w="4492309" h="5457317">
                  <a:moveTo>
                    <a:pt x="1307805" y="0"/>
                  </a:moveTo>
                  <a:lnTo>
                    <a:pt x="0" y="0"/>
                  </a:lnTo>
                  <a:lnTo>
                    <a:pt x="0" y="3946017"/>
                  </a:lnTo>
                  <a:lnTo>
                    <a:pt x="1307805" y="5457317"/>
                  </a:lnTo>
                  <a:lnTo>
                    <a:pt x="4492309" y="5457317"/>
                  </a:lnTo>
                  <a:lnTo>
                    <a:pt x="4492309" y="0"/>
                  </a:lnTo>
                  <a:lnTo>
                    <a:pt x="1307805" y="0"/>
                  </a:ln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sp>
        <p:nvSpPr>
          <p:cNvPr id="4" name="AutoShape 2">
            <a:extLst>
              <a:ext uri="{FF2B5EF4-FFF2-40B4-BE49-F238E27FC236}">
                <a16:creationId xmlns:a16="http://schemas.microsoft.com/office/drawing/2014/main" id="{1DEA6FCE-4DF5-4F38-1FB2-4F7F38ACB2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29600" y="48501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D1BBD70-9645-36DA-01E9-E8F4D7F14D0A}"/>
              </a:ext>
            </a:extLst>
          </p:cNvPr>
          <p:cNvSpPr txBox="1"/>
          <p:nvPr/>
        </p:nvSpPr>
        <p:spPr>
          <a:xfrm>
            <a:off x="0" y="571500"/>
            <a:ext cx="18288001" cy="680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0"/>
              </a:lnSpc>
            </a:pPr>
            <a:r>
              <a:rPr lang="en-US" sz="4400" dirty="0">
                <a:latin typeface="Cy Grotesk Key Bold"/>
              </a:rPr>
              <a:t>OBJETIVO DA NORMA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DF6E4AD-7A88-678F-8D6F-5B989CB35258}"/>
              </a:ext>
            </a:extLst>
          </p:cNvPr>
          <p:cNvSpPr txBox="1"/>
          <p:nvPr/>
        </p:nvSpPr>
        <p:spPr>
          <a:xfrm>
            <a:off x="3733800" y="3924300"/>
            <a:ext cx="13639800" cy="4613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b="0" i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Estabelecer os procedimentos gerais para a fiscalização e apuração de infrações dos prestadores de serviços públicos de saneamento básico regulados pela Adasa, quando do descumprimento de normas legais, regulamentares, contratuais e pactuadas.</a:t>
            </a:r>
            <a:endParaRPr lang="pt-BR" sz="4000" i="1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C54A878F-5FFA-ACC0-33D4-A6158B83CB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687800" y="520104"/>
            <a:ext cx="1473269" cy="73663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93F0D3A-88E6-BCB5-1116-3A30B0A6A06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9050" y="0"/>
            <a:ext cx="2966396" cy="102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63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B5831DE4-6F82-3550-1CF1-0204B0F3E620}"/>
              </a:ext>
            </a:extLst>
          </p:cNvPr>
          <p:cNvSpPr/>
          <p:nvPr/>
        </p:nvSpPr>
        <p:spPr>
          <a:xfrm>
            <a:off x="2985446" y="9352"/>
            <a:ext cx="15302561" cy="1930228"/>
          </a:xfrm>
          <a:custGeom>
            <a:avLst/>
            <a:gdLst/>
            <a:ahLst/>
            <a:cxnLst/>
            <a:rect l="l" t="t" r="r" b="b"/>
            <a:pathLst>
              <a:path w="4492309" h="5457317">
                <a:moveTo>
                  <a:pt x="1307805" y="0"/>
                </a:moveTo>
                <a:lnTo>
                  <a:pt x="0" y="0"/>
                </a:lnTo>
                <a:lnTo>
                  <a:pt x="0" y="3946017"/>
                </a:lnTo>
                <a:lnTo>
                  <a:pt x="1307805" y="5457317"/>
                </a:lnTo>
                <a:lnTo>
                  <a:pt x="4492309" y="5457317"/>
                </a:lnTo>
                <a:lnTo>
                  <a:pt x="4492309" y="0"/>
                </a:lnTo>
                <a:lnTo>
                  <a:pt x="1307805" y="0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" name="TextBox 6"/>
          <p:cNvSpPr txBox="1"/>
          <p:nvPr/>
        </p:nvSpPr>
        <p:spPr>
          <a:xfrm>
            <a:off x="3222004" y="2564537"/>
            <a:ext cx="14878260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812800" algn="just"/>
            <a:r>
              <a:rPr lang="pt-BR" sz="4000" u="sng" dirty="0">
                <a:solidFill>
                  <a:srgbClr val="000000"/>
                </a:solidFill>
                <a:latin typeface="Calibri" panose="020F0502020204030204" pitchFamily="34" charset="0"/>
              </a:rPr>
              <a:t>Avanço do ponto de vista gerencial</a:t>
            </a:r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</a:rPr>
              <a:t>: A área de fiscalização atualmente não possui norma ou regramento geral para nortear os procedimentos de fiscalização dos serviços públicos.</a:t>
            </a:r>
          </a:p>
          <a:p>
            <a:pPr indent="812800"/>
            <a:endParaRPr lang="pt-BR" sz="4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812800" algn="just"/>
            <a:r>
              <a:rPr lang="pt-BR" sz="4000" u="sng" dirty="0">
                <a:solidFill>
                  <a:srgbClr val="000000"/>
                </a:solidFill>
                <a:latin typeface="Calibri" panose="020F0502020204030204" pitchFamily="34" charset="0"/>
              </a:rPr>
              <a:t>Segurança para as tomadas de decisões:</a:t>
            </a:r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</a:rPr>
              <a:t> Haverá fundamento normativo para as exigências de prazos e de manifestações.</a:t>
            </a:r>
          </a:p>
          <a:p>
            <a:pPr indent="812800"/>
            <a:endParaRPr lang="pt-BR" sz="4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812800" algn="just"/>
            <a:r>
              <a:rPr lang="pt-BR" sz="4000" u="sng" dirty="0">
                <a:solidFill>
                  <a:srgbClr val="000000"/>
                </a:solidFill>
                <a:latin typeface="Calibri" panose="020F0502020204030204" pitchFamily="34" charset="0"/>
              </a:rPr>
              <a:t>Mais transparência e segurança jurídica para regulador e regulado</a:t>
            </a:r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</a:rPr>
              <a:t>: Ocorre com a consolidação de regras em um só documento, além de facilitar sua modernização futuramente.</a:t>
            </a:r>
          </a:p>
          <a:p>
            <a:pPr indent="812800"/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pt-BR" sz="3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1DEA6FCE-4DF5-4F38-1FB2-4F7F38ACB2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29600" y="48501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D1BBD70-9645-36DA-01E9-E8F4D7F14D0A}"/>
              </a:ext>
            </a:extLst>
          </p:cNvPr>
          <p:cNvSpPr txBox="1"/>
          <p:nvPr/>
        </p:nvSpPr>
        <p:spPr>
          <a:xfrm>
            <a:off x="19050" y="634309"/>
            <a:ext cx="18249900" cy="680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0"/>
              </a:lnSpc>
            </a:pPr>
            <a:r>
              <a:rPr lang="pt-BR" sz="4400">
                <a:latin typeface="Cy Grotesk Key Bold"/>
              </a:rPr>
              <a:t>Resultados esperados</a:t>
            </a:r>
            <a:endParaRPr lang="en-US" sz="4400">
              <a:latin typeface="Cy Grotesk Key Bold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B3A6CE0-2D30-72DA-6033-E5FD001318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687800" y="520104"/>
            <a:ext cx="1473269" cy="73663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6D4A272-1962-4FFA-F907-B668015B73D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9050" y="0"/>
            <a:ext cx="2966396" cy="102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67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B5B34A59-482C-FD32-3358-DB93E85A8F5B}"/>
              </a:ext>
            </a:extLst>
          </p:cNvPr>
          <p:cNvSpPr/>
          <p:nvPr/>
        </p:nvSpPr>
        <p:spPr>
          <a:xfrm>
            <a:off x="-8" y="-38100"/>
            <a:ext cx="18268957" cy="1930228"/>
          </a:xfrm>
          <a:custGeom>
            <a:avLst/>
            <a:gdLst/>
            <a:ahLst/>
            <a:cxnLst/>
            <a:rect l="l" t="t" r="r" b="b"/>
            <a:pathLst>
              <a:path w="4492309" h="5457317">
                <a:moveTo>
                  <a:pt x="1307805" y="0"/>
                </a:moveTo>
                <a:lnTo>
                  <a:pt x="0" y="0"/>
                </a:lnTo>
                <a:lnTo>
                  <a:pt x="0" y="3946017"/>
                </a:lnTo>
                <a:lnTo>
                  <a:pt x="1307805" y="5457317"/>
                </a:lnTo>
                <a:lnTo>
                  <a:pt x="4492309" y="5457317"/>
                </a:lnTo>
                <a:lnTo>
                  <a:pt x="4492309" y="0"/>
                </a:lnTo>
                <a:lnTo>
                  <a:pt x="1307805" y="0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" name="TextBox 6"/>
          <p:cNvSpPr txBox="1"/>
          <p:nvPr/>
        </p:nvSpPr>
        <p:spPr>
          <a:xfrm>
            <a:off x="2819400" y="2247900"/>
            <a:ext cx="11582400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812800"/>
            <a:r>
              <a:rPr lang="pt-BR" sz="11500" b="1" i="1">
                <a:solidFill>
                  <a:srgbClr val="000000"/>
                </a:solidFill>
                <a:latin typeface="Arial Rounded MT Bold" panose="020F0704030504030204" pitchFamily="34" charset="0"/>
              </a:rPr>
              <a:t>OBRIGADO!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1DEA6FCE-4DF5-4F38-1FB2-4F7F38ACB2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29600" y="48501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A1FBA28-5862-AEF0-A27F-049558CBB6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687800" y="520104"/>
            <a:ext cx="1473269" cy="73663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3B9231A-1F66-E031-4071-F1BB40C4BD99}"/>
              </a:ext>
            </a:extLst>
          </p:cNvPr>
          <p:cNvSpPr txBox="1"/>
          <p:nvPr/>
        </p:nvSpPr>
        <p:spPr>
          <a:xfrm>
            <a:off x="685800" y="5448300"/>
            <a:ext cx="131826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5400" b="1" u="sng" dirty="0">
                <a:latin typeface="+mj-lt"/>
                <a:ea typeface="+mj-ea"/>
                <a:cs typeface="+mj-cs"/>
              </a:rPr>
              <a:t>Contribuições</a:t>
            </a:r>
            <a:r>
              <a:rPr lang="pt-BR" sz="5400" b="1" dirty="0">
                <a:latin typeface="+mj-lt"/>
                <a:ea typeface="+mj-ea"/>
                <a:cs typeface="+mj-cs"/>
              </a:rPr>
              <a:t>:</a:t>
            </a:r>
          </a:p>
          <a:p>
            <a:endParaRPr lang="pt-BR" sz="5400" b="1" dirty="0">
              <a:latin typeface="+mj-lt"/>
              <a:ea typeface="+mj-ea"/>
              <a:cs typeface="+mj-cs"/>
            </a:endParaRPr>
          </a:p>
          <a:p>
            <a:r>
              <a:rPr lang="pt-BR" sz="5400" b="1" dirty="0">
                <a:latin typeface="+mj-lt"/>
                <a:ea typeface="+mj-ea"/>
                <a:cs typeface="+mj-cs"/>
              </a:rPr>
              <a:t>ap-004-2023@adasa.df.gov.br </a:t>
            </a:r>
          </a:p>
          <a:p>
            <a:endParaRPr lang="pt-BR" sz="5400" b="1" dirty="0">
              <a:latin typeface="+mj-lt"/>
              <a:ea typeface="+mj-ea"/>
              <a:cs typeface="+mj-cs"/>
            </a:endParaRPr>
          </a:p>
          <a:p>
            <a:r>
              <a:rPr lang="pt-BR" sz="5400" b="1" dirty="0">
                <a:latin typeface="+mj-lt"/>
                <a:ea typeface="+mj-ea"/>
                <a:cs typeface="+mj-cs"/>
              </a:rPr>
              <a:t>Até 18h do dia 19 de março de 2023.</a:t>
            </a:r>
          </a:p>
        </p:txBody>
      </p:sp>
    </p:spTree>
    <p:extLst>
      <p:ext uri="{BB962C8B-B14F-4D97-AF65-F5344CB8AC3E}">
        <p14:creationId xmlns:p14="http://schemas.microsoft.com/office/powerpoint/2010/main" val="630729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5">
            <a:extLst>
              <a:ext uri="{FF2B5EF4-FFF2-40B4-BE49-F238E27FC236}">
                <a16:creationId xmlns:a16="http://schemas.microsoft.com/office/drawing/2014/main" id="{532C3CCE-6878-3523-584B-460D44A2FF46}"/>
              </a:ext>
            </a:extLst>
          </p:cNvPr>
          <p:cNvSpPr/>
          <p:nvPr/>
        </p:nvSpPr>
        <p:spPr>
          <a:xfrm>
            <a:off x="2985446" y="9352"/>
            <a:ext cx="15302561" cy="1930228"/>
          </a:xfrm>
          <a:custGeom>
            <a:avLst/>
            <a:gdLst/>
            <a:ahLst/>
            <a:cxnLst/>
            <a:rect l="l" t="t" r="r" b="b"/>
            <a:pathLst>
              <a:path w="4492309" h="5457317">
                <a:moveTo>
                  <a:pt x="1307805" y="0"/>
                </a:moveTo>
                <a:lnTo>
                  <a:pt x="0" y="0"/>
                </a:lnTo>
                <a:lnTo>
                  <a:pt x="0" y="3946017"/>
                </a:lnTo>
                <a:lnTo>
                  <a:pt x="1307805" y="5457317"/>
                </a:lnTo>
                <a:lnTo>
                  <a:pt x="4492309" y="5457317"/>
                </a:lnTo>
                <a:lnTo>
                  <a:pt x="4492309" y="0"/>
                </a:lnTo>
                <a:lnTo>
                  <a:pt x="1307805" y="0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" name="TextBox 6"/>
          <p:cNvSpPr txBox="1"/>
          <p:nvPr/>
        </p:nvSpPr>
        <p:spPr>
          <a:xfrm>
            <a:off x="3211838" y="2763838"/>
            <a:ext cx="14786297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812800"/>
            <a:r>
              <a:rPr lang="pt-BR" sz="3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Regulação técnica e econômico-financeira das áreas de:</a:t>
            </a:r>
          </a:p>
          <a:p>
            <a:pPr indent="812800"/>
            <a:endParaRPr lang="pt-BR" sz="36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812800"/>
            <a:endParaRPr lang="pt-BR" sz="3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812800"/>
            <a:r>
              <a:rPr lang="pt-BR" sz="3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a) abastecimento de água potável; </a:t>
            </a:r>
          </a:p>
          <a:p>
            <a:pPr indent="812800"/>
            <a:endParaRPr lang="pt-BR" sz="36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812800"/>
            <a:r>
              <a:rPr lang="pt-BR" sz="3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b) esgotamento sanitário; </a:t>
            </a:r>
          </a:p>
          <a:p>
            <a:pPr indent="812800"/>
            <a:endParaRPr lang="pt-BR" sz="36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812800"/>
            <a:r>
              <a:rPr lang="pt-BR" sz="3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c) limpeza urbana e manejo de resíduos sólidos; e, </a:t>
            </a:r>
          </a:p>
          <a:p>
            <a:pPr indent="812800"/>
            <a:endParaRPr lang="pt-BR" sz="36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812800"/>
            <a:r>
              <a:rPr lang="pt-BR" sz="3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d) drenagem e manejo de águas pluviais urbanas.</a:t>
            </a:r>
            <a:endParaRPr lang="pt-BR" sz="3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812800"/>
            <a:endParaRPr lang="pt-BR" sz="36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812800"/>
            <a:endParaRPr lang="pt-BR" sz="36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1DEA6FCE-4DF5-4F38-1FB2-4F7F38ACB2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29600" y="48501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D1BBD70-9645-36DA-01E9-E8F4D7F14D0A}"/>
              </a:ext>
            </a:extLst>
          </p:cNvPr>
          <p:cNvSpPr txBox="1"/>
          <p:nvPr/>
        </p:nvSpPr>
        <p:spPr>
          <a:xfrm>
            <a:off x="1" y="634309"/>
            <a:ext cx="18301606" cy="680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0"/>
              </a:lnSpc>
            </a:pPr>
            <a:r>
              <a:rPr lang="en-US" sz="4400" dirty="0">
                <a:latin typeface="Cy Grotesk Key Bold"/>
              </a:rPr>
              <a:t>ABRANGÊNCIA DA NORMA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A369C09F-A150-4A2F-726E-D6E69745B6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87800" y="520104"/>
            <a:ext cx="1473269" cy="73663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02BD6A3-5447-D131-18B0-D6D42BAF4CF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19050" y="0"/>
            <a:ext cx="2966396" cy="102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55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39F051F-73CA-73DD-7E17-7882CB5E5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15" t="13177" r="3560" b="10419"/>
          <a:stretch/>
        </p:blipFill>
        <p:spPr>
          <a:xfrm>
            <a:off x="2943356" y="2494351"/>
            <a:ext cx="15367294" cy="5773349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FEDA6564-176F-6735-4DF7-D9DCC0729411}"/>
              </a:ext>
            </a:extLst>
          </p:cNvPr>
          <p:cNvSpPr/>
          <p:nvPr/>
        </p:nvSpPr>
        <p:spPr>
          <a:xfrm>
            <a:off x="2985446" y="9352"/>
            <a:ext cx="15302561" cy="1930228"/>
          </a:xfrm>
          <a:custGeom>
            <a:avLst/>
            <a:gdLst/>
            <a:ahLst/>
            <a:cxnLst/>
            <a:rect l="l" t="t" r="r" b="b"/>
            <a:pathLst>
              <a:path w="4492309" h="5457317">
                <a:moveTo>
                  <a:pt x="1307805" y="0"/>
                </a:moveTo>
                <a:lnTo>
                  <a:pt x="0" y="0"/>
                </a:lnTo>
                <a:lnTo>
                  <a:pt x="0" y="3946017"/>
                </a:lnTo>
                <a:lnTo>
                  <a:pt x="1307805" y="5457317"/>
                </a:lnTo>
                <a:lnTo>
                  <a:pt x="4492309" y="5457317"/>
                </a:lnTo>
                <a:lnTo>
                  <a:pt x="4492309" y="0"/>
                </a:lnTo>
                <a:lnTo>
                  <a:pt x="1307805" y="0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1DEA6FCE-4DF5-4F38-1FB2-4F7F38ACB2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29600" y="48501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D1BBD70-9645-36DA-01E9-E8F4D7F14D0A}"/>
              </a:ext>
            </a:extLst>
          </p:cNvPr>
          <p:cNvSpPr txBox="1"/>
          <p:nvPr/>
        </p:nvSpPr>
        <p:spPr>
          <a:xfrm>
            <a:off x="-8" y="576424"/>
            <a:ext cx="18268957" cy="680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0"/>
              </a:lnSpc>
            </a:pPr>
            <a:r>
              <a:rPr lang="en-US" sz="4400" dirty="0">
                <a:latin typeface="Cy Grotesk Key Bold"/>
              </a:rPr>
              <a:t>ORIGEM DA DEMANDA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41F7280D-9C84-2BA6-B350-128929F0E0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87800" y="520104"/>
            <a:ext cx="1473269" cy="736634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5586727-99EE-8FEC-5342-C7F89844B7D0}"/>
              </a:ext>
            </a:extLst>
          </p:cNvPr>
          <p:cNvSpPr/>
          <p:nvPr/>
        </p:nvSpPr>
        <p:spPr>
          <a:xfrm>
            <a:off x="4953000" y="2247900"/>
            <a:ext cx="13208069" cy="69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algn="just"/>
            <a:r>
              <a:rPr lang="pt-BR" sz="4400" dirty="0">
                <a:solidFill>
                  <a:schemeClr val="tx1"/>
                </a:solidFill>
              </a:rPr>
              <a:t>Momento em que surge a necessidade de fiscalizar, seja por uma demanda interna, externa ou em função do planejamento anual da Adasa.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A6F98E0-BBCD-98D0-EB79-BAE2583B6F1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19050" y="0"/>
            <a:ext cx="2966396" cy="102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38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39F051F-73CA-73DD-7E17-7882CB5E5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15" t="13177" r="3560" b="10419"/>
          <a:stretch/>
        </p:blipFill>
        <p:spPr>
          <a:xfrm>
            <a:off x="2943356" y="2494351"/>
            <a:ext cx="15367294" cy="5773349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FEDA6564-176F-6735-4DF7-D9DCC0729411}"/>
              </a:ext>
            </a:extLst>
          </p:cNvPr>
          <p:cNvSpPr/>
          <p:nvPr/>
        </p:nvSpPr>
        <p:spPr>
          <a:xfrm>
            <a:off x="2985446" y="9352"/>
            <a:ext cx="15302561" cy="1930228"/>
          </a:xfrm>
          <a:custGeom>
            <a:avLst/>
            <a:gdLst/>
            <a:ahLst/>
            <a:cxnLst/>
            <a:rect l="l" t="t" r="r" b="b"/>
            <a:pathLst>
              <a:path w="4492309" h="5457317">
                <a:moveTo>
                  <a:pt x="1307805" y="0"/>
                </a:moveTo>
                <a:lnTo>
                  <a:pt x="0" y="0"/>
                </a:lnTo>
                <a:lnTo>
                  <a:pt x="0" y="3946017"/>
                </a:lnTo>
                <a:lnTo>
                  <a:pt x="1307805" y="5457317"/>
                </a:lnTo>
                <a:lnTo>
                  <a:pt x="4492309" y="5457317"/>
                </a:lnTo>
                <a:lnTo>
                  <a:pt x="4492309" y="0"/>
                </a:lnTo>
                <a:lnTo>
                  <a:pt x="1307805" y="0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1DEA6FCE-4DF5-4F38-1FB2-4F7F38ACB2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29600" y="48501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D1BBD70-9645-36DA-01E9-E8F4D7F14D0A}"/>
              </a:ext>
            </a:extLst>
          </p:cNvPr>
          <p:cNvSpPr txBox="1"/>
          <p:nvPr/>
        </p:nvSpPr>
        <p:spPr>
          <a:xfrm>
            <a:off x="-8" y="576424"/>
            <a:ext cx="18268957" cy="680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0"/>
              </a:lnSpc>
            </a:pPr>
            <a:r>
              <a:rPr lang="en-US" sz="4400" dirty="0">
                <a:latin typeface="Cy Grotesk Key Bold"/>
              </a:rPr>
              <a:t>PLANEJAMENTO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41F7280D-9C84-2BA6-B350-128929F0E0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87800" y="520104"/>
            <a:ext cx="1473269" cy="73663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717EDEE-3038-7BDD-16F2-F0E41C1CBE28}"/>
              </a:ext>
            </a:extLst>
          </p:cNvPr>
          <p:cNvSpPr/>
          <p:nvPr/>
        </p:nvSpPr>
        <p:spPr>
          <a:xfrm>
            <a:off x="7696200" y="2247900"/>
            <a:ext cx="10464869" cy="69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1575" algn="just"/>
            <a:r>
              <a:rPr lang="pt-BR" sz="4400" dirty="0">
                <a:solidFill>
                  <a:schemeClr val="tx1"/>
                </a:solidFill>
              </a:rPr>
              <a:t>A Superintendência responsável pela fiscalização define como e quando fazer a fiscalização. </a:t>
            </a:r>
          </a:p>
          <a:p>
            <a:pPr marL="1171575" algn="ctr"/>
            <a:endParaRPr lang="pt-BR" sz="4400" dirty="0">
              <a:solidFill>
                <a:schemeClr val="tx1"/>
              </a:solidFill>
            </a:endParaRPr>
          </a:p>
          <a:p>
            <a:pPr marL="1171575" algn="just"/>
            <a:r>
              <a:rPr lang="pt-BR" sz="4400" dirty="0">
                <a:solidFill>
                  <a:schemeClr val="tx1"/>
                </a:solidFill>
              </a:rPr>
              <a:t>Pode ser no início do ano para as fiscalizações programadas ou no momento da demanda para as não programadas.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D2C04E0-BFE4-4A06-E918-39C37395DB4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19050" y="0"/>
            <a:ext cx="2966396" cy="102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3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39F051F-73CA-73DD-7E17-7882CB5E5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15" t="13177" r="3560" b="10419"/>
          <a:stretch/>
        </p:blipFill>
        <p:spPr>
          <a:xfrm>
            <a:off x="2943356" y="2494351"/>
            <a:ext cx="15367294" cy="5773349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FEDA6564-176F-6735-4DF7-D9DCC0729411}"/>
              </a:ext>
            </a:extLst>
          </p:cNvPr>
          <p:cNvSpPr/>
          <p:nvPr/>
        </p:nvSpPr>
        <p:spPr>
          <a:xfrm>
            <a:off x="2985445" y="9352"/>
            <a:ext cx="15302561" cy="1930228"/>
          </a:xfrm>
          <a:custGeom>
            <a:avLst/>
            <a:gdLst/>
            <a:ahLst/>
            <a:cxnLst/>
            <a:rect l="l" t="t" r="r" b="b"/>
            <a:pathLst>
              <a:path w="4492309" h="5457317">
                <a:moveTo>
                  <a:pt x="1307805" y="0"/>
                </a:moveTo>
                <a:lnTo>
                  <a:pt x="0" y="0"/>
                </a:lnTo>
                <a:lnTo>
                  <a:pt x="0" y="3946017"/>
                </a:lnTo>
                <a:lnTo>
                  <a:pt x="1307805" y="5457317"/>
                </a:lnTo>
                <a:lnTo>
                  <a:pt x="4492309" y="5457317"/>
                </a:lnTo>
                <a:lnTo>
                  <a:pt x="4492309" y="0"/>
                </a:lnTo>
                <a:lnTo>
                  <a:pt x="1307805" y="0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1DEA6FCE-4DF5-4F38-1FB2-4F7F38ACB2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29600" y="48501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41F7280D-9C84-2BA6-B350-128929F0E0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87800" y="520104"/>
            <a:ext cx="1473269" cy="73663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2A1B887-4301-7B91-CBA8-37CE958BBCA7}"/>
              </a:ext>
            </a:extLst>
          </p:cNvPr>
          <p:cNvSpPr/>
          <p:nvPr/>
        </p:nvSpPr>
        <p:spPr>
          <a:xfrm>
            <a:off x="12828896" y="2247900"/>
            <a:ext cx="5332173" cy="69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algn="just"/>
            <a:r>
              <a:rPr lang="pt-BR" sz="4400" dirty="0">
                <a:solidFill>
                  <a:schemeClr val="tx1"/>
                </a:solidFill>
              </a:rPr>
              <a:t>Modo da execução:</a:t>
            </a:r>
          </a:p>
          <a:p>
            <a:pPr marL="273050" algn="just"/>
            <a:r>
              <a:rPr lang="pt-BR" sz="4400" dirty="0">
                <a:solidFill>
                  <a:schemeClr val="tx1"/>
                </a:solidFill>
              </a:rPr>
              <a:t> </a:t>
            </a:r>
          </a:p>
          <a:p>
            <a:pPr marL="273050" algn="just"/>
            <a:r>
              <a:rPr lang="pt-BR" sz="4400" dirty="0">
                <a:solidFill>
                  <a:schemeClr val="tx1"/>
                </a:solidFill>
              </a:rPr>
              <a:t>Direta: inspeções e vistorias in loco; ou</a:t>
            </a:r>
          </a:p>
          <a:p>
            <a:pPr marL="273050" algn="ctr"/>
            <a:endParaRPr lang="pt-BR" sz="4400" dirty="0">
              <a:solidFill>
                <a:schemeClr val="tx1"/>
              </a:solidFill>
            </a:endParaRPr>
          </a:p>
          <a:p>
            <a:pPr marL="273050" algn="just"/>
            <a:r>
              <a:rPr lang="pt-BR" sz="4400" dirty="0">
                <a:solidFill>
                  <a:schemeClr val="tx1"/>
                </a:solidFill>
              </a:rPr>
              <a:t>Indireta: análise de informações técnicas, econômicas e financeiras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6F56C507-4F00-375D-7AE4-847B9893AFE5}"/>
              </a:ext>
            </a:extLst>
          </p:cNvPr>
          <p:cNvSpPr txBox="1"/>
          <p:nvPr/>
        </p:nvSpPr>
        <p:spPr>
          <a:xfrm>
            <a:off x="382130" y="563920"/>
            <a:ext cx="18268957" cy="680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0"/>
              </a:lnSpc>
            </a:pPr>
            <a:r>
              <a:rPr lang="en-US" sz="4400" dirty="0">
                <a:latin typeface="Cy Grotesk Key Bold"/>
              </a:rPr>
              <a:t>EXECUÇÃO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1AE6D90-3B85-79B2-5858-E5FFD80085C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19050" y="0"/>
            <a:ext cx="2966396" cy="102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21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39F051F-73CA-73DD-7E17-7882CB5E5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15" t="13177" r="3560" b="10419"/>
          <a:stretch/>
        </p:blipFill>
        <p:spPr>
          <a:xfrm>
            <a:off x="2943356" y="2494351"/>
            <a:ext cx="15367294" cy="5773349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FEDA6564-176F-6735-4DF7-D9DCC0729411}"/>
              </a:ext>
            </a:extLst>
          </p:cNvPr>
          <p:cNvSpPr/>
          <p:nvPr/>
        </p:nvSpPr>
        <p:spPr>
          <a:xfrm>
            <a:off x="2985446" y="9352"/>
            <a:ext cx="15302561" cy="1930228"/>
          </a:xfrm>
          <a:custGeom>
            <a:avLst/>
            <a:gdLst/>
            <a:ahLst/>
            <a:cxnLst/>
            <a:rect l="l" t="t" r="r" b="b"/>
            <a:pathLst>
              <a:path w="4492309" h="5457317">
                <a:moveTo>
                  <a:pt x="1307805" y="0"/>
                </a:moveTo>
                <a:lnTo>
                  <a:pt x="0" y="0"/>
                </a:lnTo>
                <a:lnTo>
                  <a:pt x="0" y="3946017"/>
                </a:lnTo>
                <a:lnTo>
                  <a:pt x="1307805" y="5457317"/>
                </a:lnTo>
                <a:lnTo>
                  <a:pt x="4492309" y="5457317"/>
                </a:lnTo>
                <a:lnTo>
                  <a:pt x="4492309" y="0"/>
                </a:lnTo>
                <a:lnTo>
                  <a:pt x="1307805" y="0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1DEA6FCE-4DF5-4F38-1FB2-4F7F38ACB2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29600" y="48501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41F7280D-9C84-2BA6-B350-128929F0E0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87800" y="520104"/>
            <a:ext cx="1473269" cy="73663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E1E7A48-55A5-6694-D19D-9EB8EEB79240}"/>
              </a:ext>
            </a:extLst>
          </p:cNvPr>
          <p:cNvSpPr/>
          <p:nvPr/>
        </p:nvSpPr>
        <p:spPr>
          <a:xfrm>
            <a:off x="12573000" y="6819900"/>
            <a:ext cx="5588069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6838" algn="just"/>
            <a:r>
              <a:rPr lang="pt-BR" sz="4400" dirty="0">
                <a:solidFill>
                  <a:schemeClr val="tx1"/>
                </a:solidFill>
              </a:rPr>
              <a:t>Relatório: recomendações e </a:t>
            </a:r>
          </a:p>
          <a:p>
            <a:pPr marL="96838" algn="just"/>
            <a:r>
              <a:rPr lang="pt-BR" sz="4400" dirty="0">
                <a:solidFill>
                  <a:schemeClr val="tx1"/>
                </a:solidFill>
              </a:rPr>
              <a:t>encaminhamentos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8BDCBB11-FBC4-41DD-B5C7-5622D0AC45F0}"/>
              </a:ext>
            </a:extLst>
          </p:cNvPr>
          <p:cNvSpPr txBox="1"/>
          <p:nvPr/>
        </p:nvSpPr>
        <p:spPr>
          <a:xfrm>
            <a:off x="-8" y="576424"/>
            <a:ext cx="18268957" cy="680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0"/>
              </a:lnSpc>
            </a:pPr>
            <a:r>
              <a:rPr lang="en-US" sz="4400" dirty="0">
                <a:latin typeface="Cy Grotesk Key Bold"/>
              </a:rPr>
              <a:t>PÓS-EXECUÇÃO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A4AD1B4-8DC3-1F5F-D54E-6AEE403A173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19050" y="0"/>
            <a:ext cx="2966396" cy="102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02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FEDA6564-176F-6735-4DF7-D9DCC0729411}"/>
              </a:ext>
            </a:extLst>
          </p:cNvPr>
          <p:cNvSpPr/>
          <p:nvPr/>
        </p:nvSpPr>
        <p:spPr>
          <a:xfrm>
            <a:off x="2985446" y="9352"/>
            <a:ext cx="15302561" cy="1930228"/>
          </a:xfrm>
          <a:custGeom>
            <a:avLst/>
            <a:gdLst/>
            <a:ahLst/>
            <a:cxnLst/>
            <a:rect l="l" t="t" r="r" b="b"/>
            <a:pathLst>
              <a:path w="4492309" h="5457317">
                <a:moveTo>
                  <a:pt x="1307805" y="0"/>
                </a:moveTo>
                <a:lnTo>
                  <a:pt x="0" y="0"/>
                </a:lnTo>
                <a:lnTo>
                  <a:pt x="0" y="3946017"/>
                </a:lnTo>
                <a:lnTo>
                  <a:pt x="1307805" y="5457317"/>
                </a:lnTo>
                <a:lnTo>
                  <a:pt x="4492309" y="5457317"/>
                </a:lnTo>
                <a:lnTo>
                  <a:pt x="4492309" y="0"/>
                </a:lnTo>
                <a:lnTo>
                  <a:pt x="1307805" y="0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1DEA6FCE-4DF5-4F38-1FB2-4F7F38ACB2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29600" y="48501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41F7280D-9C84-2BA6-B350-128929F0E0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87800" y="520104"/>
            <a:ext cx="1473269" cy="73663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E1E7A48-55A5-6694-D19D-9EB8EEB79240}"/>
              </a:ext>
            </a:extLst>
          </p:cNvPr>
          <p:cNvSpPr/>
          <p:nvPr/>
        </p:nvSpPr>
        <p:spPr>
          <a:xfrm>
            <a:off x="9296234" y="2184766"/>
            <a:ext cx="8473151" cy="7409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6838"/>
            <a:r>
              <a:rPr lang="pt-BR" sz="4400" dirty="0">
                <a:solidFill>
                  <a:schemeClr val="tx1"/>
                </a:solidFill>
              </a:rPr>
              <a:t>1 - Penalidades:</a:t>
            </a:r>
          </a:p>
          <a:p>
            <a:pPr marL="839788" indent="-742950">
              <a:buAutoNum type="alphaLcParenR"/>
            </a:pPr>
            <a:r>
              <a:rPr lang="pt-BR" sz="4400" dirty="0">
                <a:solidFill>
                  <a:schemeClr val="tx1"/>
                </a:solidFill>
              </a:rPr>
              <a:t>Advertência;</a:t>
            </a:r>
          </a:p>
          <a:p>
            <a:pPr marL="839788" indent="-742950">
              <a:buAutoNum type="alphaLcParenR"/>
            </a:pPr>
            <a:r>
              <a:rPr lang="pt-BR" sz="4400" dirty="0">
                <a:solidFill>
                  <a:schemeClr val="tx1"/>
                </a:solidFill>
              </a:rPr>
              <a:t>Multa; ou</a:t>
            </a:r>
          </a:p>
          <a:p>
            <a:pPr marL="839788" indent="-742950">
              <a:buAutoNum type="alphaLcParenR"/>
            </a:pPr>
            <a:r>
              <a:rPr lang="pt-BR" sz="4400" dirty="0">
                <a:solidFill>
                  <a:schemeClr val="tx1"/>
                </a:solidFill>
              </a:rPr>
              <a:t>Embargo</a:t>
            </a:r>
          </a:p>
          <a:p>
            <a:pPr marL="96838"/>
            <a:endParaRPr lang="pt-BR" sz="4400" dirty="0">
              <a:solidFill>
                <a:schemeClr val="tx1"/>
              </a:solidFill>
            </a:endParaRPr>
          </a:p>
          <a:p>
            <a:pPr marL="96838" algn="just"/>
            <a:r>
              <a:rPr lang="pt-BR" sz="4400" dirty="0">
                <a:solidFill>
                  <a:schemeClr val="tx1"/>
                </a:solidFill>
              </a:rPr>
              <a:t>*As penalidades são objeto de resoluções específicas </a:t>
            </a:r>
            <a:r>
              <a:rPr lang="pt-BR" sz="4400">
                <a:solidFill>
                  <a:schemeClr val="tx1"/>
                </a:solidFill>
              </a:rPr>
              <a:t>para cada </a:t>
            </a:r>
            <a:r>
              <a:rPr lang="pt-BR" sz="4400" dirty="0">
                <a:solidFill>
                  <a:schemeClr val="tx1"/>
                </a:solidFill>
              </a:rPr>
              <a:t>tipo de serviço público regulado.</a:t>
            </a:r>
          </a:p>
          <a:p>
            <a:pPr marL="96838"/>
            <a:endParaRPr lang="pt-BR" sz="4400" dirty="0">
              <a:solidFill>
                <a:schemeClr val="tx1"/>
              </a:solidFill>
            </a:endParaRPr>
          </a:p>
          <a:p>
            <a:pPr marL="96838"/>
            <a:r>
              <a:rPr lang="pt-BR" sz="4400" dirty="0">
                <a:solidFill>
                  <a:schemeClr val="tx1"/>
                </a:solidFill>
              </a:rPr>
              <a:t>2 - Recurso</a:t>
            </a:r>
          </a:p>
          <a:p>
            <a:pPr marL="96838"/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8BDCBB11-FBC4-41DD-B5C7-5622D0AC45F0}"/>
              </a:ext>
            </a:extLst>
          </p:cNvPr>
          <p:cNvSpPr txBox="1"/>
          <p:nvPr/>
        </p:nvSpPr>
        <p:spPr>
          <a:xfrm>
            <a:off x="914392" y="576424"/>
            <a:ext cx="18268957" cy="680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0"/>
              </a:lnSpc>
            </a:pPr>
            <a:r>
              <a:rPr lang="en-US" sz="4400" dirty="0">
                <a:latin typeface="Cy Grotesk Key Bold"/>
              </a:rPr>
              <a:t>SANÇÕES E PENALIDADES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A4AD1B4-8DC3-1F5F-D54E-6AEE403A173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19050" y="0"/>
            <a:ext cx="2966396" cy="1025916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D3BDDF6-C981-A208-8291-62938C551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5446" y="3705243"/>
            <a:ext cx="4206924" cy="410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15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FEDA6564-176F-6735-4DF7-D9DCC0729411}"/>
              </a:ext>
            </a:extLst>
          </p:cNvPr>
          <p:cNvSpPr/>
          <p:nvPr/>
        </p:nvSpPr>
        <p:spPr>
          <a:xfrm>
            <a:off x="2985446" y="9352"/>
            <a:ext cx="15302561" cy="1930228"/>
          </a:xfrm>
          <a:custGeom>
            <a:avLst/>
            <a:gdLst/>
            <a:ahLst/>
            <a:cxnLst/>
            <a:rect l="l" t="t" r="r" b="b"/>
            <a:pathLst>
              <a:path w="4492309" h="5457317">
                <a:moveTo>
                  <a:pt x="1307805" y="0"/>
                </a:moveTo>
                <a:lnTo>
                  <a:pt x="0" y="0"/>
                </a:lnTo>
                <a:lnTo>
                  <a:pt x="0" y="3946017"/>
                </a:lnTo>
                <a:lnTo>
                  <a:pt x="1307805" y="5457317"/>
                </a:lnTo>
                <a:lnTo>
                  <a:pt x="4492309" y="5457317"/>
                </a:lnTo>
                <a:lnTo>
                  <a:pt x="4492309" y="0"/>
                </a:lnTo>
                <a:lnTo>
                  <a:pt x="1307805" y="0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" name="TextBox 6"/>
          <p:cNvSpPr txBox="1"/>
          <p:nvPr/>
        </p:nvSpPr>
        <p:spPr>
          <a:xfrm>
            <a:off x="3163851" y="2450332"/>
            <a:ext cx="14954460" cy="7140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812800" algn="just"/>
            <a:r>
              <a:rPr lang="pt-BR" sz="3600" dirty="0">
                <a:solidFill>
                  <a:srgbClr val="000000"/>
                </a:solidFill>
                <a:latin typeface="Calibri" panose="020F0502020204030204" pitchFamily="34" charset="0"/>
              </a:rPr>
              <a:t>Visando a melhor forma de agregação dos temas, a norma está estruturada em 09 capítulos. </a:t>
            </a:r>
          </a:p>
          <a:p>
            <a:pPr indent="812800"/>
            <a:endParaRPr lang="pt-BR" sz="3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812800"/>
            <a:r>
              <a:rPr lang="pt-BR" sz="3600" dirty="0">
                <a:solidFill>
                  <a:srgbClr val="000000"/>
                </a:solidFill>
                <a:latin typeface="Calibri" panose="020F0502020204030204" pitchFamily="34" charset="0"/>
              </a:rPr>
              <a:t>Capítulo I -  Das Definições </a:t>
            </a:r>
          </a:p>
          <a:p>
            <a:pPr indent="812800"/>
            <a:r>
              <a:rPr lang="pt-BR" sz="3600" dirty="0">
                <a:solidFill>
                  <a:srgbClr val="000000"/>
                </a:solidFill>
                <a:latin typeface="Calibri" panose="020F0502020204030204" pitchFamily="34" charset="0"/>
              </a:rPr>
              <a:t>Capítulo II - Dos Fundamentos </a:t>
            </a:r>
          </a:p>
          <a:p>
            <a:pPr indent="812800"/>
            <a:r>
              <a:rPr lang="pt-BR" sz="3600" dirty="0">
                <a:solidFill>
                  <a:srgbClr val="000000"/>
                </a:solidFill>
                <a:latin typeface="Calibri" panose="020F0502020204030204" pitchFamily="34" charset="0"/>
              </a:rPr>
              <a:t>Capítulo III - Dos Objetivos </a:t>
            </a:r>
          </a:p>
          <a:p>
            <a:pPr indent="812800"/>
            <a:r>
              <a:rPr lang="pt-BR" sz="3600" dirty="0">
                <a:solidFill>
                  <a:srgbClr val="000000"/>
                </a:solidFill>
                <a:latin typeface="Calibri" panose="020F0502020204030204" pitchFamily="34" charset="0"/>
              </a:rPr>
              <a:t>Capítulo IV - Do Plano Anual de Fiscalização </a:t>
            </a:r>
          </a:p>
          <a:p>
            <a:pPr indent="812800"/>
            <a:r>
              <a:rPr lang="pt-BR" sz="3600" dirty="0">
                <a:solidFill>
                  <a:srgbClr val="000000"/>
                </a:solidFill>
                <a:latin typeface="Calibri" panose="020F0502020204030204" pitchFamily="34" charset="0"/>
              </a:rPr>
              <a:t>Capítulo V  - Da Ação de Fiscalização</a:t>
            </a:r>
          </a:p>
          <a:p>
            <a:pPr indent="812800"/>
            <a:r>
              <a:rPr lang="pt-BR" sz="3600" dirty="0">
                <a:solidFill>
                  <a:srgbClr val="000000"/>
                </a:solidFill>
                <a:latin typeface="Calibri" panose="020F0502020204030204" pitchFamily="34" charset="0"/>
              </a:rPr>
              <a:t>Capítulo VI - Do Termo de Notificação e do Auto de Infração</a:t>
            </a:r>
          </a:p>
          <a:p>
            <a:pPr indent="812800"/>
            <a:r>
              <a:rPr lang="pt-BR" sz="3600" dirty="0">
                <a:solidFill>
                  <a:srgbClr val="000000"/>
                </a:solidFill>
                <a:latin typeface="Calibri" panose="020F0502020204030204" pitchFamily="34" charset="0"/>
              </a:rPr>
              <a:t>Capítulo VII - Do Termo de Ajustamento de Conduta</a:t>
            </a:r>
          </a:p>
          <a:p>
            <a:pPr indent="812800"/>
            <a:r>
              <a:rPr lang="pt-BR" sz="3600" dirty="0">
                <a:solidFill>
                  <a:srgbClr val="000000"/>
                </a:solidFill>
                <a:latin typeface="Calibri" panose="020F0502020204030204" pitchFamily="34" charset="0"/>
              </a:rPr>
              <a:t>Capítulo VIII - Do Processo Administrativo </a:t>
            </a:r>
          </a:p>
          <a:p>
            <a:pPr indent="812800"/>
            <a:r>
              <a:rPr lang="pt-BR" sz="3600" dirty="0">
                <a:solidFill>
                  <a:srgbClr val="000000"/>
                </a:solidFill>
                <a:latin typeface="Calibri" panose="020F0502020204030204" pitchFamily="34" charset="0"/>
              </a:rPr>
              <a:t>Capítulo IX  - Das Disposições Finais </a:t>
            </a:r>
          </a:p>
          <a:p>
            <a:pPr indent="812800"/>
            <a:endParaRPr lang="pt-BR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1DEA6FCE-4DF5-4F38-1FB2-4F7F38ACB2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29600" y="48501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D1BBD70-9645-36DA-01E9-E8F4D7F14D0A}"/>
              </a:ext>
            </a:extLst>
          </p:cNvPr>
          <p:cNvSpPr txBox="1"/>
          <p:nvPr/>
        </p:nvSpPr>
        <p:spPr>
          <a:xfrm>
            <a:off x="19050" y="576424"/>
            <a:ext cx="18249899" cy="680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0"/>
              </a:lnSpc>
            </a:pPr>
            <a:r>
              <a:rPr lang="en-US" sz="4400">
                <a:latin typeface="Cy Grotesk Key Bold"/>
              </a:rPr>
              <a:t>ESTRUTURAÇÃO DA NORMA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0663FCA7-B324-3C02-7AA5-393973505B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687800" y="520104"/>
            <a:ext cx="1473269" cy="73663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53FC600-8579-6B98-C816-FC5532E2096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9050" y="0"/>
            <a:ext cx="2966396" cy="102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0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b5254c9-0fb7-4018-857c-648ce0eedf27">
      <UserInfo>
        <DisplayName>Suzany De Almeida Lima</DisplayName>
        <AccountId>603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EBEA0B7168723498EBA848F9440E0E2" ma:contentTypeVersion="10" ma:contentTypeDescription="Crie um novo documento." ma:contentTypeScope="" ma:versionID="6f3e0ec8b991d5d9505f97467cb4f974">
  <xsd:schema xmlns:xsd="http://www.w3.org/2001/XMLSchema" xmlns:xs="http://www.w3.org/2001/XMLSchema" xmlns:p="http://schemas.microsoft.com/office/2006/metadata/properties" xmlns:ns2="6432d0fe-8587-420d-b8dc-408ab7978266" xmlns:ns3="9b5254c9-0fb7-4018-857c-648ce0eedf27" targetNamespace="http://schemas.microsoft.com/office/2006/metadata/properties" ma:root="true" ma:fieldsID="7789b97514bf9eb47b277af67d11556c" ns2:_="" ns3:_="">
    <xsd:import namespace="6432d0fe-8587-420d-b8dc-408ab7978266"/>
    <xsd:import namespace="9b5254c9-0fb7-4018-857c-648ce0eedf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2d0fe-8587-420d-b8dc-408ab79782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5254c9-0fb7-4018-857c-648ce0eedf2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2F4F33-BFC3-470C-AFDE-130CDC4006D6}">
  <ds:schemaRefs>
    <ds:schemaRef ds:uri="6432d0fe-8587-420d-b8dc-408ab7978266"/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9b5254c9-0fb7-4018-857c-648ce0eedf27"/>
  </ds:schemaRefs>
</ds:datastoreItem>
</file>

<file path=customXml/itemProps2.xml><?xml version="1.0" encoding="utf-8"?>
<ds:datastoreItem xmlns:ds="http://schemas.openxmlformats.org/officeDocument/2006/customXml" ds:itemID="{0D345D0E-C43B-4399-821C-6D89AB478989}">
  <ds:schemaRefs>
    <ds:schemaRef ds:uri="6432d0fe-8587-420d-b8dc-408ab7978266"/>
    <ds:schemaRef ds:uri="9b5254c9-0fb7-4018-857c-648ce0eedf2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EC1241C-90D3-419D-AA01-D532866617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1196</Words>
  <Application>Microsoft Office PowerPoint</Application>
  <PresentationFormat>Personalizar</PresentationFormat>
  <Paragraphs>163</Paragraphs>
  <Slides>21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Calibri</vt:lpstr>
      <vt:lpstr>Arial Rounded MT Bold</vt:lpstr>
      <vt:lpstr>Cy Grotesk Key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é CDR ----.pptx</dc:title>
  <dc:creator>Elen Dânia Silva dos Santos</dc:creator>
  <cp:lastModifiedBy>Adalto Clímaco Ribeiro</cp:lastModifiedBy>
  <cp:revision>4</cp:revision>
  <dcterms:created xsi:type="dcterms:W3CDTF">2006-08-16T00:00:00Z</dcterms:created>
  <dcterms:modified xsi:type="dcterms:W3CDTF">2023-03-16T12:16:08Z</dcterms:modified>
  <dc:identifier>DAFOXSFMErg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0x0101000EBEA0B7168723498EBA848F9440E0E2</vt:lpwstr>
  </property>
</Properties>
</file>