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479" r:id="rId6"/>
    <p:sldId id="498" r:id="rId7"/>
    <p:sldId id="488" r:id="rId8"/>
    <p:sldId id="485" r:id="rId9"/>
    <p:sldId id="486" r:id="rId10"/>
    <p:sldId id="487" r:id="rId11"/>
    <p:sldId id="502" r:id="rId12"/>
    <p:sldId id="503" r:id="rId13"/>
    <p:sldId id="489" r:id="rId14"/>
    <p:sldId id="499" r:id="rId15"/>
    <p:sldId id="495" r:id="rId16"/>
    <p:sldId id="490" r:id="rId17"/>
    <p:sldId id="484" r:id="rId18"/>
    <p:sldId id="496" r:id="rId19"/>
    <p:sldId id="500" r:id="rId20"/>
    <p:sldId id="493" r:id="rId21"/>
    <p:sldId id="492" r:id="rId22"/>
    <p:sldId id="494" r:id="rId23"/>
    <p:sldId id="49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FCB04-42D0-4D55-B097-5F81E0B6EC65}" v="7" vWet="11" dt="2022-08-03T14:40:53.052"/>
    <p1510:client id="{835ADE0C-22F2-4BD0-9BE6-7C6CFA6BB4F1}" v="469" dt="2022-08-04T13:02:22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3C3F7-1F76-424B-BA10-A55CA7B98CB1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9665E-3D8C-44D3-86EC-BB2A4859A8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8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14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69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77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0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0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49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11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71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4948D-E5BA-45A5-B06A-61AE4C3A0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16EDAB-809F-469C-9BD1-7A38E57BB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010252-48E7-4E53-9AFA-FD6ABFE0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6BAF38-7D4B-4785-A964-5C24BBC8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7AB694-99A2-4EE8-9435-B37FEF34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3E0FFAE-8CB3-4725-A73D-0DB5116ABCC8}"/>
              </a:ext>
            </a:extLst>
          </p:cNvPr>
          <p:cNvCxnSpPr>
            <a:cxnSpLocks/>
          </p:cNvCxnSpPr>
          <p:nvPr userDrawn="1"/>
        </p:nvCxnSpPr>
        <p:spPr>
          <a:xfrm>
            <a:off x="31632" y="903956"/>
            <a:ext cx="121344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16C4D58F-B73C-45C3-9BF9-538A386DB9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" y="33416"/>
            <a:ext cx="1556927" cy="7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C149B-8445-4A2D-B1DA-63C54CC4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3B907D-ABBD-461B-96EF-4F0EBFF74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33ED77-52E1-4598-AC5C-D4F33876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DA543E-087F-4974-9FB9-D06A7003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D69A8-DA3D-48C1-BC9B-46D3FE46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08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BE87D8-CD04-4DD5-802E-2C34C3E35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21F705-6B18-4BE4-A9B8-F4B0912C7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EA7E90-1273-4AD2-A555-527A7545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56CF20-52C9-4495-A8A5-CF8B8037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2DEAD-2321-48DD-9CC0-F7EAA696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9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86C63-64AB-461D-A888-5ACB671F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5F2AA7-F6EF-4EDE-AD94-BD2F67BD5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8D34A-1395-4241-89E7-30614E11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7BE204-D87D-404C-ADAD-5ECFC59C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49075A-951C-4877-9877-29A6F807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C73E6A2-D9FD-45B1-91B4-0C44B378D39D}"/>
              </a:ext>
            </a:extLst>
          </p:cNvPr>
          <p:cNvCxnSpPr>
            <a:cxnSpLocks/>
          </p:cNvCxnSpPr>
          <p:nvPr userDrawn="1"/>
        </p:nvCxnSpPr>
        <p:spPr>
          <a:xfrm>
            <a:off x="31632" y="903956"/>
            <a:ext cx="121344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8133AE70-19D9-4074-B10E-30F0953E3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" y="33416"/>
            <a:ext cx="1556927" cy="7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362E-DCDE-470D-B559-496F29A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53CF83-A37F-4CE4-8DDC-79B6CF5B4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30E94B-A8E0-43AD-9957-418DB85C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B7BD6-D67C-4A9D-BEE0-858A0E80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8720EB-9710-4FB9-9223-998EC53C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06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BE915-2CC8-458E-BEFF-86B56DCF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DF31ED-CD32-4A85-A2B1-8AD9A2230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6C781E-91F6-46B2-85B7-DBFB78712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1922A0-FED3-4211-BA87-7C5E5BA1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ADBB90-5F1F-4030-A24C-D56F9674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3901F3-8444-4720-8C02-E1F96D3B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0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65D20-8226-4623-8BCA-6F8681FB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027D70-AF79-42A5-94E6-6EC0925CE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62E2FE-066B-46E0-98BA-822508770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7B3A2D-A437-4F98-8CD4-8168A8193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EFAD5E-5838-4D69-BD97-77978A429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425D635-DFBF-49DF-AED5-2F77A335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1A56C3-FD46-4827-8715-0BCC8DB7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7470E3-4ED8-4D73-8851-E1EAA497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1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ADB2E-6EF4-495C-A999-795A080B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AD0FBA-744F-499C-8963-C6F7B09D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EB910E-083A-47F0-9E44-3CD1741C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EA6BC0-D3FF-411F-AD7E-D8B3FD05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9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C582D9-6782-43A4-901C-67C781A5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055789-D1ED-48D6-A335-CEC40FAE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AB41C4-336C-480A-8FFE-A133ECA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7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77370-BC29-463C-8C28-97BF38FF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B151F7-EDBE-403B-9969-B4A11492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09B0BA-3F65-4188-BF9F-9E1F747BC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994B51-9590-4429-8FED-14592A4E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995EE7-C7E7-45EF-A7E7-D839BEF0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EEF974-25AA-42A9-80B9-67E2FA13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60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6B6CD-ADF1-4401-B397-11DAEE94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D88A8A-5553-47F6-BE4C-A05B0607C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6CDA49-1544-4B43-A691-8EDB8F2BA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D216F6-D5F8-4623-B3DC-BEDF0798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F86864-88CA-4E01-9061-895518B4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098E29-62BE-413F-8ECE-F5A80133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79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A631EF-69B5-40A2-992C-2F36726D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5B997F-B353-4814-AB98-041D65B43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B88928-DBE4-426B-B9EF-D9A2306CB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B43A-0484-453C-882B-EE5DFCA84862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465899-E9A1-44F0-9DFF-04F3FE7A8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E37DB-338A-4B30-AB16-17438C0EF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F4088-D499-4616-AD9A-90C75D4E3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3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p-004-2022@adasa.df.gov.b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130E6-3BE6-4C1A-817F-F7BE63A84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9948"/>
            <a:ext cx="9144000" cy="1490208"/>
          </a:xfrm>
        </p:spPr>
        <p:txBody>
          <a:bodyPr>
            <a:noAutofit/>
          </a:bodyPr>
          <a:lstStyle/>
          <a:p>
            <a:br>
              <a:rPr lang="pt-BR" sz="3200" dirty="0">
                <a:latin typeface="+mn-lt"/>
              </a:rPr>
            </a:br>
            <a:br>
              <a:rPr lang="pt-BR" sz="3200" dirty="0">
                <a:latin typeface="+mn-lt"/>
              </a:rPr>
            </a:br>
            <a:r>
              <a:rPr lang="pt-BR" sz="3200" dirty="0">
                <a:latin typeface="+mn-lt"/>
              </a:rPr>
              <a:t>Audiência Pública 04/2022</a:t>
            </a:r>
            <a:br>
              <a:rPr lang="pt-BR" sz="3200" dirty="0">
                <a:latin typeface="+mn-lt"/>
              </a:rPr>
            </a:br>
            <a:br>
              <a:rPr lang="pt-BR" sz="3200" dirty="0">
                <a:latin typeface="+mn-lt"/>
              </a:rPr>
            </a:br>
            <a:r>
              <a:rPr lang="pt-BR" sz="3200" dirty="0">
                <a:latin typeface="+mn-lt"/>
              </a:rPr>
              <a:t>Homologação da tabela de Outros Serviços Cobráveis</a:t>
            </a:r>
          </a:p>
        </p:txBody>
      </p:sp>
    </p:spTree>
    <p:extLst>
      <p:ext uri="{BB962C8B-B14F-4D97-AF65-F5344CB8AC3E}">
        <p14:creationId xmlns:p14="http://schemas.microsoft.com/office/powerpoint/2010/main" val="212210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2400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B1F48F-0CB0-8AD8-A9C6-C2F1FD128A94}"/>
              </a:ext>
            </a:extLst>
          </p:cNvPr>
          <p:cNvSpPr txBox="1">
            <a:spLocks/>
          </p:cNvSpPr>
          <p:nvPr/>
        </p:nvSpPr>
        <p:spPr>
          <a:xfrm>
            <a:off x="1084084" y="2234152"/>
            <a:ext cx="10268018" cy="263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A Receita proveniente destes serviços retornará à tarifa, nos Reajustes ou Revisões, sob a forma de abatimento para todos os usuários (modicidade tarifária).</a:t>
            </a:r>
          </a:p>
        </p:txBody>
      </p:sp>
    </p:spTree>
    <p:extLst>
      <p:ext uri="{BB962C8B-B14F-4D97-AF65-F5344CB8AC3E}">
        <p14:creationId xmlns:p14="http://schemas.microsoft.com/office/powerpoint/2010/main" val="15619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EE719E4-4609-F65C-3888-7A0A66AB9D65}"/>
              </a:ext>
            </a:extLst>
          </p:cNvPr>
          <p:cNvSpPr txBox="1">
            <a:spLocks/>
          </p:cNvSpPr>
          <p:nvPr/>
        </p:nvSpPr>
        <p:spPr>
          <a:xfrm>
            <a:off x="3506772" y="2428987"/>
            <a:ext cx="6042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Nova tabela de serviços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86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D52A6-A353-F0AB-AFE3-095C139C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198" y="-106823"/>
            <a:ext cx="6042581" cy="1325563"/>
          </a:xfrm>
        </p:spPr>
        <p:txBody>
          <a:bodyPr/>
          <a:lstStyle/>
          <a:p>
            <a:r>
              <a:rPr lang="pt-BR" b="1" dirty="0"/>
              <a:t>Nova tabela de serviços</a:t>
            </a:r>
            <a:endParaRPr lang="en-US" b="1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8BB9171-BD95-9079-9033-A7082B7CFC5E}"/>
              </a:ext>
            </a:extLst>
          </p:cNvPr>
          <p:cNvSpPr/>
          <p:nvPr/>
        </p:nvSpPr>
        <p:spPr>
          <a:xfrm>
            <a:off x="6707541" y="1215793"/>
            <a:ext cx="4037436" cy="15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15</a:t>
            </a:r>
            <a:endParaRPr lang="pt-BR" sz="4000" dirty="0"/>
          </a:p>
          <a:p>
            <a:pPr algn="ctr"/>
            <a:r>
              <a:rPr lang="pt-BR" sz="2800" dirty="0"/>
              <a:t>Abastecimento de Água</a:t>
            </a:r>
            <a:endParaRPr lang="en-US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524CE2E-364F-3691-B66E-CF2EB8464682}"/>
              </a:ext>
            </a:extLst>
          </p:cNvPr>
          <p:cNvSpPr/>
          <p:nvPr/>
        </p:nvSpPr>
        <p:spPr>
          <a:xfrm>
            <a:off x="6707541" y="2993060"/>
            <a:ext cx="4037436" cy="15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5</a:t>
            </a:r>
          </a:p>
          <a:p>
            <a:pPr algn="ctr"/>
            <a:r>
              <a:rPr lang="pt-BR" sz="2800" dirty="0"/>
              <a:t>Esgotamento Sanitário</a:t>
            </a:r>
            <a:endParaRPr lang="en-US" sz="28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9F2A4C6-C003-D763-4374-94376D899A80}"/>
              </a:ext>
            </a:extLst>
          </p:cNvPr>
          <p:cNvSpPr/>
          <p:nvPr/>
        </p:nvSpPr>
        <p:spPr>
          <a:xfrm>
            <a:off x="6707541" y="4845716"/>
            <a:ext cx="4037436" cy="15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29</a:t>
            </a:r>
          </a:p>
          <a:p>
            <a:pPr algn="ctr"/>
            <a:r>
              <a:rPr lang="pt-BR" sz="2800" dirty="0"/>
              <a:t>Serviços Comerciais</a:t>
            </a:r>
            <a:endParaRPr lang="en-US" sz="2800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F065FE2-98E5-7127-F700-D9C8F298E1F6}"/>
              </a:ext>
            </a:extLst>
          </p:cNvPr>
          <p:cNvSpPr/>
          <p:nvPr/>
        </p:nvSpPr>
        <p:spPr>
          <a:xfrm>
            <a:off x="415196" y="2808775"/>
            <a:ext cx="3344755" cy="15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9</a:t>
            </a:r>
          </a:p>
          <a:p>
            <a:pPr algn="ctr"/>
            <a:r>
              <a:rPr lang="pt-BR" sz="2400" dirty="0"/>
              <a:t>Serviços gerais</a:t>
            </a:r>
            <a:endParaRPr lang="en-US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FBEC0348-0B19-C928-4465-FCE1D9C58994}"/>
              </a:ext>
            </a:extLst>
          </p:cNvPr>
          <p:cNvSpPr/>
          <p:nvPr/>
        </p:nvSpPr>
        <p:spPr>
          <a:xfrm>
            <a:off x="4564443" y="3308808"/>
            <a:ext cx="1338606" cy="810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2400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676FF5F4-8F81-D3FB-2BF0-90AB5EC1567B}"/>
              </a:ext>
            </a:extLst>
          </p:cNvPr>
          <p:cNvSpPr txBox="1">
            <a:spLocks/>
          </p:cNvSpPr>
          <p:nvPr/>
        </p:nvSpPr>
        <p:spPr>
          <a:xfrm>
            <a:off x="2298315" y="2103437"/>
            <a:ext cx="792519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Análise realizada para homologação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06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EC7FD0B-D382-261D-84E9-6D5CFFA9C048}"/>
              </a:ext>
            </a:extLst>
          </p:cNvPr>
          <p:cNvSpPr txBox="1"/>
          <p:nvPr/>
        </p:nvSpPr>
        <p:spPr>
          <a:xfrm>
            <a:off x="875069" y="1422865"/>
            <a:ext cx="1091380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Norma da Caesb para os outros serviços cobráveis;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Composição dos preços dos serviços (materiais, equipamentos e mão-de-obra);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Contratos dos serviços de manutenção;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Ordens de Serviços executadas (materiais e mão de obra);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Nota Técnica nº 649802/2022 – RRE/DR/CAESB, de 22 de abril de 2022.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46C4380-1364-26EE-34C2-96B365E9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761" y="-139594"/>
            <a:ext cx="7925192" cy="1325563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83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945AB-CC8F-CD57-2BD7-9E6F7F62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65" y="150829"/>
            <a:ext cx="2837469" cy="681037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+mn-lt"/>
              </a:rPr>
              <a:t>Conclusão</a:t>
            </a:r>
            <a:endParaRPr lang="en-US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E1E648-AC1C-FF83-FD99-4196BC42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7" y="1825625"/>
            <a:ext cx="11510127" cy="4351338"/>
          </a:xfrm>
        </p:spPr>
        <p:txBody>
          <a:bodyPr/>
          <a:lstStyle/>
          <a:p>
            <a:r>
              <a:rPr lang="pt-BR" dirty="0"/>
              <a:t>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metodologia utilizada pela Caesb atende ao disposto no MRT;</a:t>
            </a:r>
          </a:p>
          <a:p>
            <a:endParaRPr lang="pt-BR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tabela com preços está alinhada aos custos incorridos pela Concessionária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, maximizando a eficiência econômica;</a:t>
            </a: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Haverá maior agilidade no atendimento, por</a:t>
            </a:r>
            <a:r>
              <a:rPr lang="pt-BR" dirty="0"/>
              <a:t> evitar a necessidade de orçamento prévio para 40 serviços.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94501-F65C-FE19-092B-7E7833CB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85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+mn-lt"/>
              </a:rPr>
              <a:t>Contribuições</a:t>
            </a:r>
            <a:endParaRPr lang="en-US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0975C-1F31-280C-C3FD-CAD686E4B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0906"/>
            <a:ext cx="10515600" cy="3883345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Até as 18h do dia 04 de agosto de 2022.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Ap-004-2022@adasa.df.gov.br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Superintendência</a:t>
            </a:r>
            <a:r>
              <a:rPr lang="en-US" dirty="0"/>
              <a:t> de </a:t>
            </a:r>
            <a:r>
              <a:rPr lang="en-US" dirty="0" err="1"/>
              <a:t>Estudos</a:t>
            </a:r>
            <a:r>
              <a:rPr lang="en-US" dirty="0"/>
              <a:t> </a:t>
            </a:r>
            <a:r>
              <a:rPr lang="en-US" dirty="0" err="1"/>
              <a:t>Econômicos</a:t>
            </a:r>
            <a:r>
              <a:rPr lang="en-US" dirty="0"/>
              <a:t> e </a:t>
            </a:r>
            <a:r>
              <a:rPr lang="en-US" dirty="0" err="1"/>
              <a:t>Fiscalização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(SEF)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7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D38A75-353E-8D7F-CFAD-8186D469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901456"/>
            <a:ext cx="6952838" cy="58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CC83E9-D449-DE04-A888-539B6490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90" y="2281077"/>
            <a:ext cx="6954220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4F2ED4-FA7B-F77D-EF6E-1BBD9FE4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61442"/>
            <a:ext cx="6811326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2400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2FF6981E-C109-CB20-CA42-399575AA0AC7}"/>
              </a:ext>
            </a:extLst>
          </p:cNvPr>
          <p:cNvSpPr txBox="1">
            <a:spLocks/>
          </p:cNvSpPr>
          <p:nvPr/>
        </p:nvSpPr>
        <p:spPr>
          <a:xfrm>
            <a:off x="838200" y="79580"/>
            <a:ext cx="10515600" cy="7499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/>
              <a:t>Objetivo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B1F48F-0CB0-8AD8-A9C6-C2F1FD128A94}"/>
              </a:ext>
            </a:extLst>
          </p:cNvPr>
          <p:cNvSpPr txBox="1">
            <a:spLocks/>
          </p:cNvSpPr>
          <p:nvPr/>
        </p:nvSpPr>
        <p:spPr>
          <a:xfrm>
            <a:off x="513261" y="1118467"/>
            <a:ext cx="10840539" cy="4941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sz="3200" dirty="0"/>
              <a:t>Obter contribuições à minuta de resolução que homologa a tabela de preços dos Outros Serviços Cobráveis.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9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82605-F41E-7996-034B-4237EB1A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94EF5A-46A2-41CB-25E9-6E5CF23B7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Estudos para a elaboração do Pregão nº 321/2021;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o cálculo dos custos de mão de obra foi utilizado o Sistema Nacional de Pesquisa de Custos e Índices – SINAPI, o Sistema de Custos Referenciais de Obras – SICRO ou pesquisa de mercado para estabelecer os salários-base;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o custo operacional dos equipamentos, a metodologia adotada foi a análise estatística do tempo médio em que o equipamento ficou disponível para uso e do tempo médio de efetiva utilização, multiplicados pelo respectivo custo – horas produtivas e improdutivas.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definir os valores das horas produtivas e improdutivas, da produtividade da mão-de-obra e do tempo de deslocamento da equipe técnica foram utilizadas informações das Ordens de Serviços (OSs) executadas, referentes a contratos anteriores ao Pregão nº 321/2021. Essa análise foi realizada, pela Caesb, por meio do Portal de </a:t>
            </a:r>
            <a:r>
              <a:rPr lang="pt-BR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Business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Intelligence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(BI), utilizando-se as informações dos últimos 03 anos. É importante ressaltar que o custo do veículo de transporte da equipe foi medido por meio do tempo de deslocamento, conforme dados das OSs analisadas.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base nessa metodologia, a Caesb elaborou a tabela de preços utilizando os valores constantes nos Contratos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nºs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9433, 9434, 9435 e 9436/2022, referentes aos Lotes 1, 2, 3 e 4 respectivamente. Para tanto, foram adotados valores com desoneração e inclusão de BDI de 31,68% para serviços e de 15,28% par materiais, conforme estabelecido no Edital do Pregão nº 321/2021. Foi, ainda, aplicado sobre os valores totais, o fator redutor (k) de 2,86%, que corresponde à média ponderada dos descontos ofertados pelas empresas vencedoras do Pregão nº 321/2021, conforme quadro a seguir.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9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62AC6-9867-3226-A6F8-99163A61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77" y="101174"/>
            <a:ext cx="5015846" cy="803799"/>
          </a:xfrm>
        </p:spPr>
        <p:txBody>
          <a:bodyPr/>
          <a:lstStyle/>
          <a:p>
            <a:r>
              <a:rPr lang="pt-BR" dirty="0">
                <a:latin typeface="+mn-lt"/>
              </a:rPr>
              <a:t>Fundamentos Legais</a:t>
            </a:r>
            <a:endParaRPr lang="en-US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F0239F-C580-B7C1-555D-0D5DF55F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"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 Federal nº 11.445/2007;</a:t>
            </a:r>
          </a:p>
          <a:p>
            <a:pPr marL="76200"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 Distrital nº 4.285/2008;</a:t>
            </a:r>
          </a:p>
          <a:p>
            <a:pPr marL="76200"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Contrato de Concessão nº 001/2006-ADASA;</a:t>
            </a:r>
          </a:p>
          <a:p>
            <a:pPr marL="76200"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Resolução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Adasa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nº 14/2011; e</a:t>
            </a:r>
          </a:p>
          <a:p>
            <a:pPr marL="76200" marR="76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Resolução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Adasa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nº 01, de 18 de fevereiro de 2021 (MRT).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F0F5B-490D-2BF4-0468-3A6F2A2C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761" y="-139594"/>
            <a:ext cx="7925192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Artigo 119 da Resolução nº 14 de 2011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DAB563-CB60-0E16-4BCB-D84E76FE7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047" y="929719"/>
            <a:ext cx="8983744" cy="43952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Art. 119. O prestador de serviços poderá cobrar dos usuários os seguintes serviços, desde que requeridos: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endParaRPr lang="pt-BR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–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ligação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unidade usuária;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 – vistoria de unidade usuária para fins de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habite-se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 de ligações temporárias;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III – verificação de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hidrômetro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nos termos do art. 91, § 1º;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IV –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religação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unidade usuária, exceto no caso previsto no art. 121, §5º;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 – emissão de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segunda via de fatura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exceto quando obtida diretamente pelo usuário a partir do sítio do prestador de serviços na internet, ou quando motivada por necessidade de correção da fatura original;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 –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análise laboratorial 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 qualidade da água utilizada no interior das unidades usuárias em pontos a jusante do ponto de entrega ou da água originada de fontes alternativas;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VII –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leitura agendada 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interesse do usuário;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VIII –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levantamento de pressão na rede 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abastecimento de água, exceto se for comprovada a inadequação dos parâmetros de pressão na unidade usuária;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IX –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desativação de ligação 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água; e</a:t>
            </a:r>
          </a:p>
          <a:p>
            <a:pPr marL="0" indent="0" algn="just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 – outros serviços disponibilizados pelo prestador de serviços, previamente aprovados pela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Adasa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34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2400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B1F48F-0CB0-8AD8-A9C6-C2F1FD128A94}"/>
              </a:ext>
            </a:extLst>
          </p:cNvPr>
          <p:cNvSpPr txBox="1">
            <a:spLocks/>
          </p:cNvSpPr>
          <p:nvPr/>
        </p:nvSpPr>
        <p:spPr>
          <a:xfrm>
            <a:off x="1300899" y="1998482"/>
            <a:ext cx="10022921" cy="2130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Manual de Revisão Tarifaria Periódica – MRT definiu como todos os componentes da tarifa são calculados.</a:t>
            </a:r>
            <a:endParaRPr lang="pt-BR" sz="3200" dirty="0"/>
          </a:p>
          <a:p>
            <a:pPr>
              <a:lnSpc>
                <a:spcPct val="15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55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2400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B1F48F-0CB0-8AD8-A9C6-C2F1FD128A94}"/>
              </a:ext>
            </a:extLst>
          </p:cNvPr>
          <p:cNvSpPr txBox="1">
            <a:spLocks/>
          </p:cNvSpPr>
          <p:nvPr/>
        </p:nvSpPr>
        <p:spPr>
          <a:xfrm>
            <a:off x="1300899" y="1998482"/>
            <a:ext cx="10022921" cy="2130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MRT determina que a Concessionária deverá solicitar a homologação dos preços de todos os serviços por ela cobrados.</a:t>
            </a:r>
            <a:endParaRPr lang="pt-BR" sz="3200" dirty="0"/>
          </a:p>
          <a:p>
            <a:pPr>
              <a:lnSpc>
                <a:spcPct val="15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393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2400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B1F48F-0CB0-8AD8-A9C6-C2F1FD128A94}"/>
              </a:ext>
            </a:extLst>
          </p:cNvPr>
          <p:cNvSpPr txBox="1">
            <a:spLocks/>
          </p:cNvSpPr>
          <p:nvPr/>
        </p:nvSpPr>
        <p:spPr>
          <a:xfrm>
            <a:off x="1300899" y="2639504"/>
            <a:ext cx="10022921" cy="1489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Os preços devem ser estabelecidos com base no custo da sua prestação.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000" dirty="0"/>
          </a:p>
          <a:p>
            <a:pPr>
              <a:lnSpc>
                <a:spcPct val="150000"/>
              </a:lnSpc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61689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2400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B1F48F-0CB0-8AD8-A9C6-C2F1FD128A94}"/>
              </a:ext>
            </a:extLst>
          </p:cNvPr>
          <p:cNvSpPr txBox="1">
            <a:spLocks/>
          </p:cNvSpPr>
          <p:nvPr/>
        </p:nvSpPr>
        <p:spPr>
          <a:xfrm>
            <a:off x="1300899" y="2639504"/>
            <a:ext cx="10022921" cy="1489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Os serviços somente podem ser realizados, quando solicitado pelo usuário.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000" dirty="0"/>
          </a:p>
          <a:p>
            <a:pPr>
              <a:lnSpc>
                <a:spcPct val="150000"/>
              </a:lnSpc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5903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2400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B1F48F-0CB0-8AD8-A9C6-C2F1FD128A94}"/>
              </a:ext>
            </a:extLst>
          </p:cNvPr>
          <p:cNvSpPr txBox="1">
            <a:spLocks/>
          </p:cNvSpPr>
          <p:nvPr/>
        </p:nvSpPr>
        <p:spPr>
          <a:xfrm>
            <a:off x="1376314" y="1819372"/>
            <a:ext cx="10022921" cy="34030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42424"/>
                </a:solidFill>
                <a:latin typeface="-apple-system"/>
              </a:rPr>
              <a:t>L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igação;</a:t>
            </a:r>
            <a:b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</a:br>
            <a:endParaRPr lang="pt-BR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42424"/>
                </a:solidFill>
                <a:latin typeface="-apple-system"/>
              </a:rPr>
              <a:t>V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istoria para fins de habite-se e de ligações temporárias;</a:t>
            </a:r>
            <a:b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</a:br>
            <a:endParaRPr lang="pt-BR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Emissão de segunda via de fatura;</a:t>
            </a:r>
            <a:b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</a:br>
            <a:endParaRPr lang="pt-BR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Desativação de ligação de água.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DDE4BA-3B1C-65FD-9D29-399149D49A6B}"/>
              </a:ext>
            </a:extLst>
          </p:cNvPr>
          <p:cNvSpPr txBox="1"/>
          <p:nvPr/>
        </p:nvSpPr>
        <p:spPr>
          <a:xfrm>
            <a:off x="2500460" y="143568"/>
            <a:ext cx="870801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Serviços com isenção para beneficiários da Tarifa Social</a:t>
            </a:r>
          </a:p>
        </p:txBody>
      </p:sp>
    </p:spTree>
    <p:extLst>
      <p:ext uri="{BB962C8B-B14F-4D97-AF65-F5344CB8AC3E}">
        <p14:creationId xmlns:p14="http://schemas.microsoft.com/office/powerpoint/2010/main" val="31183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ACC5849173DA4AA41A9792359503BF" ma:contentTypeVersion="12" ma:contentTypeDescription="Crie um novo documento." ma:contentTypeScope="" ma:versionID="8983680c3e2e39c73b7afbffbf6a4701">
  <xsd:schema xmlns:xsd="http://www.w3.org/2001/XMLSchema" xmlns:xs="http://www.w3.org/2001/XMLSchema" xmlns:p="http://schemas.microsoft.com/office/2006/metadata/properties" xmlns:ns2="4b520b24-8996-453a-8c5e-60294695dd12" xmlns:ns3="35902834-6a56-4be4-9b89-b053ee69e5a5" targetNamespace="http://schemas.microsoft.com/office/2006/metadata/properties" ma:root="true" ma:fieldsID="938defed8216005f98d54e5dfd252c7d" ns2:_="" ns3:_="">
    <xsd:import namespace="4b520b24-8996-453a-8c5e-60294695dd12"/>
    <xsd:import namespace="35902834-6a56-4be4-9b89-b053ee69e5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20b24-8996-453a-8c5e-60294695dd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02834-6a56-4be4-9b89-b053ee69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99D8E-3881-44B7-AFD6-B06B001A63A4}">
  <ds:schemaRefs>
    <ds:schemaRef ds:uri="35902834-6a56-4be4-9b89-b053ee69e5a5"/>
    <ds:schemaRef ds:uri="4b520b24-8996-453a-8c5e-60294695dd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2EF2F8-2E2B-43F7-8981-BEAEEB5188E6}">
  <ds:schemaRefs>
    <ds:schemaRef ds:uri="http://purl.org/dc/dcmitype/"/>
    <ds:schemaRef ds:uri="35902834-6a56-4be4-9b89-b053ee69e5a5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4b520b24-8996-453a-8c5e-60294695dd1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08A5E5-9618-40F7-9DFC-AD36DA247B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879</Words>
  <Application>Microsoft Office PowerPoint</Application>
  <PresentationFormat>Widescreen</PresentationFormat>
  <Paragraphs>86</Paragraphs>
  <Slides>20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Wingdings</vt:lpstr>
      <vt:lpstr>Tema do Office</vt:lpstr>
      <vt:lpstr>  Audiência Pública 04/2022  Homologação da tabela de Outros Serviços Cobráveis</vt:lpstr>
      <vt:lpstr>Apresentação do PowerPoint</vt:lpstr>
      <vt:lpstr>Fundamentos Legais</vt:lpstr>
      <vt:lpstr>Artigo 119 da Resolução nº 14 de 2011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Nova tabela de serviços</vt:lpstr>
      <vt:lpstr>Apresentação do PowerPoint</vt:lpstr>
      <vt:lpstr>Apresentação do PowerPoint</vt:lpstr>
      <vt:lpstr>Conclusão</vt:lpstr>
      <vt:lpstr>Contribuições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Projetos e Processo da SEF</dc:title>
  <dc:creator>Diogo Barcellos Ferreira</dc:creator>
  <cp:lastModifiedBy>Paula Rodrigues Azevedo</cp:lastModifiedBy>
  <cp:revision>7</cp:revision>
  <dcterms:created xsi:type="dcterms:W3CDTF">2021-05-31T17:45:15Z</dcterms:created>
  <dcterms:modified xsi:type="dcterms:W3CDTF">2022-08-04T17:53:56Z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0x0101009CACC5849173DA4AA41A9792359503BF</vt:lpwstr>
  </property>
</Properties>
</file>