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7" r:id="rId5"/>
    <p:sldMasterId id="2147483660" r:id="rId6"/>
  </p:sldMasterIdLst>
  <p:notesMasterIdLst>
    <p:notesMasterId r:id="rId25"/>
  </p:notesMasterIdLst>
  <p:sldIdLst>
    <p:sldId id="929" r:id="rId7"/>
    <p:sldId id="940" r:id="rId8"/>
    <p:sldId id="947" r:id="rId9"/>
    <p:sldId id="948" r:id="rId10"/>
    <p:sldId id="941" r:id="rId11"/>
    <p:sldId id="949" r:id="rId12"/>
    <p:sldId id="950" r:id="rId13"/>
    <p:sldId id="952" r:id="rId14"/>
    <p:sldId id="953" r:id="rId15"/>
    <p:sldId id="954" r:id="rId16"/>
    <p:sldId id="955" r:id="rId17"/>
    <p:sldId id="956" r:id="rId18"/>
    <p:sldId id="957" r:id="rId19"/>
    <p:sldId id="958" r:id="rId20"/>
    <p:sldId id="959" r:id="rId21"/>
    <p:sldId id="960" r:id="rId22"/>
    <p:sldId id="961" r:id="rId23"/>
    <p:sldId id="27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" initials="L" lastIdx="1" clrIdx="0">
    <p:extLst>
      <p:ext uri="{19B8F6BF-5375-455C-9EA6-DF929625EA0E}">
        <p15:presenceInfo xmlns:p15="http://schemas.microsoft.com/office/powerpoint/2012/main" userId="Lea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2"/>
    <a:srgbClr val="FFCC00"/>
    <a:srgbClr val="3E337A"/>
    <a:srgbClr val="402E77"/>
    <a:srgbClr val="4192B0"/>
    <a:srgbClr val="31738D"/>
    <a:srgbClr val="79D5E3"/>
    <a:srgbClr val="51C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A5728-9D7F-4397-BA3F-DABA02C0E5E4}" v="7" dt="2023-03-07T14:57:32.079"/>
    <p1510:client id="{AF8CC11A-F601-4C6C-A71B-30ABFF2744D6}" v="3" dt="2023-03-08T13:49:06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79781" autoAdjust="0"/>
  </p:normalViewPr>
  <p:slideViewPr>
    <p:cSldViewPr snapToGrid="0">
      <p:cViewPr varScale="1">
        <p:scale>
          <a:sx n="91" d="100"/>
          <a:sy n="91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6C56-115E-48AD-B167-F940A5963CE4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9B160-106B-4442-9001-E591B1239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Plano de Exploração de Serviços da Caesb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49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57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4923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90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82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260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405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65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9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84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25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23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30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87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932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229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9B160-106B-4442-9001-E591B1239B6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75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9D90B-396F-45BC-823C-38325EF8B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86E513-537D-430D-B407-BE23D4E1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26890-2C86-498C-BE94-42639E45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E89FDA-69B9-4B8E-AD2E-864651D7A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76A411-97F6-434E-8A6E-3E9B334C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33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1A31-7108-47DA-87C9-0FDF0A16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A8B18-011B-4CDA-8A6B-737A4FF4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815958C-C5E7-40F9-85AD-5317EFD31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F707A7A-E0AE-47E5-B75C-B01FFA2C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5E14A8-D503-4209-ABAC-D2ED27CE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47E37A-15F8-4683-AD6D-89B8871B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82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F6AD3-7E47-4895-BA00-4ECD2389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D0EE1F-F849-4630-BC80-892796620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D8B5DC-59AC-46C3-AE42-F3FEDD39E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A37F80-ED24-40CA-BC6E-01F4BA94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CBF14A-8547-4169-BF45-E63E7B51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2F40E9-5902-4358-8879-852F2D5B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58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29BAD-8424-408D-ACB8-4A7929A5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2AE9E9-5456-4F44-BADD-099493091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3D84A-1E51-4022-BA4E-D5B439A2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E1507F-BEE3-4D76-BAB0-7E1044EE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994B53-E18A-4414-9665-850F9CE8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34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0D02E0-17AA-45AF-BD59-2F3B9FFB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08143D-D061-4CE9-87CB-BB404EB82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17C300-1FF7-44BA-A266-415F9146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CAE3D2-394F-4708-BF76-CEF15FAD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8A26D1-1E2E-48D9-82FB-C1104007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74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04E32-87D7-453B-8D1F-37760F58C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00C86E-B96A-4BFC-A242-F95B31592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43B1CE-FDA0-43E6-87FC-445662AE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912B36-549A-493D-952E-04A412EE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889AAC-25E3-4C28-A56B-AA2E5CEF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672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82C88-0FFE-424B-B244-65D926E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FE856-0924-4B60-A3E8-2D92810F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163E0-FBC0-44CF-B7FC-594E8DD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D0083A-54F7-4F04-8B67-F098AF23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FF8B0-7552-4CC1-8293-E41A32C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9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31F4E-8194-4272-9448-5ECDFF4E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74947F-B9FB-449B-ACA4-6F4F32AD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E7A9C-8B0A-45CB-ABA2-BB5C38EF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427B2-ACB5-4FB9-B94E-8CF84760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09DD9F-7233-4A3C-8784-32E022B6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33DC7-A6B6-42AB-9EBD-8687E069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AEDB09-69DF-49F3-9A7E-23EA06F04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A7D80D-2DDB-4114-AD10-2A07CCBDB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2E74E9-94A1-4FAF-AFC2-F198CA66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D5D9B6-B52F-4A69-B7A4-4BAD8FA2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00B032-47F5-4C2E-9278-DC92EF2C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385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9E2CE-A781-4877-A02D-DBE0BDA0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4926E-6E10-46AE-8017-96EA79E5C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AABD65-A06E-41F9-B2D5-F45A8E4D9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99B14A-1B29-4F1A-9079-3678022D2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568B048-86A8-4BBC-8A21-60F8F103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8FB2AA4-036C-45DB-A996-D29BE3B46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3A6288-6F38-4BF3-856B-DB8986D9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3B4CAD-A6E6-47EC-A14F-AE9CFC3F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8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A9D2D-F111-4C01-BE72-D0E751B2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CB263B-6933-4C0B-88D8-3DF8819F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B891643-AE76-4A02-BBA5-53BCCB8D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E5424A6-91A8-408F-AC5E-1CA4EC17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69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3D8B8-C030-4E09-B393-840AE32F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62E683-4884-4CD1-9045-814C305C4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0311AC-18B2-4CB6-9E00-978FD0EA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4DCDCE-BB78-4A4B-A8AA-87176DAF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9A699A-AC05-4E66-8130-3FDC10B47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45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470AE01-E4EC-4183-8BDC-F5AAB31C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18E1E2D-A55B-48D8-BB46-BFFE41BE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728A02-38AB-4C3B-BCB9-2931AF54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4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8057A-CD8B-49E6-8E18-FC555666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4E68C9-8BED-4723-9D0C-FF0AAB53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F865F1-8166-4DAA-9A1E-501C9829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002CF0-5E14-4D1A-89A7-444D4EE7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850A5A-CB7F-4566-83F1-E6CF5D83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9FCE23-A3C2-4A13-A3A8-C4F93C11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371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610EA-4D35-4F59-9942-120D2B92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DE4E90-5DCA-4B47-B3E5-8B95FC777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0B8779-8855-4313-8B46-EBFCA7579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0C9522-589F-49B2-9799-8BBCB35B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A2FFB2-37F4-41D7-AFED-F5603A91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93F830-1E3A-4FAD-B030-7F8B7779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491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F7772-5898-4A16-AB07-C80E48C8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CDCF07-B556-4A08-B36F-A37E50030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B7B0D-210A-48EC-B11E-F7939F3B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97E776-70B3-4FEB-A535-6E3F5DB4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110F20-A5D8-471D-9D87-C1182355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75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91CE34-C01E-4AF6-820B-61DE5A100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4516C3-2EFA-4CEF-A3DF-5EA2D633A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526EA4-4C1B-4296-8036-9BA1FC30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F6ACDF-57F9-4B77-8AB1-4A6B7EFC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D14FEC-A256-4739-8C22-56DA210F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35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3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50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69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015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71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36FAE-288F-45D0-A02F-F3609C80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64D5C9-7E24-44C7-8FB8-AFB59842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5A55A3-08FB-4581-BE23-2E1777DD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8CAADE-F54A-424E-A792-BB7AD14C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4A7463-2E7F-47B2-B5A8-0CDE920C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217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6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155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075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096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318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74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22DE4-ADC7-45A5-A8B8-F98F2620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991C88-E0BA-496B-9B9B-5D94828E5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BD0932-5E93-45A9-B6CA-15D6A12C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5B57CE-441F-4BBE-95A7-1B8CEBBC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86230F-DA7D-4A46-A52B-75E67931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648462-A20D-44AA-81D5-0F8783D8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39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01C79-4555-40F0-8040-8C38A90D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63C913-950D-4B7E-B150-682C3FBF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41DBEE-60D1-4FDB-906E-205DEF5F9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5300D4-4378-4F6B-A203-4F0A195D9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7586B55-8438-4929-B4EE-11D64C03C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E473A3-6976-4582-BA72-09EB9526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39D6B6-4993-4876-A3E1-8567F9860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410463-04EF-4895-9981-08CFC624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92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556AB-4AC2-4BFC-927C-AC17A185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4A1D3F4-D8AE-4DDC-9871-E11CE8D6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64B7F1-C403-44D9-8C39-23F386AF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CE27C3-CC1E-4AAD-9040-9A8DEDCA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34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7F2886-93D9-453C-B53C-377D0E44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6BFC55-6161-4BA8-B9E0-A5BDB6F9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880F4B-EB4D-4BEA-8856-3D8A2476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16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82C88-0FFE-424B-B244-65D926E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FE856-0924-4B60-A3E8-2D92810F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163E0-FBC0-44CF-B7FC-594E8DD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D0083A-54F7-4F04-8B67-F098AF23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FF8B0-7552-4CC1-8293-E41A32C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70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82C88-0FFE-424B-B244-65D926E6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AFE856-0924-4B60-A3E8-2D92810F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8163E0-FBC0-44CF-B7FC-594E8DD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D0083A-54F7-4F04-8B67-F098AF23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1FF8B0-7552-4CC1-8293-E41A32C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96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6E1354-FA38-4674-B6EF-944CB500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3FB336-3988-4E5A-B3E1-5781F5AB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757EE4-EA99-430D-8CA5-E2CDECFDD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6E8C-43A5-418A-A9C5-33FF4017A06D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B4AA7D-B54D-4609-8AF9-A1BEE7A5B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8B2D2E-62FE-4A6F-BB80-A222ABAEE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7E8C-1E50-4B9D-A002-12080BF60D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6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7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53D2BE-2258-4DCC-9D34-65AE24C6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44B9D7-A6E4-4A69-ACAA-D4ED3953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3A2860-E492-42CB-BE31-CEB01C05C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E855B-EE4C-4ABC-9A17-3A8FBAC79E5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0A684-06D4-4A3D-B945-B50B5ABEC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E74348-A264-4912-A420-0598FE6C4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5CD1-FD21-4C16-BBAE-4DE63723E6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9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rgbClr val="010347"/>
            </a:gs>
            <a:gs pos="85000">
              <a:srgbClr val="010347"/>
            </a:gs>
            <a:gs pos="12000">
              <a:srgbClr val="010347">
                <a:alpha val="0"/>
              </a:srgbClr>
            </a:gs>
            <a:gs pos="0">
              <a:srgbClr val="010347">
                <a:alpha val="0"/>
              </a:srgbClr>
            </a:gs>
            <a:gs pos="18000">
              <a:srgbClr val="010347"/>
            </a:gs>
            <a:gs pos="100000">
              <a:srgbClr val="010347">
                <a:alpha val="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51D4-85BD-4CF7-8BAB-84B07489C90E}" type="datetimeFigureOut">
              <a:rPr lang="pt-BR" smtClean="0"/>
              <a:t>09/03/2023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8FEDC-D838-4649-B37F-E41AF5B477EA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7" y="1772816"/>
            <a:ext cx="4354016" cy="45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988FF4B-CB2D-4086-B66A-82690D5CDBC6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0" y="0"/>
            <a:ext cx="12236966" cy="6858001"/>
          </a:xfrm>
          <a:prstGeom prst="rect">
            <a:avLst/>
          </a:prstGeom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177EA31B-B84A-4616-AEFC-F9C9FD08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38" y="5762630"/>
            <a:ext cx="5030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Brasília, 09 de março de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AC3B03-C7DB-483D-9FFC-EBCB4C2E1C64}"/>
              </a:ext>
            </a:extLst>
          </p:cNvPr>
          <p:cNvSpPr txBox="1"/>
          <p:nvPr/>
        </p:nvSpPr>
        <p:spPr>
          <a:xfrm>
            <a:off x="734860" y="378746"/>
            <a:ext cx="108976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Superintendência de Drenagem Urbana e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Superintendência de Recursos Hídricos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32B5CD-637C-49AD-956F-9037756FBBD6}"/>
              </a:ext>
            </a:extLst>
          </p:cNvPr>
          <p:cNvSpPr txBox="1"/>
          <p:nvPr/>
        </p:nvSpPr>
        <p:spPr>
          <a:xfrm>
            <a:off x="1366345" y="1834710"/>
            <a:ext cx="9459310" cy="3539430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Resolução com procedimentos gerais para requerimento e obtenção de registro de uso, outorga prévia e outorga de direito de uso de recursos hídricos para lançamento de águas pluviais em corpos hídricos superficiais</a:t>
            </a:r>
          </a:p>
          <a:p>
            <a:pPr algn="ctr">
              <a:defRPr/>
            </a:pPr>
            <a:endParaRPr lang="pt-BR" sz="32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>
              <a:defRPr/>
            </a:pPr>
            <a:r>
              <a:rPr lang="pt-BR" sz="3200" dirty="0">
                <a:solidFill>
                  <a:schemeClr val="bg1"/>
                </a:solidFill>
                <a:ea typeface="+mn-lt"/>
                <a:cs typeface="+mn-lt"/>
              </a:rPr>
              <a:t>(Revisão da Resolução 09/2011)</a:t>
            </a:r>
            <a:endParaRPr lang="pt-BR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5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1442288"/>
            <a:ext cx="10272418" cy="4770537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5º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§1º O usuário requerente deverá apresentar à Adasa, conforme manuais ou orientações disponibilizados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III - as estimativas das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águas precipitadas sobre os terrenos deverão preferencialmente ser retidas na área de contribuição, por meio de dispositivos de infiltração, detenção ou retenção, de modo a amortecer as vazões máximas lançadas no corpo hídrico receptor.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b="1" i="0" u="sng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§2º A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limitação de vazão referida no caput deste artigo poderá ser alterada, a critério do projeto para análise e aprovação da Adasa, desde que garantida a manutenção da qualidade da água do corpo hídrico receptor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5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 – DA OUTORGA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 – DOS CRITÉRIOS GERAIS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10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9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2535364"/>
            <a:ext cx="10272418" cy="2092881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5º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§3º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Na impossibilidade de atendimento das condições estabelecidas no caput deste artigo, poderá ser apresentado para análise e aprovação da Adasa um estudo que comprove a viabilidade do corpo hídrico receptor em receber e transportar vazão de lançamento superior.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5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 – DA OUTORGA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 – DOS CRITÉRIOS GERAIS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11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9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1194911"/>
            <a:ext cx="10272418" cy="5663089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10. Os projetos de lançamentos de águas pluviais em corpos hídricos obedecerão às seguintes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premissas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-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amortecer os picos de vazão do sistema de drenagem e diminuir o volume do escoamento superficial direto, assegurando que a vazão máxima de lançamento das águas pluviais coletadas na área de contribuição seja igual ou menor que a vazão de </a:t>
            </a:r>
            <a:r>
              <a:rPr lang="pt-BR" sz="2400" b="1" i="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pré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-desenvolvimento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ressalvado o exposto nos §§ 2° e 3° do art. 5°;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II -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preservar a qualidade da água do corpo hídrico receptor;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III -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aumentar a infiltração de água no solo, por meio de dispositivos como valas e trincheiras de infiltração, pavimentos permeáveis, dentre outros, de forma a reduzir o escoamento superficial e propiciar a recarga do aquífero;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9" y="88779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III – DO PROJETO E DAS OBRAS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 – DO PROJETO E DAS RESPONSABILIDADES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12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77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1421268"/>
            <a:ext cx="10272418" cy="5293757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IV -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reduzir a poluição difusa e o carreamento de sedimentos e de resíduos sólidos aos corpos hídricos receptores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evitar a erosão do solo superficial e das margens e leitos dos corpos hídricos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receptores;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reduzir as dimensões dos condutos e galerias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do sistema de drenagem a jusante;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VII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compatibilizar a direção e a velocidade do lançamento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 águas pluviais em ambiente lótico com o escoamento do corpo hídrico receptor, a jusante do ponto de descarga; e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VIII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implantar dissipador de energia, quando necessário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para promover a redução da velocidade do escoamento no lançamento e evitar aceleramento de processos erosivos.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5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III – DO PROJETO E DAS OBRAS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 – DO PROJETO E DAS RESPONSABILIDADES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13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2398728"/>
            <a:ext cx="10272418" cy="2985433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11. Comprovada a inviabilidade de implantação ou operação de soluções de manejo de águas pluviais fundamentadas no art. 10,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em situações excepcionais, poderão ser adotados reservatórios de quantidade a jusante do empreendimento para o lançamento de águas pluviais em corpos hídricos superficiais.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5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III – DO PROJETO E DAS OBRAS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 – DO PROJETO E DAS RESPONSABILIDADES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14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01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2093929"/>
            <a:ext cx="10272418" cy="4247317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12. O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usuário ou outorgado é responsável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de acordo com o especificado no ato de outorga e nesta Resolução, especificamente pelo: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projeto e construção de dispositivo de infiltração, reservatórios e demais unidades; bem como as respectivas estabilidade e segurança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;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§1º O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usuário ou outorgado deverá contratar profissional técnico com atribuição legal específica para elaboração de projetos de lançamento de águas pluviais e registro no respectivo órgão de classe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que responderá solidariamente pelas etapas constantes do caput deste artigo, especificamente do inciso I.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5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III – DO PROJETO E DAS OBRAS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 – DO PROJETO E DAS RESPONSABILIDADES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15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5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2087463"/>
            <a:ext cx="10272418" cy="4770537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16. O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reservatório ou dispositivo de qualidade como medida para o controle de volume da poluição difusa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deverá atender o art. 3º desta resolução para fins de registro e das outorgas prévia e de direito de uso de recursos hídricos para o lançamento de águas pluviais e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deverá obrigatoriamente impedir ações de: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degradação da qualidade da água do corpo hídrico receptor;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II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desestabilização do leito e das margens, quando em ambiente lótico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§1º O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lançamento de águas pluviais respeitará o enquadramento do corpo hídrico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receptor, estabelecido nas Resoluções do Conselho de Recursos Hídricos do Distrito Federal.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9" y="737148"/>
            <a:ext cx="11655972" cy="660729"/>
          </a:xfrm>
        </p:spPr>
        <p:txBody>
          <a:bodyPr>
            <a:noAutofit/>
          </a:bodyPr>
          <a:lstStyle/>
          <a:p>
            <a:pPr algn="ctr"/>
            <a:r>
              <a:rPr lang="pt-BR" sz="3800" b="1" dirty="0">
                <a:latin typeface="+mn-lt"/>
                <a:cs typeface="Times New Roman"/>
              </a:rPr>
              <a:t>TÍTULO III – DO PROJETO E DAS OBRAS</a:t>
            </a:r>
            <a:br>
              <a:rPr lang="pt-BR" sz="3800" b="1" dirty="0">
                <a:latin typeface="+mn-lt"/>
                <a:cs typeface="Times New Roman"/>
              </a:rPr>
            </a:br>
            <a:r>
              <a:rPr lang="pt-BR" sz="3800" b="1" dirty="0">
                <a:latin typeface="+mn-lt"/>
                <a:cs typeface="Times New Roman"/>
              </a:rPr>
              <a:t>CAPÍTULO II – DOS PADRÕES DE QUALIDADE E QUANTIDADE DE ÁGUA</a:t>
            </a:r>
            <a:br>
              <a:rPr lang="pt-BR" sz="3800" b="1" dirty="0">
                <a:latin typeface="+mn-lt"/>
                <a:cs typeface="Times New Roman"/>
              </a:rPr>
            </a:br>
            <a:r>
              <a:rPr lang="pt-BR" sz="3800" b="1" dirty="0">
                <a:latin typeface="+mn-lt"/>
                <a:cs typeface="Times New Roman"/>
              </a:rPr>
              <a:t>SESSÃO II – DA QUALIDADE DA ÁGUA</a:t>
            </a:r>
            <a:endParaRPr lang="pt-BR" sz="38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16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1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2424132"/>
            <a:ext cx="10272418" cy="3724096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20. O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outorgado apresentará relatório de operação e manutenção dos reservatórios e dispositivos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de manejo das águas pluviais instalados na área de contribuição até o lançamento,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no prazo definido no ato de outorga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ou em documento de fiscalização, contendo: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§1º O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outorgado deverá informar a Adasa da ocorrência de esgoto sanitário em qualquer parte do sistema de drenagem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desde a área de contribuição até o lançamento, objeto do registro e de outorga prévia e outorga de direito de uso de recursos hídricos para o lançamento de águas pluviais.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9" y="789699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III – DO PROJETO E DAS OBRAS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III – DO CONTROLE E MANUTENÇÃO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17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D94288A-1441-4F4A-B21F-AA67030ADFA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" b="1295"/>
          <a:stretch/>
        </p:blipFill>
        <p:spPr>
          <a:xfrm>
            <a:off x="0" y="-3"/>
            <a:ext cx="12236966" cy="6858001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6AEEEACC-18BE-4E1D-8A2A-91B0D667E70F}"/>
              </a:ext>
            </a:extLst>
          </p:cNvPr>
          <p:cNvSpPr txBox="1">
            <a:spLocks/>
          </p:cNvSpPr>
          <p:nvPr/>
        </p:nvSpPr>
        <p:spPr>
          <a:xfrm>
            <a:off x="1147045" y="1596943"/>
            <a:ext cx="9699603" cy="36641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solidFill>
                  <a:schemeClr val="bg1"/>
                </a:solidFill>
              </a:rPr>
              <a:t>O</a:t>
            </a:r>
            <a:r>
              <a:rPr lang="pt-BR" sz="5200" b="1" dirty="0">
                <a:solidFill>
                  <a:schemeClr val="bg1"/>
                </a:solidFill>
              </a:rPr>
              <a:t>brigado!</a:t>
            </a:r>
            <a:br>
              <a:rPr lang="pt-BR" sz="3200" dirty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  <a:p>
            <a:br>
              <a:rPr lang="pt-BR" sz="3200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  <a:cs typeface="Calibri Light"/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Superintendência de Drenagem Urbana e </a:t>
            </a:r>
          </a:p>
          <a:p>
            <a:r>
              <a:rPr lang="pt-BR" sz="2400" b="1">
                <a:solidFill>
                  <a:schemeClr val="bg1"/>
                </a:solidFill>
              </a:rPr>
              <a:t>Superintendência de Recursos </a:t>
            </a:r>
            <a:r>
              <a:rPr lang="pt-BR" sz="2400" b="1" dirty="0">
                <a:solidFill>
                  <a:schemeClr val="bg1"/>
                </a:solidFill>
              </a:rPr>
              <a:t>Hídricos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ADASA – Agência Reguladora de Águas, Energia e Saneamento Básico do DF</a:t>
            </a:r>
            <a:br>
              <a:rPr lang="pt-BR" sz="2400" b="1" dirty="0">
                <a:solidFill>
                  <a:schemeClr val="bg1"/>
                </a:solidFill>
              </a:rPr>
            </a:b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5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1A5A8-3905-34AA-F7FB-461C11F5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386" y="691422"/>
            <a:ext cx="10268607" cy="9520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600" dirty="0"/>
              <a:t>Amortecer picos de vazão de drenagem e preservar qualidade da água do corpo hídrico (exemplo Santa Maria)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04D1A80-B2FB-1078-2CB5-F28011E36E6C}"/>
              </a:ext>
            </a:extLst>
          </p:cNvPr>
          <p:cNvSpPr txBox="1">
            <a:spLocks/>
          </p:cNvSpPr>
          <p:nvPr/>
        </p:nvSpPr>
        <p:spPr>
          <a:xfrm>
            <a:off x="2770454" y="245464"/>
            <a:ext cx="6326266" cy="49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/>
              <a:t>PROBLEMA REGULATÓRIO</a:t>
            </a:r>
          </a:p>
        </p:txBody>
      </p:sp>
      <p:pic>
        <p:nvPicPr>
          <p:cNvPr id="13" name="Gráfico 12" descr="Perguntas estrutura de tópicos">
            <a:extLst>
              <a:ext uri="{FF2B5EF4-FFF2-40B4-BE49-F238E27FC236}">
                <a16:creationId xmlns:a16="http://schemas.microsoft.com/office/drawing/2014/main" id="{58594B80-5128-012A-E3BF-B6098C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15" y="13387"/>
            <a:ext cx="1286704" cy="128670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B84D411-3098-1167-E88F-6C0C1A7EE045}"/>
              </a:ext>
            </a:extLst>
          </p:cNvPr>
          <p:cNvSpPr/>
          <p:nvPr/>
        </p:nvSpPr>
        <p:spPr>
          <a:xfrm>
            <a:off x="0" y="1777429"/>
            <a:ext cx="6001407" cy="5080571"/>
          </a:xfrm>
          <a:prstGeom prst="rect">
            <a:avLst/>
          </a:prstGeom>
          <a:solidFill>
            <a:srgbClr val="0088C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ADA877A-3C0A-9D43-F806-56903FD1C4AC}"/>
              </a:ext>
            </a:extLst>
          </p:cNvPr>
          <p:cNvSpPr/>
          <p:nvPr/>
        </p:nvSpPr>
        <p:spPr>
          <a:xfrm>
            <a:off x="6164630" y="1777428"/>
            <a:ext cx="6001407" cy="5080571"/>
          </a:xfrm>
          <a:prstGeom prst="rect">
            <a:avLst/>
          </a:prstGeom>
          <a:solidFill>
            <a:srgbClr val="0088C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Mapa&#10;&#10;Descrição gerada automaticamente">
            <a:extLst>
              <a:ext uri="{FF2B5EF4-FFF2-40B4-BE49-F238E27FC236}">
                <a16:creationId xmlns:a16="http://schemas.microsoft.com/office/drawing/2014/main" id="{B26DC6A1-C13D-39C3-564C-089D4AF2F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" y="2426302"/>
            <a:ext cx="5951360" cy="3631646"/>
          </a:xfrm>
          <a:prstGeom prst="rect">
            <a:avLst/>
          </a:prstGeom>
        </p:spPr>
      </p:pic>
      <p:pic>
        <p:nvPicPr>
          <p:cNvPr id="19" name="Imagem 18" descr="Vale com montanhas ao fundo&#10;&#10;Descrição gerada automaticamente com confiança média">
            <a:extLst>
              <a:ext uri="{FF2B5EF4-FFF2-40B4-BE49-F238E27FC236}">
                <a16:creationId xmlns:a16="http://schemas.microsoft.com/office/drawing/2014/main" id="{9578F890-B0AC-B0B7-6B2F-C48495F4E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27" y="2121912"/>
            <a:ext cx="5905212" cy="439160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390DEA-8CF9-EB78-0D0A-CD82D6D4BB85}"/>
              </a:ext>
            </a:extLst>
          </p:cNvPr>
          <p:cNvSpPr txBox="1"/>
          <p:nvPr/>
        </p:nvSpPr>
        <p:spPr>
          <a:xfrm>
            <a:off x="-32264" y="6567589"/>
            <a:ext cx="189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Google Earth (2022)</a:t>
            </a:r>
          </a:p>
        </p:txBody>
      </p:sp>
    </p:spTree>
    <p:extLst>
      <p:ext uri="{BB962C8B-B14F-4D97-AF65-F5344CB8AC3E}">
        <p14:creationId xmlns:p14="http://schemas.microsoft.com/office/powerpoint/2010/main" val="269613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1A5A8-3905-34AA-F7FB-461C11F5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386" y="691422"/>
            <a:ext cx="10268607" cy="9520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600" dirty="0"/>
              <a:t>Amortecer picos de vazão de drenagem e preservar qualidade da água do corpo hídrico (exemplo Santa Maria)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04D1A80-B2FB-1078-2CB5-F28011E36E6C}"/>
              </a:ext>
            </a:extLst>
          </p:cNvPr>
          <p:cNvSpPr txBox="1">
            <a:spLocks/>
          </p:cNvSpPr>
          <p:nvPr/>
        </p:nvSpPr>
        <p:spPr>
          <a:xfrm>
            <a:off x="2770454" y="245464"/>
            <a:ext cx="6326266" cy="49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/>
              <a:t>PROBLEMA REGULATÓRIO</a:t>
            </a:r>
          </a:p>
        </p:txBody>
      </p:sp>
      <p:pic>
        <p:nvPicPr>
          <p:cNvPr id="13" name="Gráfico 12" descr="Perguntas estrutura de tópicos">
            <a:extLst>
              <a:ext uri="{FF2B5EF4-FFF2-40B4-BE49-F238E27FC236}">
                <a16:creationId xmlns:a16="http://schemas.microsoft.com/office/drawing/2014/main" id="{58594B80-5128-012A-E3BF-B6098C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15" y="13387"/>
            <a:ext cx="1286704" cy="128670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B84D411-3098-1167-E88F-6C0C1A7EE045}"/>
              </a:ext>
            </a:extLst>
          </p:cNvPr>
          <p:cNvSpPr/>
          <p:nvPr/>
        </p:nvSpPr>
        <p:spPr>
          <a:xfrm>
            <a:off x="0" y="1777429"/>
            <a:ext cx="6001407" cy="5080571"/>
          </a:xfrm>
          <a:prstGeom prst="rect">
            <a:avLst/>
          </a:prstGeom>
          <a:solidFill>
            <a:srgbClr val="0088C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ADA877A-3C0A-9D43-F806-56903FD1C4AC}"/>
              </a:ext>
            </a:extLst>
          </p:cNvPr>
          <p:cNvSpPr/>
          <p:nvPr/>
        </p:nvSpPr>
        <p:spPr>
          <a:xfrm>
            <a:off x="6164630" y="1777428"/>
            <a:ext cx="6001407" cy="5080571"/>
          </a:xfrm>
          <a:prstGeom prst="rect">
            <a:avLst/>
          </a:prstGeom>
          <a:solidFill>
            <a:srgbClr val="0088C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D390DEA-8CF9-EB78-0D0A-CD82D6D4BB85}"/>
              </a:ext>
            </a:extLst>
          </p:cNvPr>
          <p:cNvSpPr txBox="1"/>
          <p:nvPr/>
        </p:nvSpPr>
        <p:spPr>
          <a:xfrm>
            <a:off x="-32264" y="6567589"/>
            <a:ext cx="189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SDU (2017)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BA873F-4D39-DA5C-5D25-93FCE2CBE700}"/>
              </a:ext>
            </a:extLst>
          </p:cNvPr>
          <p:cNvSpPr txBox="1"/>
          <p:nvPr/>
        </p:nvSpPr>
        <p:spPr>
          <a:xfrm>
            <a:off x="10542501" y="6567588"/>
            <a:ext cx="189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Hiltton (2017)</a:t>
            </a:r>
          </a:p>
        </p:txBody>
      </p:sp>
      <p:pic>
        <p:nvPicPr>
          <p:cNvPr id="8" name="Imagem 7" descr="Campo com montanhas ao fundo&#10;&#10;Descrição gerada automaticamente">
            <a:extLst>
              <a:ext uri="{FF2B5EF4-FFF2-40B4-BE49-F238E27FC236}">
                <a16:creationId xmlns:a16="http://schemas.microsoft.com/office/drawing/2014/main" id="{2F63D638-A079-C385-98D2-F55F16F15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" y="2427890"/>
            <a:ext cx="5932505" cy="333703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E28918D-4875-854C-F763-5F41DA6AE40D}"/>
              </a:ext>
            </a:extLst>
          </p:cNvPr>
          <p:cNvSpPr txBox="1">
            <a:spLocks/>
          </p:cNvSpPr>
          <p:nvPr/>
        </p:nvSpPr>
        <p:spPr>
          <a:xfrm>
            <a:off x="7840718" y="3849214"/>
            <a:ext cx="2288336" cy="49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/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251479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1A5A8-3905-34AA-F7FB-461C11F5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386" y="691422"/>
            <a:ext cx="10268607" cy="9520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3600" dirty="0"/>
              <a:t>Atualizar e complementar conceitos e priorizar soluções de montante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04D1A80-B2FB-1078-2CB5-F28011E36E6C}"/>
              </a:ext>
            </a:extLst>
          </p:cNvPr>
          <p:cNvSpPr txBox="1">
            <a:spLocks/>
          </p:cNvSpPr>
          <p:nvPr/>
        </p:nvSpPr>
        <p:spPr>
          <a:xfrm>
            <a:off x="2770454" y="245464"/>
            <a:ext cx="6326266" cy="49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Calibri"/>
                <a:ea typeface="+mj-ea"/>
                <a:cs typeface="Calibri"/>
              </a:defRPr>
            </a:lvl1pPr>
          </a:lstStyle>
          <a:p>
            <a:r>
              <a:rPr lang="pt-BR" dirty="0"/>
              <a:t>PROBLEMA REGULATÓRIO</a:t>
            </a:r>
          </a:p>
        </p:txBody>
      </p:sp>
      <p:pic>
        <p:nvPicPr>
          <p:cNvPr id="13" name="Gráfico 12" descr="Perguntas estrutura de tópicos">
            <a:extLst>
              <a:ext uri="{FF2B5EF4-FFF2-40B4-BE49-F238E27FC236}">
                <a16:creationId xmlns:a16="http://schemas.microsoft.com/office/drawing/2014/main" id="{58594B80-5128-012A-E3BF-B6098CF8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315" y="13387"/>
            <a:ext cx="1286704" cy="128670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4B84D411-3098-1167-E88F-6C0C1A7EE045}"/>
              </a:ext>
            </a:extLst>
          </p:cNvPr>
          <p:cNvSpPr/>
          <p:nvPr/>
        </p:nvSpPr>
        <p:spPr>
          <a:xfrm>
            <a:off x="0" y="1777429"/>
            <a:ext cx="6001407" cy="5080571"/>
          </a:xfrm>
          <a:prstGeom prst="rect">
            <a:avLst/>
          </a:prstGeom>
          <a:solidFill>
            <a:srgbClr val="0088C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ADA877A-3C0A-9D43-F806-56903FD1C4AC}"/>
              </a:ext>
            </a:extLst>
          </p:cNvPr>
          <p:cNvSpPr/>
          <p:nvPr/>
        </p:nvSpPr>
        <p:spPr>
          <a:xfrm>
            <a:off x="6164630" y="1777428"/>
            <a:ext cx="6001407" cy="5080571"/>
          </a:xfrm>
          <a:prstGeom prst="rect">
            <a:avLst/>
          </a:prstGeom>
          <a:solidFill>
            <a:srgbClr val="0088C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BA873F-4D39-DA5C-5D25-93FCE2CBE700}"/>
              </a:ext>
            </a:extLst>
          </p:cNvPr>
          <p:cNvSpPr txBox="1"/>
          <p:nvPr/>
        </p:nvSpPr>
        <p:spPr>
          <a:xfrm>
            <a:off x="25963" y="6581001"/>
            <a:ext cx="1891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Orsini (2012)</a:t>
            </a:r>
          </a:p>
        </p:txBody>
      </p:sp>
      <p:pic>
        <p:nvPicPr>
          <p:cNvPr id="5" name="Imagem 4" descr="Jardim com gramado e árvores ao fundo&#10;&#10;Descrição gerada automaticamente">
            <a:extLst>
              <a:ext uri="{FF2B5EF4-FFF2-40B4-BE49-F238E27FC236}">
                <a16:creationId xmlns:a16="http://schemas.microsoft.com/office/drawing/2014/main" id="{A1ABBBA2-ECCF-FAB9-1BC3-B173C7C06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5" y="2139914"/>
            <a:ext cx="5513991" cy="4026664"/>
          </a:xfrm>
          <a:prstGeom prst="rect">
            <a:avLst/>
          </a:prstGeom>
        </p:spPr>
      </p:pic>
      <p:pic>
        <p:nvPicPr>
          <p:cNvPr id="9" name="Imagem 8" descr="Jardim com flores&#10;&#10;Descrição gerada automaticamente">
            <a:extLst>
              <a:ext uri="{FF2B5EF4-FFF2-40B4-BE49-F238E27FC236}">
                <a16:creationId xmlns:a16="http://schemas.microsoft.com/office/drawing/2014/main" id="{75753E5B-47B3-3357-F70F-FD393EDA9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52" y="1869788"/>
            <a:ext cx="35242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3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485ED60-1575-A144-EF54-C99ECAE59987}"/>
              </a:ext>
            </a:extLst>
          </p:cNvPr>
          <p:cNvSpPr/>
          <p:nvPr/>
        </p:nvSpPr>
        <p:spPr>
          <a:xfrm>
            <a:off x="2039250" y="1820095"/>
            <a:ext cx="8241341" cy="1330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Estabelecer procedimentos gerais para </a:t>
            </a:r>
            <a:r>
              <a:rPr lang="pt-BR" sz="2200">
                <a:ea typeface="Calibri" panose="020F0502020204030204" pitchFamily="34" charset="0"/>
                <a:cs typeface="Times New Roman" panose="02020603050405020304" pitchFamily="18" charset="0"/>
              </a:rPr>
              <a:t>requerimento e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obtenção de registro de uso, outorga prévia e outorga de direito de uso de recursos hídricos para lançamento de águas pluviais em corpos hídricos superficiais (revisão e atualização).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955296-12C2-5C5C-90B4-CE1262F4E847}"/>
              </a:ext>
            </a:extLst>
          </p:cNvPr>
          <p:cNvSpPr txBox="1"/>
          <p:nvPr/>
        </p:nvSpPr>
        <p:spPr>
          <a:xfrm>
            <a:off x="1998123" y="3312531"/>
            <a:ext cx="8282468" cy="469437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OBJETIVOS ESPECÍFICOS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AAFA9D-1E37-B73C-9DE6-71B63E6B6078}"/>
              </a:ext>
            </a:extLst>
          </p:cNvPr>
          <p:cNvSpPr txBox="1"/>
          <p:nvPr/>
        </p:nvSpPr>
        <p:spPr>
          <a:xfrm>
            <a:off x="2039250" y="1290415"/>
            <a:ext cx="8241341" cy="408302"/>
          </a:xfrm>
          <a:prstGeom prst="rect">
            <a:avLst/>
          </a:prstGeom>
          <a:solidFill>
            <a:srgbClr val="0088C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pt-BR" sz="2400" dirty="0">
                <a:solidFill>
                  <a:schemeClr val="bg1"/>
                </a:solidFill>
                <a:cs typeface="Times New Roman" panose="02020603050405020304" pitchFamily="18" charset="0"/>
              </a:rPr>
              <a:t>OBJETIVO GERAL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C8FF1A-0550-3614-200A-106348FE3386}"/>
              </a:ext>
            </a:extLst>
          </p:cNvPr>
          <p:cNvSpPr/>
          <p:nvPr/>
        </p:nvSpPr>
        <p:spPr>
          <a:xfrm>
            <a:off x="1998120" y="3815180"/>
            <a:ext cx="8241341" cy="266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cs typeface="Calibri"/>
              </a:rPr>
              <a:t>Atualizar e complementar conceitos;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cs typeface="Calibri"/>
              </a:rPr>
              <a:t>Estabelecer critérios e procedimentos;</a:t>
            </a:r>
            <a:endParaRPr lang="pt-BR" sz="22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cs typeface="Calibri"/>
              </a:rPr>
              <a:t>Definir e explicitar responsabilidades;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cs typeface="Calibri"/>
              </a:rPr>
              <a:t>Priorizar soluções de montante;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200" dirty="0">
                <a:cs typeface="Calibri"/>
              </a:rPr>
              <a:t>Determinar ações de controle e manutenção.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B3B3355-FC08-D6DC-9D59-DCEB1CCB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74" y="238160"/>
            <a:ext cx="9896030" cy="855701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+mn-lt"/>
              </a:rPr>
              <a:t>Objetivos</a:t>
            </a:r>
          </a:p>
        </p:txBody>
      </p:sp>
      <p:pic>
        <p:nvPicPr>
          <p:cNvPr id="12" name="Gráfico 11" descr="Alvo estrutura de tópicos">
            <a:extLst>
              <a:ext uri="{FF2B5EF4-FFF2-40B4-BE49-F238E27FC236}">
                <a16:creationId xmlns:a16="http://schemas.microsoft.com/office/drawing/2014/main" id="{F24209FD-827C-7013-825D-7DB538587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140" y="277738"/>
            <a:ext cx="1185302" cy="11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1075355"/>
            <a:ext cx="10272418" cy="5693866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>
              <a:spcBef>
                <a:spcPts val="1800"/>
              </a:spcBef>
              <a:spcAft>
                <a:spcPts val="18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TÍTULO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- DAS DEFINIÇÕES 					     &gt;&gt; Art. 2º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TÍTULO II 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–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DA OUTORGA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CAP. I – DOS CRITÉRIOS GERAIS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			     &gt;&gt; </a:t>
            </a:r>
            <a:r>
              <a:rPr lang="pt-BR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3º a 6º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CAP. II – DOS PROCEDIMENTOS PARA REQUERIMENTO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&gt;&gt; </a:t>
            </a:r>
            <a:r>
              <a:rPr lang="pt-BR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7º a 9º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TÍTULO III 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DO PROJETO E DAS OBRAS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	CAP. I – DO PROJETO E DAS RESPONSABILIDADES	     &gt;&gt; </a:t>
            </a:r>
            <a:r>
              <a:rPr lang="pt-BR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10 a 13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CAP. II – DOS PADRÕES DE QUALIDADE E QUANTIDADE DA ÁGUA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		SESSÃO I – DA ÁREA IMPERMEABILIZADA	     &gt;&gt; </a:t>
            </a:r>
            <a:r>
              <a:rPr lang="pt-BR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14 e 15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	SESSÃO II – DA QUALIDADE DA ÁGUA		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 &gt;&gt; Art. 16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	SESSÃO III – DOS RESERVATÓRIOS E DISPOSITIVOS DE QUALIDADE								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 &gt;&gt; </a:t>
            </a:r>
            <a:r>
              <a:rPr lang="pt-BR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17</a:t>
            </a:r>
            <a:endParaRPr lang="pt-BR" dirty="0">
              <a:cs typeface="Calibri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6"/>
            <a:ext cx="11655972" cy="608648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ESTRUTURA DA MINUTA DE REVISÃO DA RESOLUÇÃO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6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6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1075355"/>
            <a:ext cx="10272418" cy="5170646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TÍTULO III 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-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DO PROJETO E DAS OBRAS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	CAP. I – DO PROJETO E DAS RESPONSABILIDADES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CAP. II – DOS PADRÕES DE QUALIDADE E QUANTIDADE DA ÁGUA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		SESSÃO I – DA ÁREA IMPERMEABILIZADA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	SESSÃO II – DA QUALIDADE DA ÁGUA</a:t>
            </a:r>
            <a:endParaRPr lang="pt-BR" sz="240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	SESSÃO III – DOS RESERVATÓRIOS E DISPOSITIVOS DE QUALIDADE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		SESSÃO IV – DOS RESERVATÓRIOS DE QUANTIDADE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  <a:cs typeface="Calibri"/>
              </a:rPr>
              <a:t>								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    &gt;&gt; </a:t>
            </a:r>
            <a:r>
              <a:rPr lang="pt-BR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Arts</a:t>
            </a: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. 18 e 19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	CAP. III – DO CONTROLE E MANUTENÇÃO		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&gt;&gt; Art. 20</a:t>
            </a:r>
          </a:p>
          <a:p>
            <a:pPr marL="76200" marR="76200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latin typeface="Calibri" panose="020F0502020204030204" pitchFamily="34" charset="0"/>
              </a:rPr>
              <a:t>TÍTULO IV – DAS DISPOSIÇÕES FINAIS E TRANSITÓRIAS	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   &gt;&gt; </a:t>
            </a:r>
            <a:r>
              <a:rPr lang="pt-BR" sz="24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Arts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21 e 22 </a:t>
            </a:r>
            <a:endParaRPr lang="pt-BR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6"/>
            <a:ext cx="11655972" cy="608648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ESTRUTURA DA MINUTA DE REVISÃO DA RESOLUÇÃO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7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9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1075355"/>
            <a:ext cx="10272418" cy="5724644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 -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Área de contribuição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área de contribuição do empreendimento, incluindo as áreas construídas, livres, permeáveis e impermeabilizadas; somadas às áreas a montante do empreendimento que possam ter suas condições naturais de infiltração alteradas, que drenam para o ponto de lançamento de interesse para a outorga;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III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dispositivo de infiltração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estrutura concebida para reduzir o escoamento superficial, por meio da infiltração da água no solo, podendo ser: vala, trincheira, pavimento permeável ou equipamento equivalente;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VII -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poluição difusa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poluição do corpo hídrico receptor causada por poluentes carreados no processo de lavagem da superfície da bacia hidrográfica pelo escoamento superficial das águas pluviais;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X –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reservatório ou dispositivo de qualidade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: reservatório ou dispositivo projetado e operado para reter determinado volume de controle da poluição difusa, que reduz a carga poluente a ser lançada no corpo hídrico receptor;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6"/>
            <a:ext cx="11655972" cy="608648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 – DAS DEFINIÇÕES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8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11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426D916-2B6F-5B26-A4A2-1474C01BC29B}"/>
              </a:ext>
            </a:extLst>
          </p:cNvPr>
          <p:cNvSpPr txBox="1"/>
          <p:nvPr/>
        </p:nvSpPr>
        <p:spPr>
          <a:xfrm>
            <a:off x="959791" y="2072909"/>
            <a:ext cx="10272418" cy="3724096"/>
          </a:xfrm>
          <a:prstGeom prst="rect">
            <a:avLst/>
          </a:prstGeom>
          <a:solidFill>
            <a:srgbClr val="0088C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3º A outorga prévia e a outorga de direito de uso de recursos hídricos para o lançamento de águas pluviais são atos administrativos obrigatórios para empreendimentos que promovam a impermeabilização do terreno em lotes ou projeções com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área igual ou superior a 600 m² 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(seiscentos metros quadrados) e que realizam lançamentos em corpos hídricos superficiais.</a:t>
            </a: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endParaRPr lang="pt-BR" sz="240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76200" marR="76200" algn="just">
              <a:spcBef>
                <a:spcPts val="600"/>
              </a:spcBef>
              <a:spcAft>
                <a:spcPts val="600"/>
              </a:spcAft>
            </a:pP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Art. 5º Considerada a área de contribuição, a vazão outorgada limitar-se-á à 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vazão de </a:t>
            </a:r>
            <a:r>
              <a:rPr lang="pt-BR" sz="2400" b="1" i="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pré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-desenvolvimento específica de até 24,4 L/(</a:t>
            </a:r>
            <a:r>
              <a:rPr lang="pt-BR" sz="2400" b="1" i="0" u="sng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s.ha</a:t>
            </a:r>
            <a:r>
              <a:rPr lang="pt-BR" sz="2400" b="1" i="0" u="sng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pt-BR" sz="240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(vinte e quatro inteiros e quatro décimos de litro por segundo por hectare).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213A43-58B1-3FE2-FFBF-BD3BA459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5" y="369285"/>
            <a:ext cx="11655972" cy="955017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latin typeface="+mn-lt"/>
                <a:cs typeface="Times New Roman"/>
              </a:rPr>
              <a:t>TÍTULO II – DA OUTORGA</a:t>
            </a:r>
            <a:br>
              <a:rPr lang="pt-BR" sz="4000" b="1" dirty="0">
                <a:latin typeface="+mn-lt"/>
                <a:cs typeface="Times New Roman"/>
              </a:rPr>
            </a:br>
            <a:r>
              <a:rPr lang="pt-BR" sz="4000" b="1" dirty="0">
                <a:latin typeface="+mn-lt"/>
                <a:cs typeface="Times New Roman"/>
              </a:rPr>
              <a:t>CAPÍTULO I – DOS CRITÉRIOS GERAIS</a:t>
            </a:r>
            <a:endParaRPr lang="pt-BR" sz="4000" dirty="0"/>
          </a:p>
        </p:txBody>
      </p:sp>
      <p:sp>
        <p:nvSpPr>
          <p:cNvPr id="9" name="Espaço Reservado para Número de Slide 29">
            <a:extLst>
              <a:ext uri="{FF2B5EF4-FFF2-40B4-BE49-F238E27FC236}">
                <a16:creationId xmlns:a16="http://schemas.microsoft.com/office/drawing/2014/main" id="{9FCE3E68-924D-ED9B-7EAC-E0B86959321F}"/>
              </a:ext>
            </a:extLst>
          </p:cNvPr>
          <p:cNvSpPr txBox="1">
            <a:spLocks/>
          </p:cNvSpPr>
          <p:nvPr/>
        </p:nvSpPr>
        <p:spPr>
          <a:xfrm>
            <a:off x="11388435" y="6302117"/>
            <a:ext cx="796653" cy="467104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0D84F-6FCC-41F5-9C8C-10BE6BAD181C}" type="slidenum">
              <a:rPr lang="pt-BR" sz="3600" smtClean="0">
                <a:solidFill>
                  <a:srgbClr val="00B0F0"/>
                </a:solidFill>
                <a:cs typeface="Times New Roman" panose="02020603050405020304" pitchFamily="18" charset="0"/>
              </a:rPr>
              <a:pPr algn="ctr"/>
              <a:t>9</a:t>
            </a:fld>
            <a:endParaRPr lang="pt-BR" sz="3600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00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F382C91CA5D44EAA2D5B077D99C5A2" ma:contentTypeVersion="17" ma:contentTypeDescription="Crie um novo documento." ma:contentTypeScope="" ma:versionID="12f41d8451b0351555e52280400e23b9">
  <xsd:schema xmlns:xsd="http://www.w3.org/2001/XMLSchema" xmlns:xs="http://www.w3.org/2001/XMLSchema" xmlns:p="http://schemas.microsoft.com/office/2006/metadata/properties" xmlns:ns2="27be6492-884a-4afa-ac53-982a01e21b4a" xmlns:ns3="88ea721a-0c0d-402b-9af4-785ba3cc8e11" targetNamespace="http://schemas.microsoft.com/office/2006/metadata/properties" ma:root="true" ma:fieldsID="b5787327261c6e732646bc43359461dc" ns2:_="" ns3:_="">
    <xsd:import namespace="27be6492-884a-4afa-ac53-982a01e21b4a"/>
    <xsd:import namespace="88ea721a-0c0d-402b-9af4-785ba3cc8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e6492-884a-4afa-ac53-982a01e21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630bc7b3-38f3-4a89-a050-e06274c33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tatus de liberação" ma:internalName="Status_x0020_de_x0020_libera_x00e7__x00e3_o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a721a-0c0d-402b-9af4-785ba3cc8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d7b538-5ba9-4672-b48a-41e95e115441}" ma:internalName="TaxCatchAll" ma:showField="CatchAllData" ma:web="88ea721a-0c0d-402b-9af4-785ba3cc8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be6492-884a-4afa-ac53-982a01e21b4a">
      <Terms xmlns="http://schemas.microsoft.com/office/infopath/2007/PartnerControls"/>
    </lcf76f155ced4ddcb4097134ff3c332f>
    <TaxCatchAll xmlns="88ea721a-0c0d-402b-9af4-785ba3cc8e11" xsi:nil="true"/>
    <_Flow_SignoffStatus xmlns="27be6492-884a-4afa-ac53-982a01e21b4a" xsi:nil="true"/>
    <SharedWithUsers xmlns="88ea721a-0c0d-402b-9af4-785ba3cc8e11">
      <UserInfo>
        <DisplayName>Hudson Rocha de Oliveira</DisplayName>
        <AccountId>321</AccountId>
        <AccountType/>
      </UserInfo>
      <UserInfo>
        <DisplayName>Gustavo Timponi Santabaia Nogueira</DisplayName>
        <AccountId>565</AccountId>
        <AccountType/>
      </UserInfo>
      <UserInfo>
        <DisplayName>Gustavo Antonio Carneiro</DisplayName>
        <AccountId>322</AccountId>
        <AccountType/>
      </UserInfo>
      <UserInfo>
        <DisplayName>Paula Rodrigues Azevedo</DisplayName>
        <AccountId>482</AccountId>
        <AccountType/>
      </UserInfo>
      <UserInfo>
        <DisplayName>César Augusto Cunha Campos</DisplayName>
        <AccountId>216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2372190-693A-4E19-84BB-76CA186C3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e6492-884a-4afa-ac53-982a01e21b4a"/>
    <ds:schemaRef ds:uri="88ea721a-0c0d-402b-9af4-785ba3cc8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25BB14-7A21-4F15-9D28-FE76F052DA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A934EB-4E87-481D-8F95-FF61DCD00713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8ea721a-0c0d-402b-9af4-785ba3cc8e11"/>
    <ds:schemaRef ds:uri="27be6492-884a-4afa-ac53-982a01e21b4a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1704</Words>
  <Application>Microsoft Office PowerPoint</Application>
  <PresentationFormat>Widescreen</PresentationFormat>
  <Paragraphs>130</Paragraphs>
  <Slides>18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Tema do Office</vt:lpstr>
      <vt:lpstr>3_Tema do Office</vt:lpstr>
      <vt:lpstr>1_Tema do Office</vt:lpstr>
      <vt:lpstr>Apresentação do PowerPoint</vt:lpstr>
      <vt:lpstr>Amortecer picos de vazão de drenagem e preservar qualidade da água do corpo hídrico (exemplo Santa Maria)</vt:lpstr>
      <vt:lpstr>Amortecer picos de vazão de drenagem e preservar qualidade da água do corpo hídrico (exemplo Santa Maria)</vt:lpstr>
      <vt:lpstr>Atualizar e complementar conceitos e priorizar soluções de montante</vt:lpstr>
      <vt:lpstr>Objetivos</vt:lpstr>
      <vt:lpstr>ESTRUTURA DA MINUTA DE REVISÃO DA RESOLUÇÃO</vt:lpstr>
      <vt:lpstr>ESTRUTURA DA MINUTA DE REVISÃO DA RESOLUÇÃO</vt:lpstr>
      <vt:lpstr>TÍTULO I – DAS DEFINIÇÕES</vt:lpstr>
      <vt:lpstr>TÍTULO II – DA OUTORGA CAPÍTULO I – DOS CRITÉRIOS GERAIS</vt:lpstr>
      <vt:lpstr>TÍTULO II – DA OUTORGA CAPÍTULO I – DOS CRITÉRIOS GERAIS</vt:lpstr>
      <vt:lpstr>TÍTULO II – DA OUTORGA CAPÍTULO I – DOS CRITÉRIOS GERAIS</vt:lpstr>
      <vt:lpstr>TÍTULO III – DO PROJETO E DAS OBRAS CAPÍTULO I – DO PROJETO E DAS RESPONSABILIDADES</vt:lpstr>
      <vt:lpstr>TÍTULO III – DO PROJETO E DAS OBRAS CAPÍTULO I – DO PROJETO E DAS RESPONSABILIDADES</vt:lpstr>
      <vt:lpstr>TÍTULO III – DO PROJETO E DAS OBRAS CAPÍTULO I – DO PROJETO E DAS RESPONSABILIDADES</vt:lpstr>
      <vt:lpstr>TÍTULO III – DO PROJETO E DAS OBRAS CAPÍTULO I – DO PROJETO E DAS RESPONSABILIDADES</vt:lpstr>
      <vt:lpstr>TÍTULO III – DO PROJETO E DAS OBRAS CAPÍTULO II – DOS PADRÕES DE QUALIDADE E QUANTIDADE DE ÁGUA SESSÃO II – DA QUALIDADE DA ÁGUA</vt:lpstr>
      <vt:lpstr>TÍTULO III – DO PROJETO E DAS OBRAS CAPÍTULO III – DO CONTROLE E MANUTENÇÃO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Regulação Técnica de Água e de Esgoto no Distrito Federal e o Papel da SAE</dc:title>
  <dc:creator>Irene Guimarães Altafin</dc:creator>
  <cp:lastModifiedBy>Jeferson da Costa</cp:lastModifiedBy>
  <cp:revision>312</cp:revision>
  <dcterms:modified xsi:type="dcterms:W3CDTF">2023-03-09T15:09:38Z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0x010100E4F382C91CA5D44EAA2D5B077D99C5A2</vt:lpwstr>
  </property>
  <property fmtid="{D5CDD505-2E9C-101B-9397-08002B2CF9AE}" pid="3" name="MediaServiceImageTags">
    <vt:lpwstr/>
  </property>
</Properties>
</file>