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5" r:id="rId2"/>
    <p:sldId id="264" r:id="rId3"/>
    <p:sldId id="278" r:id="rId4"/>
    <p:sldId id="266" r:id="rId5"/>
    <p:sldId id="267" r:id="rId6"/>
    <p:sldId id="279" r:id="rId7"/>
    <p:sldId id="281" r:id="rId8"/>
    <p:sldId id="280" r:id="rId9"/>
    <p:sldId id="282" r:id="rId10"/>
    <p:sldId id="283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379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09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168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118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299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8" y="1837474"/>
            <a:ext cx="1769409" cy="5957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1" y="1763528"/>
            <a:ext cx="9402109" cy="9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572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00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531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00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44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80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003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8" y="6025179"/>
            <a:ext cx="2473724" cy="8328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"/>
          <a:stretch/>
        </p:blipFill>
        <p:spPr>
          <a:xfrm>
            <a:off x="1403800" y="6104569"/>
            <a:ext cx="10694894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BC84A1-00FB-4D20-8B4F-B2A28161E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1342" b="-4"/>
          <a:stretch/>
        </p:blipFill>
        <p:spPr>
          <a:xfrm>
            <a:off x="5056391" y="1659714"/>
            <a:ext cx="2482876" cy="2174687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6CDB5E-DDD1-49A7-9441-84E83A22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107" y="3068809"/>
            <a:ext cx="5001283" cy="1446084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chemeClr val="accent5"/>
                </a:solidFill>
                <a:latin typeface="+mn-lt"/>
              </a:rPr>
              <a:t>AUDIÊNCIA PÚBLICA Nº 002/2023: </a:t>
            </a:r>
            <a:endParaRPr lang="pt-BR" sz="4000" b="1" dirty="0">
              <a:latin typeface="+mn-lt"/>
            </a:endParaRPr>
          </a:p>
        </p:txBody>
      </p:sp>
      <p:pic>
        <p:nvPicPr>
          <p:cNvPr id="13" name="Imagem 12" descr="Ponte de madeira sobre água&#10;&#10;Descrição gerada automaticamente">
            <a:extLst>
              <a:ext uri="{FF2B5EF4-FFF2-40B4-BE49-F238E27FC236}">
                <a16:creationId xmlns:a16="http://schemas.microsoft.com/office/drawing/2014/main" id="{115147A2-5283-4E6F-A82B-8300F21B0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0" r="-2" b="27619"/>
          <a:stretch/>
        </p:blipFill>
        <p:spPr>
          <a:xfrm>
            <a:off x="2" y="2"/>
            <a:ext cx="6373221" cy="2643610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026" name="Picture 2" descr="CAESB Autoatendimento - Apps on Google Play">
            <a:extLst>
              <a:ext uri="{FF2B5EF4-FFF2-40B4-BE49-F238E27FC236}">
                <a16:creationId xmlns:a16="http://schemas.microsoft.com/office/drawing/2014/main" id="{06F4516E-DE6F-41EA-9460-23EF94FEC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2" b="3247"/>
          <a:stretch/>
        </p:blipFill>
        <p:spPr bwMode="auto">
          <a:xfrm>
            <a:off x="7047506" y="266214"/>
            <a:ext cx="2572738" cy="2253394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Vista aérea de uma cidade&#10;&#10;Descrição gerada automaticamente">
            <a:extLst>
              <a:ext uri="{FF2B5EF4-FFF2-40B4-BE49-F238E27FC236}">
                <a16:creationId xmlns:a16="http://schemas.microsoft.com/office/drawing/2014/main" id="{DDCDF7BA-2008-4F17-8A7A-D50F19EBB4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-2" b="-2"/>
          <a:stretch/>
        </p:blipFill>
        <p:spPr>
          <a:xfrm>
            <a:off x="-65042" y="2931957"/>
            <a:ext cx="7110852" cy="3926043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0C4EC32-6BB8-CF1B-C71B-9E76F589C521}"/>
              </a:ext>
            </a:extLst>
          </p:cNvPr>
          <p:cNvSpPr txBox="1"/>
          <p:nvPr/>
        </p:nvSpPr>
        <p:spPr>
          <a:xfrm>
            <a:off x="9008153" y="6191954"/>
            <a:ext cx="158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Brasília, </a:t>
            </a:r>
            <a:r>
              <a:rPr lang="pt-BR" sz="1200" b="1" dirty="0">
                <a:solidFill>
                  <a:srgbClr val="333333"/>
                </a:solidFill>
                <a:latin typeface="Arial" panose="020B0604020202020204" pitchFamily="34" charset="0"/>
              </a:rPr>
              <a:t>01</a:t>
            </a:r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/03/2023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70771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226C5C-4B76-BB95-3E4D-7A8F5485867A}"/>
              </a:ext>
            </a:extLst>
          </p:cNvPr>
          <p:cNvSpPr txBox="1"/>
          <p:nvPr/>
        </p:nvSpPr>
        <p:spPr>
          <a:xfrm>
            <a:off x="298764" y="407406"/>
            <a:ext cx="10891319" cy="615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arenR" startAt="7"/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Texto </a:t>
            </a:r>
            <a:r>
              <a:rPr lang="pt-BR" sz="1400" b="1" u="sng" dirty="0" err="1">
                <a:effectLst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VII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DO JULGAMENTO E DA APLICAÇÃO DE SANÇÃO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Art. 21 A decisão administrativa deverá conter [...]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Parágrafo único. O usuário será notificado, nos termos do art. 13 desta Resolução, da decisão administrativa do prestador de serviços e </a:t>
            </a:r>
            <a:r>
              <a:rPr lang="pt-BR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terá os valores referentes à penalidade e aos ressarcimentos apresentados de forma discriminada na fatura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.  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 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i="1" dirty="0">
                <a:effectLst/>
                <a:ea typeface="Times New Roman" panose="02020603050405020304" pitchFamily="18" charset="0"/>
              </a:rPr>
              <a:t>Parágrafo único. O usuário será notificado, nos termos do art. 13 desta Resolução, </a:t>
            </a:r>
            <a:r>
              <a:rPr lang="pt-BR" sz="1400" b="1" i="1" u="sng" dirty="0">
                <a:effectLst/>
                <a:ea typeface="Times New Roman" panose="02020603050405020304" pitchFamily="18" charset="0"/>
              </a:rPr>
              <a:t>da decisão administrativa do prestador de serviços</a:t>
            </a:r>
            <a:r>
              <a:rPr lang="pt-BR" sz="1400" i="1" dirty="0">
                <a:effectLst/>
                <a:ea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VIII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DOS RECURSOS E DA REVISÃO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§3º Caso a decisão colegiada do prestador de serviços mantenha a imposição de multa, de ressarcimento ou de outra medida administrativa, o valor pecuniário da penalidade será incluído integralmente e de forma discriminada na fatura subsequente.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Excluir a redação haja vista que a penalidade será lançada após julgamento do RECURSO apresentado pelo usuário ou findado o prazo para apresentação desse sem manifestação do usuário.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endParaRPr lang="pt-BR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91F7F782-C02F-4D63-B033-14D9C2001F55}"/>
              </a:ext>
            </a:extLst>
          </p:cNvPr>
          <p:cNvGrpSpPr/>
          <p:nvPr/>
        </p:nvGrpSpPr>
        <p:grpSpPr>
          <a:xfrm>
            <a:off x="6351322" y="4441371"/>
            <a:ext cx="5745603" cy="2227877"/>
            <a:chOff x="6351322" y="4441371"/>
            <a:chExt cx="5745603" cy="222787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449362F-1D1F-4EEF-AF9E-FADB1428FBF4}"/>
                </a:ext>
              </a:extLst>
            </p:cNvPr>
            <p:cNvSpPr/>
            <p:nvPr/>
          </p:nvSpPr>
          <p:spPr>
            <a:xfrm>
              <a:off x="6351322" y="4441371"/>
              <a:ext cx="5745603" cy="998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639EA3B-CC51-446D-9D2F-E83358102BFC}"/>
                </a:ext>
              </a:extLst>
            </p:cNvPr>
            <p:cNvSpPr/>
            <p:nvPr/>
          </p:nvSpPr>
          <p:spPr>
            <a:xfrm>
              <a:off x="7038363" y="6174297"/>
              <a:ext cx="5058562" cy="494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 descr="Uma imagem contendo comida, vidro&#10;&#10;Descrição gerada automaticamente">
            <a:extLst>
              <a:ext uri="{FF2B5EF4-FFF2-40B4-BE49-F238E27FC236}">
                <a16:creationId xmlns:a16="http://schemas.microsoft.com/office/drawing/2014/main" id="{EA649CB7-F620-431E-9EBE-D5F0C5136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" y="-97605"/>
            <a:ext cx="12192000" cy="68469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A78376A-559E-4FC5-B70C-B79BD1B07B53}"/>
              </a:ext>
            </a:extLst>
          </p:cNvPr>
          <p:cNvSpPr txBox="1"/>
          <p:nvPr/>
        </p:nvSpPr>
        <p:spPr>
          <a:xfrm>
            <a:off x="7826555" y="3790954"/>
            <a:ext cx="377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Aline Batista de Oliveira Brites</a:t>
            </a:r>
          </a:p>
          <a:p>
            <a:r>
              <a:rPr lang="pt-BR" b="1" dirty="0"/>
              <a:t>Superintendência de Regulação – RRE</a:t>
            </a:r>
          </a:p>
          <a:p>
            <a:r>
              <a:rPr lang="pt-BR" b="1" dirty="0"/>
              <a:t>alinebatista@caesb.df.gov.br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52A86A-AA70-4BB1-8283-569D4A044549}"/>
              </a:ext>
            </a:extLst>
          </p:cNvPr>
          <p:cNvSpPr txBox="1"/>
          <p:nvPr/>
        </p:nvSpPr>
        <p:spPr>
          <a:xfrm>
            <a:off x="8497225" y="4940559"/>
            <a:ext cx="145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5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61881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ED14476-2036-4CB2-8888-17A034C52F5E}"/>
              </a:ext>
            </a:extLst>
          </p:cNvPr>
          <p:cNvSpPr/>
          <p:nvPr/>
        </p:nvSpPr>
        <p:spPr>
          <a:xfrm>
            <a:off x="211123" y="159391"/>
            <a:ext cx="11769754" cy="8340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AUDIÊNCIA PÚBLICA Nº 002/2023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A57721-5695-8128-FEF9-EA934653B86C}"/>
              </a:ext>
            </a:extLst>
          </p:cNvPr>
          <p:cNvSpPr txBox="1"/>
          <p:nvPr/>
        </p:nvSpPr>
        <p:spPr>
          <a:xfrm>
            <a:off x="401370" y="1665838"/>
            <a:ext cx="113892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0" dirty="0">
                <a:solidFill>
                  <a:srgbClr val="333333"/>
                </a:solidFill>
                <a:effectLst/>
              </a:rPr>
              <a:t>OBJETIVO:</a:t>
            </a:r>
            <a:r>
              <a:rPr lang="pt-BR" sz="1600" b="0" i="0" dirty="0">
                <a:solidFill>
                  <a:srgbClr val="333333"/>
                </a:solidFill>
                <a:effectLst/>
              </a:rPr>
              <a:t> obter subsídios e informações adicionais referente à proposta de alteração da Resolução nº 03/2012, que disciplina os procedimentos a serem observados nos processos administrativos instaurados pelo prestador de serviços públicos de abastecimento de água e de esgotamento sanitário que tenham por objetivo a correção de irregularidades praticadas por usuários ou a aplicação de sanções a estes.</a:t>
            </a:r>
            <a:endParaRPr lang="pt-BR" sz="1600" dirty="0">
              <a:solidFill>
                <a:srgbClr val="333333"/>
              </a:solidFill>
            </a:endParaRPr>
          </a:p>
          <a:p>
            <a:pPr algn="just"/>
            <a:endParaRPr lang="pt-BR" sz="1600" dirty="0">
              <a:solidFill>
                <a:srgbClr val="333333"/>
              </a:solidFill>
            </a:endParaRPr>
          </a:p>
          <a:p>
            <a:pPr algn="just"/>
            <a:r>
              <a:rPr lang="pt-BR" sz="1600" b="1" dirty="0"/>
              <a:t>Nota Técnica</a:t>
            </a:r>
            <a:r>
              <a:rPr lang="pt-BR" sz="1600" dirty="0"/>
              <a:t> N.º 18/2022 - ADASA/SAE/CORA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Minuta de Resolução</a:t>
            </a:r>
            <a:r>
              <a:rPr lang="pt-BR" sz="1600" dirty="0"/>
              <a:t>: Altera a Resolução nº 03, de 13 de abril de 2012 e </a:t>
            </a:r>
          </a:p>
        </p:txBody>
      </p:sp>
    </p:spTree>
    <p:extLst>
      <p:ext uri="{BB962C8B-B14F-4D97-AF65-F5344CB8AC3E}">
        <p14:creationId xmlns:p14="http://schemas.microsoft.com/office/powerpoint/2010/main" val="114249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7065F46-0F8A-51A4-A8DA-C8AF9883B4B2}"/>
              </a:ext>
            </a:extLst>
          </p:cNvPr>
          <p:cNvSpPr/>
          <p:nvPr/>
        </p:nvSpPr>
        <p:spPr>
          <a:xfrm>
            <a:off x="211123" y="159391"/>
            <a:ext cx="11769754" cy="8340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CONTEXTUALIZAÇÃO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18A08D-F8CC-BA2A-B226-FBC6C0CEAEE8}"/>
              </a:ext>
            </a:extLst>
          </p:cNvPr>
          <p:cNvSpPr txBox="1"/>
          <p:nvPr/>
        </p:nvSpPr>
        <p:spPr>
          <a:xfrm>
            <a:off x="380246" y="1303699"/>
            <a:ext cx="11298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solidFill>
                <a:srgbClr val="202124"/>
              </a:solidFill>
            </a:endParaRPr>
          </a:p>
          <a:p>
            <a:pPr algn="just"/>
            <a:r>
              <a:rPr lang="pt-BR" sz="1600" dirty="0">
                <a:solidFill>
                  <a:srgbClr val="202124"/>
                </a:solidFill>
              </a:rPr>
              <a:t>A Resolução N. 03, de 13 de abril de 2012, foi editada com objetivo de disciplinar </a:t>
            </a:r>
            <a:r>
              <a:rPr lang="pt-BR" sz="1600" dirty="0"/>
              <a:t>os procedimentos de aplicação de sanções e correção de irregularidades praticadas por usuários na utilização dos serviços públicos de abastecimento de água e de esgotamento sanitário.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Passados 10 anos de vigência da Resolução, torna-se indispensável a sua revisão no sentido de readequar, melhorar e simplificar tais procedimentos, considerando o contexto atual da prestação dos serviços e as alterações introduzidas recentemente na Resolução n. 14/2011 que estabelece as condições da prestação e utilização desses serviços.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Nesse sentido, as inovações mais importantes da minuta de Resolução são a inclusão do Anexo I que apresenta a tipificação das infrações, anteriormente previstas na Resolução n. 14/2011, a inclusão da fórmula de cálculo do valor da multa, dentre outros critérios mais objetivos a serem considerados nos processos administrativos.</a:t>
            </a:r>
          </a:p>
        </p:txBody>
      </p:sp>
    </p:spTree>
    <p:extLst>
      <p:ext uri="{BB962C8B-B14F-4D97-AF65-F5344CB8AC3E}">
        <p14:creationId xmlns:p14="http://schemas.microsoft.com/office/powerpoint/2010/main" val="21335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7D06556-0F37-4819-97E2-D3D44F26A071}"/>
              </a:ext>
            </a:extLst>
          </p:cNvPr>
          <p:cNvSpPr/>
          <p:nvPr/>
        </p:nvSpPr>
        <p:spPr>
          <a:xfrm>
            <a:off x="211123" y="159391"/>
            <a:ext cx="11769754" cy="8340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CONTRIBUIÇÕES DA CAESB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7CE3CE-A533-207B-107D-B993A7D919EF}"/>
              </a:ext>
            </a:extLst>
          </p:cNvPr>
          <p:cNvSpPr txBox="1"/>
          <p:nvPr/>
        </p:nvSpPr>
        <p:spPr>
          <a:xfrm>
            <a:off x="452672" y="1530036"/>
            <a:ext cx="115282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Caesb – Companhia de Saneamento Ambiental do Distrito Federal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sociedade de economia mista, integrante da administração pública indireta do Distrito Federal, presta o serviço público de saneamento básico, regulado pelo Contrato de Concessão nº 01/2006, celebrado entre o Governo do Distrito Federal e a Companhia, por intermédio da Agência Reguladora de Águas, Energia e Saneamento Básico do Distrito Federal - ADASA.</a:t>
            </a:r>
          </a:p>
          <a:p>
            <a:pPr algn="just"/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Considerando a Audiência Pública nº 02/2023 - </a:t>
            </a:r>
            <a:r>
              <a:rPr lang="pt-BR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Adasa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apresentamos a seguir as contribuições da Caesb que visam a melhoria da minuta de resolução, alinhadas às disposições do Contrato de Concessão vigente, considerando as competências legais do Ente regulador e do Prestador de Serviços, com o fim de garantir a eficiência, a qualidade e o equilibro econômico-financeiro vinculados à prestação dos serviços frente à regulamentação pretendida.</a:t>
            </a:r>
          </a:p>
          <a:p>
            <a:pPr algn="just"/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presente apresentação a Companhia pontuará apenas as contribu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ições mais relevantes, sendo que o documento completo, contendo as contribuições detalhadas, será enviado formalmente à </a:t>
            </a:r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Adasa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por e-mail, o qual poderá ser disponibilizado no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site 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da Agência.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117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8E60C2-31A3-4290-B057-A488DD4C5AC9}"/>
              </a:ext>
            </a:extLst>
          </p:cNvPr>
          <p:cNvSpPr txBox="1"/>
          <p:nvPr/>
        </p:nvSpPr>
        <p:spPr>
          <a:xfrm>
            <a:off x="555279" y="715224"/>
            <a:ext cx="107011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arenR"/>
            </a:pPr>
            <a:r>
              <a:rPr lang="pt-BR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Texto </a:t>
            </a:r>
            <a:r>
              <a:rPr lang="pt-BR" sz="14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CAPUT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Define as infrações e</a:t>
            </a:r>
            <a:r>
              <a:rPr lang="pt-P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PT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disciplina os procedimentos a serem observados nos processos administrativos instaurados pelo prestador de serviços públicos de abastecimento de água e de esgotamento sanitário que tenham por objetivo </a:t>
            </a: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correção </a:t>
            </a:r>
            <a:r>
              <a:rPr lang="pt-PT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 irregularidades praticadas por usuários ou a aplicação de sanções a estes.</a:t>
            </a:r>
            <a:endParaRPr lang="pt-BR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CAPUT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PT" sz="1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Tipifica as infrações</a:t>
            </a:r>
            <a:r>
              <a:rPr lang="pt-PT" sz="14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disciplina os procedimentos a serem observados nos processos administrativos instaurados pelo prestador de serviços públicos de abastecimento de água e de esgotamento sanitário que tenham por objetivo </a:t>
            </a:r>
            <a:r>
              <a:rPr lang="pt-PT" sz="1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apuração</a:t>
            </a:r>
            <a:r>
              <a:rPr lang="pt-PT" sz="14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PT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irregularidades praticadas por usuários.</a:t>
            </a:r>
            <a:endParaRPr lang="pt-BR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Melhoria da redação: A norma deve tipificar (tornar típico, classificar) as irregularidades praticadas por usuários para fins de possível aplicação das sanções cabíveis, sendo um elemento necessário à configuração da conduta ilícita. Ademais o processo disciplinar não tem objetivo de “corrigir” as irregularidades, mas sim apurá-las dentro dos princípios incidentes, culminando ou não na aplicação de sanções. 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t-BR" sz="1400" b="1" u="sng" dirty="0"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81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8E60C2-31A3-4290-B057-A488DD4C5AC9}"/>
              </a:ext>
            </a:extLst>
          </p:cNvPr>
          <p:cNvSpPr txBox="1"/>
          <p:nvPr/>
        </p:nvSpPr>
        <p:spPr>
          <a:xfrm>
            <a:off x="491905" y="407406"/>
            <a:ext cx="1070119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B) Texto </a:t>
            </a:r>
            <a:r>
              <a:rPr lang="pt-BR" sz="1400" b="1" u="sng" dirty="0" err="1">
                <a:effectLst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III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DA FISCALIZAÇÃO, INFRAÇÕES, MEDIDAS ADMINISTRATIVAS E PENALIDADES</a:t>
            </a:r>
            <a:endParaRPr lang="pt-PT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dirty="0">
                <a:effectLst/>
                <a:ea typeface="Times New Roman" panose="02020603050405020304" pitchFamily="18" charset="0"/>
              </a:rPr>
              <a:t>Art. 5º-A. Sem prejuízo </a:t>
            </a: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 outras estabelecidas </a:t>
            </a:r>
            <a:r>
              <a:rPr lang="pt-PT" sz="1400" dirty="0">
                <a:effectLst/>
                <a:ea typeface="Times New Roman" panose="02020603050405020304" pitchFamily="18" charset="0"/>
              </a:rPr>
              <a:t>em normas legais e regulamentares,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Art. 3º. [...]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dirty="0">
                <a:effectLst/>
                <a:ea typeface="Times New Roman" panose="02020603050405020304" pitchFamily="18" charset="0"/>
              </a:rPr>
              <a:t>V - assegurar ao prestador de serviços livre acesso às suas instalações prediais, mediante recebimento de aviso </a:t>
            </a: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com antecedência mínima de 3 (três) dias úteis</a:t>
            </a:r>
            <a:r>
              <a:rPr lang="pt-PT" sz="1400" dirty="0">
                <a:effectLst/>
                <a:ea typeface="Times New Roman" panose="02020603050405020304" pitchFamily="18" charset="0"/>
              </a:rPr>
              <a:t>, informando a data da vistoria, de forma a permitir: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Art. 3º [...] </a:t>
            </a:r>
          </a:p>
          <a:p>
            <a:pPr indent="450215" algn="just">
              <a:lnSpc>
                <a:spcPct val="150000"/>
              </a:lnSpc>
              <a:spcBef>
                <a:spcPts val="600"/>
              </a:spcBef>
            </a:pPr>
            <a:r>
              <a:rPr lang="pt-PT" sz="1400" i="1" dirty="0">
                <a:effectLst/>
                <a:ea typeface="Times New Roman" panose="02020603050405020304" pitchFamily="18" charset="0"/>
              </a:rPr>
              <a:t>V - assegurar ao prestador de serviços livre acesso às suas instalações prediais, de forma a permitir:</a:t>
            </a:r>
            <a:r>
              <a:rPr lang="pt-PT" sz="1400" i="1" u="sng" dirty="0">
                <a:effectLst/>
                <a:ea typeface="Times New Roman" panose="02020603050405020304" pitchFamily="18" charset="0"/>
              </a:rPr>
              <a:t> </a:t>
            </a:r>
            <a:endParaRPr lang="pt-BR" sz="1400" i="1" dirty="0"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 comunicação prévia pode frustrar o flagrante necessário à autuação, especialmente em caso de furto de água com intervenção em hidrômetros, </a:t>
            </a:r>
            <a:r>
              <a:rPr lang="pt-BR" sz="1400" dirty="0" err="1">
                <a:effectLst/>
                <a:ea typeface="Times New Roman" panose="02020603050405020304" pitchFamily="18" charset="0"/>
              </a:rPr>
              <a:t>by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1400" dirty="0" err="1">
                <a:effectLst/>
                <a:ea typeface="Times New Roman" panose="02020603050405020304" pitchFamily="18" charset="0"/>
              </a:rPr>
              <a:t>pass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, dentre outros. Nesses casos, o usuário retira a irregularidade para burlar a fiscalização e volta com a irregularidade após, sendo que o flagrante é indispensável para a eficácia da fiscalização. Ademais, na Resolução 14/2011 inexiste previsão de comunicação com antecedência para os casos de cometimento de irregularidades.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t-BR" sz="1400" b="1" u="sng" dirty="0"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8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8E60C2-31A3-4290-B057-A488DD4C5AC9}"/>
              </a:ext>
            </a:extLst>
          </p:cNvPr>
          <p:cNvSpPr txBox="1"/>
          <p:nvPr/>
        </p:nvSpPr>
        <p:spPr>
          <a:xfrm>
            <a:off x="555279" y="715224"/>
            <a:ext cx="107011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C) Texto </a:t>
            </a:r>
            <a:r>
              <a:rPr lang="pt-BR" sz="1400" b="1" u="sng" dirty="0" err="1">
                <a:effectLst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III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DA FISCALIZAÇÃO, INFRAÇÕES, MEDIDAS ADMINISTRATIVAS E PENALIDADES</a:t>
            </a:r>
            <a:endParaRPr lang="pt-PT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dirty="0">
                <a:effectLst/>
                <a:ea typeface="Times New Roman" panose="02020603050405020304" pitchFamily="18" charset="0"/>
              </a:rPr>
              <a:t>Art. 5º-A. Sem prejuízo </a:t>
            </a: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 outras estabelecidas </a:t>
            </a:r>
            <a:r>
              <a:rPr lang="pt-PT" sz="1400" dirty="0">
                <a:effectLst/>
                <a:ea typeface="Times New Roman" panose="02020603050405020304" pitchFamily="18" charset="0"/>
              </a:rPr>
              <a:t>em normas legais e regulamentares, constitui infração passível de aplicação de penalidade de multa a prática pelo usuário das ações ou omissões estabelecidas no Anexo I.  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i="1" dirty="0">
                <a:effectLst/>
                <a:ea typeface="Times New Roman" panose="02020603050405020304" pitchFamily="18" charset="0"/>
              </a:rPr>
              <a:t>Art. 5º-A. Sem prejuízo </a:t>
            </a:r>
            <a:r>
              <a:rPr lang="pt-BR" sz="1400" b="1" i="1" u="sng" dirty="0">
                <a:effectLst/>
                <a:ea typeface="Times New Roman" panose="02020603050405020304" pitchFamily="18" charset="0"/>
              </a:rPr>
              <a:t>da tipificação de outras irregularidades e vedações</a:t>
            </a:r>
            <a:r>
              <a:rPr lang="pt-BR" sz="1400" i="1" dirty="0">
                <a:effectLst/>
                <a:ea typeface="Times New Roman" panose="02020603050405020304" pitchFamily="18" charset="0"/>
              </a:rPr>
              <a:t> estabelecidas em normas legais e regulamentares, constitui infração passível de aplicação de penalidade de multa a prática pelo usuário das ações ou omissões estabelecidas no Anexo I.  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Sugestão de melhoria de redação para tornar o texto mais claro quanto à interpretação de que as irregularidades não se limitam as tipificações definidas no Anexo I.</a:t>
            </a:r>
            <a:endParaRPr lang="pt-BR" sz="1400" b="1" u="sng" dirty="0"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64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8E60C2-31A3-4290-B057-A488DD4C5AC9}"/>
              </a:ext>
            </a:extLst>
          </p:cNvPr>
          <p:cNvSpPr txBox="1"/>
          <p:nvPr/>
        </p:nvSpPr>
        <p:spPr>
          <a:xfrm>
            <a:off x="555279" y="715224"/>
            <a:ext cx="1070119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D) Texto </a:t>
            </a:r>
            <a:r>
              <a:rPr lang="pt-BR" sz="1400" b="1" u="sng" dirty="0" err="1">
                <a:effectLst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IV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DO INÍCIO DO PROCESSO ADMINISTRATIVO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Art. 8º O Termo de Ocorrência de Irregularidade deverá ser numerado, lavrado em formulário próprio e conter no mínimo:</a:t>
            </a: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III. endereço </a:t>
            </a:r>
            <a:r>
              <a:rPr lang="pt-PT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 as coordenadas geográficas </a:t>
            </a:r>
            <a:r>
              <a:rPr lang="pt-PT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 unidade usuária;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i="1" dirty="0">
                <a:effectLst/>
                <a:ea typeface="Times New Roman" panose="02020603050405020304" pitchFamily="18" charset="0"/>
              </a:rPr>
              <a:t>Art. 8º [...]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i="1" dirty="0">
                <a:effectLst/>
                <a:ea typeface="Times New Roman" panose="02020603050405020304" pitchFamily="18" charset="0"/>
              </a:rPr>
              <a:t>III. endereço e, </a:t>
            </a:r>
            <a:r>
              <a:rPr lang="pt-PT" sz="1400" b="1" i="1" u="sng" dirty="0">
                <a:effectLst/>
                <a:ea typeface="Times New Roman" panose="02020603050405020304" pitchFamily="18" charset="0"/>
              </a:rPr>
              <a:t>quando possível</a:t>
            </a:r>
            <a:r>
              <a:rPr lang="pt-PT" sz="1400" i="1" dirty="0">
                <a:effectLst/>
                <a:ea typeface="Times New Roman" panose="02020603050405020304" pitchFamily="18" charset="0"/>
              </a:rPr>
              <a:t>, as coordenadas geográficas da unidade usuária;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Os equipamentos de coordenadas geográficas apresentam uma imprecisão de 5 metros, o que pode fazer com que a coordenada caia na unidade usuária vizinha. Por se tratar de processo de infração, essa imprecisão pode gerar vício no processo administrativo. Além disso, em algumas regiões há a dificuldade de obtenção de sinal para realizar o registro.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t-BR" sz="1400" b="1" u="sng" dirty="0"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24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845CF89-F752-D1E1-1FB4-240E4515583D}"/>
              </a:ext>
            </a:extLst>
          </p:cNvPr>
          <p:cNvSpPr/>
          <p:nvPr/>
        </p:nvSpPr>
        <p:spPr>
          <a:xfrm>
            <a:off x="0" y="172016"/>
            <a:ext cx="6364586" cy="23539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226C5C-4B76-BB95-3E4D-7A8F5485867A}"/>
              </a:ext>
            </a:extLst>
          </p:cNvPr>
          <p:cNvSpPr txBox="1"/>
          <p:nvPr/>
        </p:nvSpPr>
        <p:spPr>
          <a:xfrm>
            <a:off x="371192" y="706170"/>
            <a:ext cx="10891319" cy="495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E) Texto </a:t>
            </a:r>
            <a:r>
              <a:rPr lang="pt-BR" sz="1400" b="1" u="sng" dirty="0" err="1">
                <a:effectLst/>
                <a:ea typeface="Times New Roman" panose="02020603050405020304" pitchFamily="18" charset="0"/>
              </a:rPr>
              <a:t>Adasa</a:t>
            </a:r>
            <a:r>
              <a:rPr lang="pt-BR" sz="1400" b="1" u="sng" dirty="0">
                <a:effectLst/>
                <a:ea typeface="Times New Roman" panose="02020603050405020304" pitchFamily="18" charset="0"/>
              </a:rPr>
              <a:t>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marL="588645" indent="-13843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dirty="0">
                <a:effectLst/>
                <a:ea typeface="Times New Roman" panose="02020603050405020304" pitchFamily="18" charset="0"/>
              </a:rPr>
              <a:t>Capítulo IV</a:t>
            </a:r>
          </a:p>
          <a:p>
            <a:pPr marL="588645" indent="-13843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dirty="0">
                <a:effectLst/>
                <a:ea typeface="Times New Roman" panose="02020603050405020304" pitchFamily="18" charset="0"/>
              </a:rPr>
              <a:t>DO INÍCIO DO PROCESSO ADMINISTRATIVO</a:t>
            </a:r>
          </a:p>
          <a:p>
            <a:pPr marL="588645" indent="-13843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dirty="0">
                <a:effectLst/>
                <a:ea typeface="Times New Roman" panose="02020603050405020304" pitchFamily="18" charset="0"/>
              </a:rPr>
              <a:t>Art. 11. [...]</a:t>
            </a:r>
          </a:p>
          <a:p>
            <a:pPr indent="450215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§2º Caso seja verificado o atendimento das determinações constantes do Termo de Ocorrência de Irregularidade no prazo estabelecido e </a:t>
            </a:r>
            <a:r>
              <a:rPr lang="pt-BR" sz="1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inexista a necessidade de dar prosseguimento ao processo</a:t>
            </a:r>
            <a:r>
              <a:rPr lang="pt-BR" sz="1400" dirty="0">
                <a:effectLst/>
                <a:ea typeface="Times New Roman" panose="02020603050405020304" pitchFamily="18" charset="0"/>
              </a:rPr>
              <a:t>, o prestador de serviços deverá:</a:t>
            </a:r>
          </a:p>
          <a:p>
            <a:pPr marL="58864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Contribuição Caesb: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i="1" dirty="0">
                <a:effectLst/>
                <a:ea typeface="Times New Roman" panose="02020603050405020304" pitchFamily="18" charset="0"/>
              </a:rPr>
              <a:t>Art. 11 [...] 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PT" sz="1400" i="1" dirty="0">
                <a:effectLst/>
                <a:ea typeface="Times New Roman" panose="02020603050405020304" pitchFamily="18" charset="0"/>
              </a:rPr>
              <a:t>§2º Caso seja verificado o atendimento das determinações constantes do Termo de Ocorrência de Irregularidade no prazo estabelecido e </a:t>
            </a:r>
            <a:r>
              <a:rPr lang="pt-PT" sz="1400" b="1" i="1" u="sng" dirty="0">
                <a:effectLst/>
                <a:ea typeface="Times New Roman" panose="02020603050405020304" pitchFamily="18" charset="0"/>
              </a:rPr>
              <a:t>quando o caso não demandar instauração de processo administrativo</a:t>
            </a:r>
            <a:r>
              <a:rPr lang="pt-PT" sz="1400" i="1" dirty="0">
                <a:effectLst/>
                <a:ea typeface="Times New Roman" panose="02020603050405020304" pitchFamily="18" charset="0"/>
              </a:rPr>
              <a:t>, o prestador de serviços deverá: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b="1" u="sng" dirty="0">
                <a:effectLst/>
                <a:ea typeface="Times New Roman" panose="02020603050405020304" pitchFamily="18" charset="0"/>
              </a:rPr>
              <a:t>Considerações:</a:t>
            </a:r>
            <a:endParaRPr lang="pt-BR" sz="14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Bef>
                <a:spcPts val="600"/>
              </a:spcBef>
            </a:pPr>
            <a:r>
              <a:rPr lang="pt-BR" sz="1400" dirty="0">
                <a:effectLst/>
                <a:ea typeface="Times New Roman" panose="02020603050405020304" pitchFamily="18" charset="0"/>
              </a:rPr>
              <a:t>Melhoria visa corrigir a redação haja vista que nessa situação ainda não existe processo administrativo. Este será autuado nos casos que ensejem apuração da irregularidade.</a:t>
            </a:r>
          </a:p>
        </p:txBody>
      </p:sp>
    </p:spTree>
    <p:extLst>
      <p:ext uri="{BB962C8B-B14F-4D97-AF65-F5344CB8AC3E}">
        <p14:creationId xmlns:p14="http://schemas.microsoft.com/office/powerpoint/2010/main" val="311386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união CLDF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A32C0F-52CA-4EF2-90D6-773EE5F06F45}"/>
</file>

<file path=customXml/itemProps2.xml><?xml version="1.0" encoding="utf-8"?>
<ds:datastoreItem xmlns:ds="http://schemas.openxmlformats.org/officeDocument/2006/customXml" ds:itemID="{406EA02E-A488-4338-97D9-46AFC9D1DB92}"/>
</file>

<file path=customXml/itemProps3.xml><?xml version="1.0" encoding="utf-8"?>
<ds:datastoreItem xmlns:ds="http://schemas.openxmlformats.org/officeDocument/2006/customXml" ds:itemID="{CEDFCD99-202B-467C-B87E-767360ACA580}"/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1359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Reunião CLDF</vt:lpstr>
      <vt:lpstr>AUDIÊNCIA PÚBLICA Nº 002/2023: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PARA REPOSICIONAMENTO TARIFÁRIO</dc:title>
  <dc:creator>Aline Batista de Oliveira</dc:creator>
  <cp:lastModifiedBy>Aline Batista de Oliveira</cp:lastModifiedBy>
  <cp:revision>37</cp:revision>
  <dcterms:created xsi:type="dcterms:W3CDTF">2021-03-05T21:58:46Z</dcterms:created>
  <dcterms:modified xsi:type="dcterms:W3CDTF">2023-03-02T12:31:18Z</dcterms:modified>
</cp:coreProperties>
</file>