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929" r:id="rId5"/>
    <p:sldId id="948" r:id="rId6"/>
    <p:sldId id="1005" r:id="rId7"/>
    <p:sldId id="1051" r:id="rId8"/>
    <p:sldId id="1048" r:id="rId9"/>
    <p:sldId id="1052" r:id="rId10"/>
    <p:sldId id="1007" r:id="rId11"/>
    <p:sldId id="1038" r:id="rId12"/>
    <p:sldId id="1033" r:id="rId13"/>
    <p:sldId id="1034" r:id="rId14"/>
    <p:sldId id="1035" r:id="rId15"/>
    <p:sldId id="1049" r:id="rId16"/>
    <p:sldId id="1037" r:id="rId17"/>
    <p:sldId id="1050" r:id="rId18"/>
    <p:sldId id="1046" r:id="rId19"/>
    <p:sldId id="1040" r:id="rId20"/>
    <p:sldId id="1041" r:id="rId21"/>
    <p:sldId id="1039" r:id="rId22"/>
    <p:sldId id="1044" r:id="rId23"/>
    <p:sldId id="1043" r:id="rId24"/>
    <p:sldId id="1047" r:id="rId25"/>
    <p:sldId id="1053" r:id="rId26"/>
    <p:sldId id="1054" r:id="rId27"/>
    <p:sldId id="1055" r:id="rId28"/>
    <p:sldId id="277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6797A-25AE-4E39-AA2F-D1991BEBB9CF}" v="6" dt="2023-03-02T12:08:33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61" autoAdjust="0"/>
  </p:normalViewPr>
  <p:slideViewPr>
    <p:cSldViewPr snapToGrid="0">
      <p:cViewPr varScale="1">
        <p:scale>
          <a:sx n="87" d="100"/>
          <a:sy n="87" d="100"/>
        </p:scale>
        <p:origin x="147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AB5B4-5E66-4931-BC22-0DD0523DA44B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87C47-00B5-4EB7-8890-B982DB2B6C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86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9-2022/2020/Lei/L14026.htm#art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Plano de Exploração de Serviços da Caesb</a:t>
            </a:r>
          </a:p>
          <a:p>
            <a:endParaRPr lang="pt-BR" dirty="0"/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Art. 45</a:t>
            </a:r>
            <a:endParaRPr lang="pt-BR" dirty="0"/>
          </a:p>
          <a:p>
            <a:endParaRPr lang="pt-BR" dirty="0"/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X – fiscalizar as instalações e formas de utilização dos serviços pelos consumidores, orientando-os para mudanças e impondo as devidas sanções, quando for o caso, nos termos das normas legais e regulamentares e dos contratos e atos administrativos de outorga;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497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837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80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566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Importante  ressaltar  que  antes  da  edição  da  Resolução  n.º  14/2011,  o  valor  das  multas  era  </a:t>
            </a:r>
            <a:r>
              <a:rPr lang="pt-BR" dirty="0" err="1"/>
              <a:t>deﬁnido</a:t>
            </a:r>
            <a:r>
              <a:rPr lang="pt-BR" dirty="0"/>
              <a:t>  somente  por  um  fator  máximo  de </a:t>
            </a:r>
            <a:r>
              <a:rPr lang="pt-BR" dirty="0" err="1"/>
              <a:t>mul</a:t>
            </a:r>
            <a:r>
              <a:rPr lang="pt-BR" dirty="0"/>
              <a:t> </a:t>
            </a:r>
            <a:r>
              <a:rPr lang="pt-BR" dirty="0" err="1"/>
              <a:t>plicação</a:t>
            </a:r>
            <a:r>
              <a:rPr lang="pt-BR" dirty="0"/>
              <a:t> para cada infração, conforme Decreto nº 26.590/93, que dispõe sobre a </a:t>
            </a:r>
            <a:r>
              <a:rPr lang="pt-BR" dirty="0" err="1"/>
              <a:t>classiﬁcação</a:t>
            </a:r>
            <a:r>
              <a:rPr lang="pt-BR" dirty="0"/>
              <a:t> de tarifas dos serviços de água e esgotos do Distrito Federal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426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168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16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996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978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789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01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070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75% das unidades consomem até 12 m³/mês;</a:t>
            </a:r>
          </a:p>
          <a:p>
            <a:r>
              <a:rPr lang="pt-BR" dirty="0"/>
              <a:t>20 m³/mês concentra 97%;</a:t>
            </a:r>
          </a:p>
          <a:p>
            <a:endParaRPr lang="pt-BR" dirty="0"/>
          </a:p>
          <a:p>
            <a:r>
              <a:rPr lang="pt-BR" dirty="0"/>
              <a:t>Na categoria comercial, 90% das unidades consomem até 27 m³/mês;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87C47-00B5-4EB7-8890-B982DB2B6CA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632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9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0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11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Caesb deve observar o Devido processo legal, contraditório e Ampla Defesa;</a:t>
            </a:r>
          </a:p>
          <a:p>
            <a:r>
              <a:rPr lang="pt-BR" dirty="0"/>
              <a:t>Medidas administrativas estavam apenas no contrato de Adesão;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36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06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415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Agravante é somente a reincidência;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538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45. As edificações permanentes urbanas serão conectadas às redes públicas de abastecimento de água e de esgotamento sanitário disponíveis e sujeitas ao pagamento de taxas, tarifas e outros preços públicos decorrentes da disponibilização e da manutenção da infraestrutura e do uso desses serviços.</a:t>
            </a:r>
            <a:r>
              <a:rPr lang="pt-BR" sz="1800" b="0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          </a:t>
            </a:r>
            <a:r>
              <a:rPr lang="pt-BR" b="0" i="0" dirty="0">
                <a:effectLst/>
                <a:latin typeface="Arial" panose="020B0604020202020204" pitchFamily="34" charset="0"/>
                <a:hlinkClick r:id="rId3"/>
              </a:rPr>
              <a:t>(Redação pela Lei nº 14.026, de 2020)</a:t>
            </a:r>
            <a:r>
              <a:rPr lang="pt-BR" b="0" i="0" dirty="0"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pt-BR" dirty="0"/>
              <a:t>Foi suprimida a etapa de reconsideração da decisão da autoridade que proferiu a decisão inicial, de forma a comtemplar o princípio da celeridade processual, sem comprometer o devido processo legal;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6355-414A-4564-9A9F-06D1F87B03A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0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8F425-79E5-4695-9C3E-36B3356EA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F77571-1877-4F24-ADF4-55FC8A212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D854B7-08C3-4746-9F95-7664D53F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776D-AD64-4AE3-86A0-920241D80E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4B3571-C9B4-44E5-97E6-5708F24B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1AD2E3-6A87-4AAD-9288-8B9545FE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0D03-5DDD-41A5-A0CA-D86EE1C2D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32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2A0A6-1B4F-4296-8FCE-80A762D3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FA9813-C1DB-4F84-8B1F-D904AEDBC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4FBCB3-8891-4295-8A43-B9CB69E5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776D-AD64-4AE3-86A0-920241D80E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8E78E3-A406-4E48-845A-A0718C14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2A7DEA-0C4C-4D3F-A4B7-3417C077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0D03-5DDD-41A5-A0CA-D86EE1C2D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96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DC16B8-5F93-4097-BAC2-D3C40678A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E98DC7-9E74-475D-867E-B465E48E7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4D5A47-5BF9-4CFF-86AD-CA49FC3A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776D-AD64-4AE3-86A0-920241D80E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68FCF3-82D2-4328-8327-0D6D86C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E59FBC-7B04-4BDF-BD4F-F31993DA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0D03-5DDD-41A5-A0CA-D86EE1C2D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22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3168" y="6423030"/>
            <a:ext cx="1323744" cy="365125"/>
          </a:xfrm>
        </p:spPr>
        <p:txBody>
          <a:bodyPr/>
          <a:lstStyle>
            <a:lvl1pPr>
              <a:defRPr sz="1400" b="1"/>
            </a:lvl1pPr>
          </a:lstStyle>
          <a:p>
            <a:fld id="{7EF8FEDC-D838-4649-B37F-E41AF5B477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125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AD2F5-83D5-4FEF-A0EC-A356AB02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790BEC-CDCD-4FA6-8FEB-6472110F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89578A-FF94-4E5F-99DD-E24FF274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776D-AD64-4AE3-86A0-920241D80E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9C82DE-0CB9-4305-9B5B-9A0182C8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D40DCA-F71F-405F-877A-84691601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0D03-5DDD-41A5-A0CA-D86EE1C2D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73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EE7E4-9A04-45B5-8534-DFB4459C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B89F8D-C2E2-4EE1-A8DE-DDD48E771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5938CE-D4F5-4870-8E33-4A3322D8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776D-AD64-4AE3-86A0-920241D80E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D135BD-EE87-4C68-A62E-15B09DBF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5CCFED-C08A-4E96-BB37-22ECD0DE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0D03-5DDD-41A5-A0CA-D86EE1C2D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99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F24BB-84D0-4B7E-862A-8E2C4C66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4CA4D5-7814-49BC-AE80-8E3524C48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8D64AE-2B2A-4EDD-83FD-A446A73C1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4B7FEE-8DF3-4A1C-8F1D-D2AD5AA0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776D-AD64-4AE3-86A0-920241D80E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9E1BA2-6D39-4AF1-A2CA-235750EC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566273-C01A-45A6-95A4-EDC8BC24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0D03-5DDD-41A5-A0CA-D86EE1C2D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4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076D4-48C4-4027-8775-9C77AA2C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11352C-153B-474B-8798-096AAE42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7B4CA6-A3B2-43B3-B1EF-EC398A06E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D3FC23A-D528-4BA9-ACDB-5C113D1DE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0E6D28F-53BD-4D5C-9E03-A7D3C653A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49867D-33FE-4044-B09D-45C8CDF8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776D-AD64-4AE3-86A0-920241D80E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387F8C-38F4-4AD3-A76B-0C212EE7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F52BF6-0DA3-4D71-9975-754788DE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0D03-5DDD-41A5-A0CA-D86EE1C2D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20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3C718-148B-4784-9AE2-F362DF61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748FE9-AD4B-4B43-B9DA-7A9280A2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776D-AD64-4AE3-86A0-920241D80E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B0098D-3F66-4EC8-97EE-86485E01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6F93ED-6346-4E48-A57D-8FB5008B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0D03-5DDD-41A5-A0CA-D86EE1C2D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25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23D7333-7A21-4769-8B7E-2EDD2247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776D-AD64-4AE3-86A0-920241D80E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446D23-22B0-49A9-BF85-02FA8EEB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E51C68-AD35-4ED5-8288-E400C877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0D03-5DDD-41A5-A0CA-D86EE1C2D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93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3FABE-D2EE-42AE-B735-CEEBEAB3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600932-4323-438C-BF4D-1CFD6C99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62741-A0E4-4F84-A58F-2694ECBC2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B344D3-B76C-478A-9D01-DCE897EA1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776D-AD64-4AE3-86A0-920241D80E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BBB7C6-AC91-4AB4-A8B7-8412E902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D7AC0F-EFD4-4EE1-9588-0E38221E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0D03-5DDD-41A5-A0CA-D86EE1C2D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5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C3158-CC61-4062-BAE2-BE44F6F2C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9DCA0F-1100-4DEA-A3ED-9B8C4385E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E9318E-CA57-43B9-94B2-8F3A07CD9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E4267A-58E6-427D-9B29-75430DF3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776D-AD64-4AE3-86A0-920241D80E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A6B628-0860-48CD-9224-A4495D5C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6A11DC-C3F9-4A4D-B1E3-4D65F8D2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0D03-5DDD-41A5-A0CA-D86EE1C2D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8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9201282-7702-4242-9C12-A988444D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6FC026-8D2F-4229-BEB4-70989F79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F02394-6F45-42EE-9F06-8112D4D2E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776D-AD64-4AE3-86A0-920241D80E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0DCCFB-D91F-45BF-A73B-83457BD36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7677F2-21D7-401D-ADAE-CEF8E2F00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0D03-5DDD-41A5-A0CA-D86EE1C2D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97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sa.df.gov.br/audiencias-publicas/audiencias-em-andamento/audiencias-publicas/audiencias-em-andamento/2218-audiencia-publica-n-002-2023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988FF4B-CB2D-4086-B66A-82690D5CDBC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b="1295"/>
          <a:stretch/>
        </p:blipFill>
        <p:spPr>
          <a:xfrm>
            <a:off x="-22483" y="-1"/>
            <a:ext cx="12236966" cy="6858001"/>
          </a:xfrm>
          <a:prstGeom prst="rect">
            <a:avLst/>
          </a:prstGeom>
        </p:spPr>
      </p:pic>
      <p:sp>
        <p:nvSpPr>
          <p:cNvPr id="4" name="CaixaDeTexto 1">
            <a:extLst>
              <a:ext uri="{FF2B5EF4-FFF2-40B4-BE49-F238E27FC236}">
                <a16:creationId xmlns:a16="http://schemas.microsoft.com/office/drawing/2014/main" id="{177EA31B-B84A-4616-AEFC-F9C9FD08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036" y="5839714"/>
            <a:ext cx="5030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Brasília, 02 de março de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AC3B03-C7DB-483D-9FFC-EBCB4C2E1C64}"/>
              </a:ext>
            </a:extLst>
          </p:cNvPr>
          <p:cNvSpPr txBox="1"/>
          <p:nvPr/>
        </p:nvSpPr>
        <p:spPr>
          <a:xfrm>
            <a:off x="647177" y="507981"/>
            <a:ext cx="10897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cs typeface="Times New Roman" panose="02020603050405020304" pitchFamily="18" charset="0"/>
              </a:rPr>
              <a:t>Superintendência de Abastecimento de Água e Esgoto – SAE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32B5CD-637C-49AD-956F-9037756FBBD6}"/>
              </a:ext>
            </a:extLst>
          </p:cNvPr>
          <p:cNvSpPr txBox="1"/>
          <p:nvPr/>
        </p:nvSpPr>
        <p:spPr>
          <a:xfrm>
            <a:off x="1366345" y="2151727"/>
            <a:ext cx="9459310" cy="1815882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  <a:ea typeface="+mn-lt"/>
                <a:cs typeface="+mn-lt"/>
              </a:defRPr>
            </a:lvl1pPr>
          </a:lstStyle>
          <a:p>
            <a:r>
              <a:rPr lang="pt-BR" sz="2800" dirty="0"/>
              <a:t>Proposta de alteração da Resolução n. 003/2012, que disciplina os procedimentos para correção de irregularidades praticadas pelos usuários dos serviços de abastecimento de água e de esgoto.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988BD84-FE3C-C7FF-136E-73CF12062811}"/>
              </a:ext>
            </a:extLst>
          </p:cNvPr>
          <p:cNvSpPr txBox="1"/>
          <p:nvPr/>
        </p:nvSpPr>
        <p:spPr>
          <a:xfrm>
            <a:off x="1366345" y="4610933"/>
            <a:ext cx="5508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Leandro Antonio Diniz Oliveira</a:t>
            </a:r>
          </a:p>
          <a:p>
            <a:r>
              <a:rPr lang="pt-B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Coordenador de Regulação – CORA/SAE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9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39361" y="448268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RESULTADO 1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39360" y="903024"/>
            <a:ext cx="10699267" cy="52552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t-BR" sz="2000" b="1" dirty="0"/>
              <a:t> </a:t>
            </a:r>
            <a:r>
              <a:rPr lang="pt-BR" sz="2400" b="1" dirty="0"/>
              <a:t>Proposta 7: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Julgamento e da Aplicação de Sanção (Arts. 19 a 22 )</a:t>
            </a:r>
            <a:r>
              <a:rPr lang="pt-BR" sz="2400" b="1" dirty="0"/>
              <a:t> </a:t>
            </a:r>
            <a:endParaRPr lang="pt-BR" sz="2000" b="1" dirty="0"/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ircunstância agravante de reincidência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&gt;&gt;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reduzida de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100% para 50% (A)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 </a:t>
            </a:r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ircunstâncias atenuantes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&gt;&gt;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reajustadas de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33% para até 50%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(A);</a:t>
            </a:r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Foram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redefinidas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circunstância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atenuantes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Foi retirada a circunstância "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baixo grau de instrução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” (E);</a:t>
            </a:r>
          </a:p>
          <a:p>
            <a:pPr lvl="2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Mantidas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"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correção de irregularidade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até a data de apresentação da defesa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 “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existência de morador que necessite de cuidados especiais”; e (A)</a:t>
            </a:r>
          </a:p>
          <a:p>
            <a:pPr lvl="2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Incluídas “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adimplência financeira com o prestador”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 “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reduzida capacidade de pagamento ou de faturamento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”. (I)</a:t>
            </a:r>
          </a:p>
          <a:p>
            <a:pPr lvl="2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indent="-342900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Critérios de comprovação (I):</a:t>
            </a:r>
          </a:p>
          <a:p>
            <a:pPr lvl="2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BR" sz="200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dimplência financeira com o prestador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&gt;&gt;</a:t>
            </a:r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apurada nos 12 (doze) meses anteriores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ao TOI</a:t>
            </a:r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</a:t>
            </a:r>
          </a:p>
          <a:p>
            <a:pPr lvl="2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pt-BR" sz="200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eduzida capacidade de pagamento ou de faturamento </a:t>
            </a:r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valor da multa &gt; 40% da renda mensal;</a:t>
            </a: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352A152-E732-42BE-8820-1170BFC01DE6}"/>
              </a:ext>
            </a:extLst>
          </p:cNvPr>
          <p:cNvSpPr txBox="1">
            <a:spLocks/>
          </p:cNvSpPr>
          <p:nvPr/>
        </p:nvSpPr>
        <p:spPr>
          <a:xfrm>
            <a:off x="429464" y="173561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09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0149" y="683641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RESULTADO 1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18925" y="1422482"/>
            <a:ext cx="10610491" cy="49167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t-BR" sz="2000" b="1" dirty="0"/>
              <a:t> </a:t>
            </a: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Proposta 8: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Dos Recursos e da Revisão (Arts. 23 a 29)</a:t>
            </a:r>
            <a:r>
              <a:rPr lang="pt-BR" sz="2400" b="1" dirty="0"/>
              <a:t> </a:t>
            </a:r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Novo prazo para o usuário apresentar o RECURSO &gt;&gt; 45 para 30 dias, contados do notificação do julgamento (A); </a:t>
            </a:r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RECURSO direto a Comissão Permanente de Análise de Recursos do prestador (A);</a:t>
            </a:r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Ampliação dos meios para apresentar o RECURSO (A);</a:t>
            </a:r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Reforça que o RECURSO DE REVISÃO não pode ser apresentado na Adasa (I);</a:t>
            </a:r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Previsão de envio à Adasa de </a:t>
            </a:r>
            <a:r>
              <a:rPr lang="pt-BR" sz="2000" b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informações complementares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no prazo de 5 (cinco) dias, para análise do Recurso de Revisão (usuário ou  prestador de serviços) (I);</a:t>
            </a:r>
          </a:p>
          <a:p>
            <a:pPr lvl="2" algn="just" fontAlgn="base"/>
            <a:endParaRPr lang="pt-BR" sz="2400" b="1" dirty="0"/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t-BR" sz="2400" b="1" dirty="0"/>
              <a:t> Proposta 9: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Das Disposições Gerais (Arts. 30 a 35)</a:t>
            </a:r>
            <a:endParaRPr lang="pt-BR" sz="2400" dirty="0"/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Foram incluídos 2 novos dispositivos &gt;&gt; a aplicação imediata da multa:</a:t>
            </a:r>
            <a:endParaRPr lang="pt-BR" sz="2000" dirty="0"/>
          </a:p>
          <a:p>
            <a:pPr lvl="2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iolação do corte (I)</a:t>
            </a:r>
            <a:r>
              <a:rPr lang="pt-BR" sz="2000" dirty="0"/>
              <a:t>; e</a:t>
            </a:r>
          </a:p>
          <a:p>
            <a:pPr lvl="2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ão interligação a rede de esgotamento sanitário disponível, quando notificado (I).</a:t>
            </a:r>
            <a:endParaRPr lang="pt-BR" sz="2000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352A152-E732-42BE-8820-1170BFC01DE6}"/>
              </a:ext>
            </a:extLst>
          </p:cNvPr>
          <p:cNvSpPr txBox="1">
            <a:spLocks/>
          </p:cNvSpPr>
          <p:nvPr/>
        </p:nvSpPr>
        <p:spPr>
          <a:xfrm>
            <a:off x="420587" y="228885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48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1605889" y="2786130"/>
            <a:ext cx="900292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/>
              <a:t>Consolidação dos procedimentos e das penalidades</a:t>
            </a:r>
            <a:r>
              <a:rPr lang="pt-BR" sz="2400" dirty="0"/>
              <a:t> na mesma resolução.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>
              <a:cs typeface="Calibri"/>
            </a:endParaRP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352A152-E732-42BE-8820-1170BFC01DE6}"/>
              </a:ext>
            </a:extLst>
          </p:cNvPr>
          <p:cNvSpPr txBox="1">
            <a:spLocks/>
          </p:cNvSpPr>
          <p:nvPr/>
        </p:nvSpPr>
        <p:spPr>
          <a:xfrm>
            <a:off x="420587" y="228885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000" b="1"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0FDBEE-0D1D-D31A-FB05-3602E3578A82}"/>
              </a:ext>
            </a:extLst>
          </p:cNvPr>
          <p:cNvSpPr txBox="1"/>
          <p:nvPr/>
        </p:nvSpPr>
        <p:spPr>
          <a:xfrm>
            <a:off x="1986681" y="1438560"/>
            <a:ext cx="8241341" cy="408302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RESULTADO 2</a:t>
            </a:r>
          </a:p>
        </p:txBody>
      </p:sp>
      <p:pic>
        <p:nvPicPr>
          <p:cNvPr id="4" name="Gráfico 3" descr="Alvo">
            <a:extLst>
              <a:ext uri="{FF2B5EF4-FFF2-40B4-BE49-F238E27FC236}">
                <a16:creationId xmlns:a16="http://schemas.microsoft.com/office/drawing/2014/main" id="{239EC750-C604-64B1-F8EB-E98A0330D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587" y="1037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46365" y="211278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altLang="pt-BR" sz="1800" dirty="0"/>
              <a:t>TABELA I - INFRAÇÕES REFERENTES AO SERVIÇO DE ABASTECIMENTO DE ÁGUA E DE ESGOTAMENTO SANITÁRIO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94AE3C7-4C9B-9E95-16EB-7888DA6CC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45081"/>
              </p:ext>
            </p:extLst>
          </p:nvPr>
        </p:nvGraphicFramePr>
        <p:xfrm>
          <a:off x="746365" y="676372"/>
          <a:ext cx="10699267" cy="5970350"/>
        </p:xfrm>
        <a:graphic>
          <a:graphicData uri="http://schemas.openxmlformats.org/drawingml/2006/table">
            <a:tbl>
              <a:tblPr/>
              <a:tblGrid>
                <a:gridCol w="10699267">
                  <a:extLst>
                    <a:ext uri="{9D8B030D-6E8A-4147-A177-3AD203B41FA5}">
                      <a16:colId xmlns:a16="http://schemas.microsoft.com/office/drawing/2014/main" val="2110942162"/>
                    </a:ext>
                  </a:extLst>
                </a:gridCol>
              </a:tblGrid>
              <a:tr h="298193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</a:rPr>
                        <a:t>INFRAÇÕES AO SERVIÇO DE ABASTECIMENTO DE ÁGUA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992407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1. Retirada ou inversão de hidrômetros.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18629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2. Emprego de ejetores ou bombas de sucção diretamente ligados ao ramal predial.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04778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3. Derivação de tubulações da instalação predial de água para suprir outro imóvel.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01155"/>
                  </a:ext>
                </a:extLst>
              </a:tr>
              <a:tr h="29012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4. Uso de dispositivos ou equipamentos intercalados no alimentador predial que prejudiquem o abastecimento público de água, a medição do consumo ou o funcionamento do hidrômetro.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70735"/>
                  </a:ext>
                </a:extLst>
              </a:tr>
              <a:tr h="218146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5. Qualquer impedimento para acesso ao hidrômetro para realização da leitura ou para suspensão do fornecimento de água.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724211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6. Intervenção indevida no ramal predial.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93282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7. Recusa do usuário à inspeção das instalações internas.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69294"/>
                  </a:ext>
                </a:extLst>
              </a:tr>
              <a:tr h="218146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8. Não cumprimento das determinações, por escrito, do pessoal autorizado para fazer a inspeção nas instalações prediais de água.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51660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9. Intervenção e/ou utilização de hidrantes para fins não autorizados.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64838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10. Intervenção indevida nas redes de água ou danos às mesmas.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798264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11. Interconexão da instalação predial com canalizações de água de outra procedência.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50502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12. Revenda de água a terceiros.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38824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13. Violação do hidrômetro.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16855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14. Violação de selos e de lacres do hidrômetro.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6252"/>
                  </a:ext>
                </a:extLst>
              </a:tr>
              <a:tr h="194555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15. Violação do corte.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28516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16. Construção sobre rede de água.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83543"/>
                  </a:ext>
                </a:extLst>
              </a:tr>
              <a:tr h="296884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</a:rPr>
                        <a:t>INFRAÇÕES AO SERVIÇO DE ESGOTAMENTO SANITÁRIO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57921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1. Ligações clandestinas à rede pública.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19459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2. Construções sobre coletores de esgotos.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621326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3. Despejo de águas pluviais nas instalações prediais de esgotos sanitários.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66906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4. Despejo de esgotos em galerias de águas pluviais.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000459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5. Lançamentos indevidos de óleos e gorduras na rede pública.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58986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6. Lançamentos não autorizados de resíduos com características não domésticas.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575963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7. Uso não autorizado do Sistema de Esgotamento Sanitário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274301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8. Interconexões perigosas dos ramais de água e esgotos.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840402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9. Mau uso das instalações da unidade usuária com danos ao ramal e à rede pública.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318724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10. Qualquer intervenção indevida nas instalações públicas de esgotos sanitários ou danos às mesmas.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9882"/>
                  </a:ext>
                </a:extLst>
              </a:tr>
              <a:tr h="218146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11. Não cumprimento das determinações, por escrito, do pessoal autorizado para fazer a inspeção das instalações internas de esgoto.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10548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12. Lançamento de materiais que causem obstrução ou interferência no sistema de esgotamento.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637316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13. Recusa do usuário à inspeção das instalações internas.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83483"/>
                  </a:ext>
                </a:extLst>
              </a:tr>
              <a:tr h="14844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14. Recusa do usuário em se ligar a rede de esgoto disponível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8684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E978C70-14EA-6D66-999E-4CDE6212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056" y="110536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3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2029193" y="2948665"/>
            <a:ext cx="8133613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pt-BR" sz="2400" dirty="0"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/>
              <a:t>Redução da discricionariedade </a:t>
            </a:r>
            <a:r>
              <a:rPr lang="pt-BR" sz="2400" dirty="0"/>
              <a:t>no</a:t>
            </a:r>
            <a:r>
              <a:rPr lang="pt-BR" sz="2400" b="1" dirty="0"/>
              <a:t> </a:t>
            </a:r>
            <a:r>
              <a:rPr lang="pt-BR" sz="2400" dirty="0"/>
              <a:t>cálculo das multas.</a:t>
            </a:r>
            <a:endParaRPr lang="pt-BR" sz="2400" dirty="0">
              <a:cs typeface="Calibri"/>
            </a:endParaRPr>
          </a:p>
          <a:p>
            <a:pPr algn="just"/>
            <a:endParaRPr lang="pt-BR" sz="2800" b="1" dirty="0">
              <a:cs typeface="Calibri" panose="020F0502020204030204"/>
            </a:endParaRP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352A152-E732-42BE-8820-1170BFC01DE6}"/>
              </a:ext>
            </a:extLst>
          </p:cNvPr>
          <p:cNvSpPr txBox="1">
            <a:spLocks/>
          </p:cNvSpPr>
          <p:nvPr/>
        </p:nvSpPr>
        <p:spPr>
          <a:xfrm>
            <a:off x="420587" y="228885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000" b="1"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0FDBEE-0D1D-D31A-FB05-3602E3578A82}"/>
              </a:ext>
            </a:extLst>
          </p:cNvPr>
          <p:cNvSpPr txBox="1"/>
          <p:nvPr/>
        </p:nvSpPr>
        <p:spPr>
          <a:xfrm>
            <a:off x="2039250" y="1290415"/>
            <a:ext cx="8241341" cy="408302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RESULTADO 3</a:t>
            </a:r>
          </a:p>
        </p:txBody>
      </p:sp>
      <p:pic>
        <p:nvPicPr>
          <p:cNvPr id="4" name="Gráfico 3" descr="Alvo">
            <a:extLst>
              <a:ext uri="{FF2B5EF4-FFF2-40B4-BE49-F238E27FC236}">
                <a16:creationId xmlns:a16="http://schemas.microsoft.com/office/drawing/2014/main" id="{40A9A44D-2B12-00F5-90ED-B20284BD3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587" y="1037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5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20767" y="421677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dirty="0"/>
              <a:t>CÁLCULO DO VALOR ATUAL DA MULTA </a:t>
            </a:r>
            <a:endParaRPr lang="pt-BR" altLang="pt-BR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F7692EE-0A44-7E99-03B6-F495158F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44" y="13788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DE588236-1C93-7390-15DF-A80D65F2B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67" y="1760429"/>
            <a:ext cx="1069926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430104-0239-3CCF-B0D7-F52DA8FB5E0A}"/>
              </a:ext>
            </a:extLst>
          </p:cNvPr>
          <p:cNvSpPr txBox="1"/>
          <p:nvPr/>
        </p:nvSpPr>
        <p:spPr>
          <a:xfrm>
            <a:off x="1144318" y="996444"/>
            <a:ext cx="10475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 valores atuais &gt;&gt; fórmula estabelecida no art. 141, §2º, da </a:t>
            </a:r>
            <a:r>
              <a:rPr lang="pt-B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Resolução n. 14/2011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sendo:</a:t>
            </a:r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1A2F4E1-4A1F-F0D2-D22F-E71659DA6438}"/>
              </a:ext>
            </a:extLst>
          </p:cNvPr>
          <p:cNvSpPr txBox="1"/>
          <p:nvPr/>
        </p:nvSpPr>
        <p:spPr>
          <a:xfrm>
            <a:off x="1144318" y="3866466"/>
            <a:ext cx="106024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onde,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FM: Fator de multiplicação da respectiva infração, que pode variar entre valor mínimo e máximo.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VB = valor da parte variável da tarifa de água correspondente a 7m</a:t>
            </a:r>
            <a:r>
              <a:rPr lang="pt-BR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da categoria em que se enquadra a unidade usuária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pt-BR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20" name="Tabela 20">
            <a:extLst>
              <a:ext uri="{FF2B5EF4-FFF2-40B4-BE49-F238E27FC236}">
                <a16:creationId xmlns:a16="http://schemas.microsoft.com/office/drawing/2014/main" id="{591C54BF-28A0-D73D-754D-8AF602C9D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520755"/>
              </p:ext>
            </p:extLst>
          </p:nvPr>
        </p:nvGraphicFramePr>
        <p:xfrm>
          <a:off x="3438273" y="2420466"/>
          <a:ext cx="494969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9693">
                  <a:extLst>
                    <a:ext uri="{9D8B030D-6E8A-4147-A177-3AD203B41FA5}">
                      <a16:colId xmlns:a16="http://schemas.microsoft.com/office/drawing/2014/main" val="2643529245"/>
                    </a:ext>
                  </a:extLst>
                </a:gridCol>
              </a:tblGrid>
              <a:tr h="372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Atual: FM X VB</a:t>
                      </a:r>
                      <a:endParaRPr lang="pt-BR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486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568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376" y="276214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dirty="0"/>
              <a:t>VALORES DAS MULTAS UTILIZANDO O FATOR DE MULTIPLICAÇÃO MÍNIMO </a:t>
            </a:r>
            <a:endParaRPr lang="pt-BR" altLang="pt-BR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352A152-E732-42BE-8820-1170BFC01DE6}"/>
              </a:ext>
            </a:extLst>
          </p:cNvPr>
          <p:cNvSpPr txBox="1">
            <a:spLocks/>
          </p:cNvSpPr>
          <p:nvPr/>
        </p:nvSpPr>
        <p:spPr>
          <a:xfrm>
            <a:off x="420587" y="228885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000" b="1">
              <a:latin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6305A02-1CCC-2F85-C113-5611F574E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1" y="101237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E559DB-D167-B970-35D6-E850E1953848}"/>
              </a:ext>
            </a:extLst>
          </p:cNvPr>
          <p:cNvSpPr txBox="1"/>
          <p:nvPr/>
        </p:nvSpPr>
        <p:spPr>
          <a:xfrm>
            <a:off x="366393" y="4620610"/>
            <a:ext cx="5729607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Água</a:t>
            </a:r>
            <a:endParaRPr lang="pt-BR" sz="105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Residencial Padrão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200" u="sng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ínimo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R$ 104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 o máximo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R$ 1.043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mediana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R$ 208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média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R$ 336 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desvio padrão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R$ 284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Não Residencial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200" u="sng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ínimo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R$ 242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 o máximo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R$ 2.442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com valor de mediana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R$ 485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média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R$ 782 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desvio padrão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R$ 662</a:t>
            </a:r>
            <a:endParaRPr lang="pt-BR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78F672-8C1E-E639-2C29-5493729D9B40}"/>
              </a:ext>
            </a:extLst>
          </p:cNvPr>
          <p:cNvSpPr txBox="1"/>
          <p:nvPr/>
        </p:nvSpPr>
        <p:spPr>
          <a:xfrm>
            <a:off x="6268424" y="4620582"/>
            <a:ext cx="5729607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Esgoto: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Residencial Padrão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 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200" u="sng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ínimo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R$ 104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 o máximo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R$ 2.086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com valor de mediana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R$ 312,90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média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R$ 432,10 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desvio padrão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R$ 482,59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Não Residencial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 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200" u="sng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ínimo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R$ 242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 o máximo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R$ 4.850</a:t>
            </a:r>
            <a:r>
              <a:rPr lang="pt-BR" sz="1200" u="sng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 valor de mediana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R$ 727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média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R$ 1.004 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desvio padrão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R$ 1.122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4B21A12-21BD-EBC1-49A2-37275BDA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19" y="867855"/>
            <a:ext cx="7761143" cy="37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95790" y="332901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dirty="0"/>
              <a:t>VALORES DAS MULTAS UTILIZANDO O FATOR DE MULTIPLICAÇÃO MÁXIMO </a:t>
            </a:r>
            <a:endParaRPr lang="pt-BR" altLang="pt-BR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352A152-E732-42BE-8820-1170BFC01DE6}"/>
              </a:ext>
            </a:extLst>
          </p:cNvPr>
          <p:cNvSpPr txBox="1">
            <a:spLocks/>
          </p:cNvSpPr>
          <p:nvPr/>
        </p:nvSpPr>
        <p:spPr>
          <a:xfrm>
            <a:off x="420587" y="228885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000" b="1">
              <a:latin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6305A02-1CCC-2F85-C113-5611F574E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28" y="87920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208E3C8-38B1-C15D-01F1-3D80FBD6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08" y="731821"/>
            <a:ext cx="7763629" cy="37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48B8EE6-2B51-418E-2FBA-19A26E2CE0C0}"/>
              </a:ext>
            </a:extLst>
          </p:cNvPr>
          <p:cNvSpPr txBox="1"/>
          <p:nvPr/>
        </p:nvSpPr>
        <p:spPr>
          <a:xfrm>
            <a:off x="338064" y="4497188"/>
            <a:ext cx="5849685" cy="21621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Água:</a:t>
            </a:r>
            <a:endParaRPr lang="pt-BR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pt-BR" sz="105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Residencial Padrão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 </a:t>
            </a:r>
          </a:p>
          <a:p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</a:p>
          <a:p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Mínimo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R$ 625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 o máximo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R$ 31.290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com valor de mediana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R$ 1.251,60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média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R$ 5.606,13 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desvio padrão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R$ 10.107,38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Não Residencial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 </a:t>
            </a:r>
          </a:p>
          <a:p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</a:p>
          <a:p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Mínimo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R$ 1.455 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o máximo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R$ 72.750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com valor de mediana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R$ 2.910,00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média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R$ 13.034,38 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desvio padrão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R$ 23.449,91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pt-BR" sz="12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DD8DEBC-D16C-5C93-6397-1E81A30D3807}"/>
              </a:ext>
            </a:extLst>
          </p:cNvPr>
          <p:cNvSpPr txBox="1"/>
          <p:nvPr/>
        </p:nvSpPr>
        <p:spPr>
          <a:xfrm>
            <a:off x="6252406" y="4497185"/>
            <a:ext cx="5722344" cy="21621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Esgoto:</a:t>
            </a:r>
            <a:endParaRPr lang="pt-BR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pt-BR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"Residencial Padrão" </a:t>
            </a:r>
          </a:p>
          <a:p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</a:p>
          <a:p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Mínimo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R$ 625 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o máximo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R$ 31.290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com valor de mediana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R$ 6.258,00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média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R$ 9.610,50 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desvio padrão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R$ 11.523,67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endParaRPr lang="pt-B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"Não Residencial“</a:t>
            </a:r>
          </a:p>
          <a:p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</a:p>
          <a:p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200" u="sng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ínimo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R$ 1.455</a:t>
            </a:r>
            <a:r>
              <a:rPr lang="pt-BR" sz="1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 o máximo de </a:t>
            </a:r>
            <a:r>
              <a:rPr lang="pt-BR" sz="1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R$ 72.750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com valor de mediana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R$ 14.550,00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média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R$ 22.344,64 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desvio padrão de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R$ 26.792,82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515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7665" y="297390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altLang="pt-BR" dirty="0"/>
              <a:t>ANÁLISE DOS VALORES ATUAIS DAS MULTAS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1EF4CBB-9C1C-DA86-0D19-83E06BDE1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980994"/>
              </p:ext>
            </p:extLst>
          </p:nvPr>
        </p:nvGraphicFramePr>
        <p:xfrm>
          <a:off x="175033" y="733092"/>
          <a:ext cx="5742917" cy="5656105"/>
        </p:xfrm>
        <a:graphic>
          <a:graphicData uri="http://schemas.openxmlformats.org/drawingml/2006/table">
            <a:tbl>
              <a:tblPr/>
              <a:tblGrid>
                <a:gridCol w="1596555">
                  <a:extLst>
                    <a:ext uri="{9D8B030D-6E8A-4147-A177-3AD203B41FA5}">
                      <a16:colId xmlns:a16="http://schemas.microsoft.com/office/drawing/2014/main" val="700280407"/>
                    </a:ext>
                  </a:extLst>
                </a:gridCol>
                <a:gridCol w="836289">
                  <a:extLst>
                    <a:ext uri="{9D8B030D-6E8A-4147-A177-3AD203B41FA5}">
                      <a16:colId xmlns:a16="http://schemas.microsoft.com/office/drawing/2014/main" val="1318203427"/>
                    </a:ext>
                  </a:extLst>
                </a:gridCol>
                <a:gridCol w="473702">
                  <a:extLst>
                    <a:ext uri="{9D8B030D-6E8A-4147-A177-3AD203B41FA5}">
                      <a16:colId xmlns:a16="http://schemas.microsoft.com/office/drawing/2014/main" val="2523332925"/>
                    </a:ext>
                  </a:extLst>
                </a:gridCol>
                <a:gridCol w="549729">
                  <a:extLst>
                    <a:ext uri="{9D8B030D-6E8A-4147-A177-3AD203B41FA5}">
                      <a16:colId xmlns:a16="http://schemas.microsoft.com/office/drawing/2014/main" val="131798660"/>
                    </a:ext>
                  </a:extLst>
                </a:gridCol>
                <a:gridCol w="549729">
                  <a:extLst>
                    <a:ext uri="{9D8B030D-6E8A-4147-A177-3AD203B41FA5}">
                      <a16:colId xmlns:a16="http://schemas.microsoft.com/office/drawing/2014/main" val="1525037960"/>
                    </a:ext>
                  </a:extLst>
                </a:gridCol>
                <a:gridCol w="584819">
                  <a:extLst>
                    <a:ext uri="{9D8B030D-6E8A-4147-A177-3AD203B41FA5}">
                      <a16:colId xmlns:a16="http://schemas.microsoft.com/office/drawing/2014/main" val="1508677300"/>
                    </a:ext>
                  </a:extLst>
                </a:gridCol>
                <a:gridCol w="584819">
                  <a:extLst>
                    <a:ext uri="{9D8B030D-6E8A-4147-A177-3AD203B41FA5}">
                      <a16:colId xmlns:a16="http://schemas.microsoft.com/office/drawing/2014/main" val="1386056605"/>
                    </a:ext>
                  </a:extLst>
                </a:gridCol>
                <a:gridCol w="567275">
                  <a:extLst>
                    <a:ext uri="{9D8B030D-6E8A-4147-A177-3AD203B41FA5}">
                      <a16:colId xmlns:a16="http://schemas.microsoft.com/office/drawing/2014/main" val="821022899"/>
                    </a:ext>
                  </a:extLst>
                </a:gridCol>
              </a:tblGrid>
              <a:tr h="110288">
                <a:tc gridSpan="8">
                  <a:txBody>
                    <a:bodyPr/>
                    <a:lstStyle/>
                    <a:p>
                      <a:pPr marL="38100" marR="38100" algn="ctr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VERSÃO ATUAL DA RESOLUÇÃO n. 14/2011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000147"/>
                  </a:ext>
                </a:extLst>
              </a:tr>
              <a:tr h="126044">
                <a:tc rowSpan="2">
                  <a:txBody>
                    <a:bodyPr/>
                    <a:lstStyle/>
                    <a:p>
                      <a:pPr marL="38100" marR="38100" algn="ctr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INFRAÇÕES (SISTEMA DE ABASTECIMENTO DE ÁGUA)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</a:rPr>
                        <a:t>VALORES DAS MULTAS POR CATEGORIA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606215"/>
                  </a:ext>
                </a:extLst>
              </a:tr>
              <a:tr h="3308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Categoria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FM Mínimo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FM Máximo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Valor Base</a:t>
                      </a:r>
                      <a:b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 (0-7m</a:t>
                      </a:r>
                      <a:r>
                        <a:rPr lang="pt-BR" sz="700" b="1" baseline="30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Valor Mínimo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Valor Máximo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Diferença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2616380"/>
                  </a:ext>
                </a:extLst>
              </a:tr>
              <a:tr h="110288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1. Retirada ou inversão de hidrômetros. 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R$ 625,80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R$ 417,20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5433686"/>
                  </a:ext>
                </a:extLst>
              </a:tr>
              <a:tr h="110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R$ 1.455,00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R$ 970,00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261871"/>
                  </a:ext>
                </a:extLst>
              </a:tr>
              <a:tr h="110288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2. Emprego de ejetores ou bombas de sucção diretamente ligados ao ramal predial. 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R$ 1.043,00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R$ 3.129,00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R$ 2.086,00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2767335"/>
                  </a:ext>
                </a:extLst>
              </a:tr>
              <a:tr h="2205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R$ 2.425,00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R$ 7.275,00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R$ 4.850,00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7471195"/>
                  </a:ext>
                </a:extLst>
              </a:tr>
              <a:tr h="110288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3. Derivação de tubulações da instalação predial de água para suprir outro imóvel. 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R$ 1.251,60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R$ 1.043,00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8904841"/>
                  </a:ext>
                </a:extLst>
              </a:tr>
              <a:tr h="2205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R$ 2.910,00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R$ 2.425,00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118142"/>
                  </a:ext>
                </a:extLst>
              </a:tr>
              <a:tr h="110288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4. Uso de dispositivos ou equipamentos intercalados no alimentador predial que prejudiquem o abastecimento público de água, a medição do consumo ou o funcionamento do hidrômetro. </a:t>
                      </a:r>
                      <a:endParaRPr lang="pt-BR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R$ 625,80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R$ 417,20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7901044"/>
                  </a:ext>
                </a:extLst>
              </a:tr>
              <a:tr h="4927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R$ 1.455,00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R$ 970,00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631502"/>
                  </a:ext>
                </a:extLst>
              </a:tr>
              <a:tr h="110288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5. Qualquer impedimento para acesso ao hidrômetro para realização da leitura ou para suspensão do fornecimento de água. 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R$ 625,80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R$ 417,20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451685"/>
                  </a:ext>
                </a:extLst>
              </a:tr>
              <a:tr h="3308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R$ 1.455,00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R$ 970,00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0904759"/>
                  </a:ext>
                </a:extLst>
              </a:tr>
              <a:tr h="110288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6. Intervenção indevida no ramal predial. 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R$ 417,20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R$ 1.251,60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R$ 834,40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6021154"/>
                  </a:ext>
                </a:extLst>
              </a:tr>
              <a:tr h="110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R$ 970,00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R$ 2.910,00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R$ 1.940,00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7378038"/>
                  </a:ext>
                </a:extLst>
              </a:tr>
              <a:tr h="110288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7. Recusa do usuário à inspeção das instalações internas.</a:t>
                      </a:r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R$ 104,30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R$ 625,80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4423523"/>
                  </a:ext>
                </a:extLst>
              </a:tr>
              <a:tr h="110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R$ 242,50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R$ 1.455,00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R$ 1.212,50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3889084"/>
                  </a:ext>
                </a:extLst>
              </a:tr>
              <a:tr h="110288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8. Não cumprimento das determinações, por escrito, do pessoal autorizado para fazer a inspeção nas instalações prediais de água. 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R$ 104,30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R$ 625,80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2136761"/>
                  </a:ext>
                </a:extLst>
              </a:tr>
              <a:tr h="3494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R$ 242,50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R$ 1.455,00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R$ 1.212,50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081911"/>
                  </a:ext>
                </a:extLst>
              </a:tr>
              <a:tr h="174722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9. Intervenção e/ou utilização de hidrantes para fins não autorizados.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R$ 1.043,00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R$ 31.290,00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R$ 30.247,00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647023"/>
                  </a:ext>
                </a:extLst>
              </a:tr>
              <a:tr h="1747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R$ 2.425,00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R$ 72.750,00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R$ 70.325,00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43896"/>
                  </a:ext>
                </a:extLst>
              </a:tr>
              <a:tr h="174722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10. Intervenção indevida nas redes de água ou danos às mesmas. 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R$ 31.290,00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R$ 31.081,40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9615584"/>
                  </a:ext>
                </a:extLst>
              </a:tr>
              <a:tr h="1747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R$ 72.750,00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R$ 72.265,00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8973051"/>
                  </a:ext>
                </a:extLst>
              </a:tr>
              <a:tr h="110288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11. Interconexão da instalação predial com canalizações de água de outra procedência.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R$ 417,20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R$ 1.251,60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R$ 834,40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7684565"/>
                  </a:ext>
                </a:extLst>
              </a:tr>
              <a:tr h="2205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R$ 970,00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R$ 2.910,00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R$ 1.940,00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4920787"/>
                  </a:ext>
                </a:extLst>
              </a:tr>
              <a:tr h="110288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12. Revenda de água a terceiros. 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R$ 417,20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R$ 1.251,60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R$ 834,40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9227452"/>
                  </a:ext>
                </a:extLst>
              </a:tr>
              <a:tr h="110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R$ 970,00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R$ 2.910,00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R$ 1.940,00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9188817"/>
                  </a:ext>
                </a:extLst>
              </a:tr>
              <a:tr h="110288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13. Violação do hidrômetro.</a:t>
                      </a:r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R$ 1.877,40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R$ 1.668,80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506525"/>
                  </a:ext>
                </a:extLst>
              </a:tr>
              <a:tr h="110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R$ 4.365,00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R$ 3.880,00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3072067"/>
                  </a:ext>
                </a:extLst>
              </a:tr>
              <a:tr h="110288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14. Violação de selos e de lacres do hidrômetro. 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R$ 271,18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R$ 834,40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R$ 563,22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8889125"/>
                  </a:ext>
                </a:extLst>
              </a:tr>
              <a:tr h="110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R$ 630,50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R$ 1.940,00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R$ 1.309,50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5991233"/>
                  </a:ext>
                </a:extLst>
              </a:tr>
              <a:tr h="110288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15. Violação do corte. </a:t>
                      </a:r>
                      <a:endParaRPr lang="pt-BR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R$ 104,30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R$ 625,80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11303"/>
                  </a:ext>
                </a:extLst>
              </a:tr>
              <a:tr h="110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R$ 242,50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R$ 1.455,00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R$ 1.212,50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9749867"/>
                  </a:ext>
                </a:extLst>
              </a:tr>
              <a:tr h="174722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16. Construção sobre rede de água. </a:t>
                      </a:r>
                      <a:endParaRPr lang="pt-BR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R$ 12.516,00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R$ 12.307,40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492130"/>
                  </a:ext>
                </a:extLst>
              </a:tr>
              <a:tr h="1747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R$ 29.100,00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R$ 28.615,00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618055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F6305A02-1CCC-2F85-C113-5611F574E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03" y="84369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1206CE9F-D8D9-4E03-1E7A-1F5318293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11244"/>
              </p:ext>
            </p:extLst>
          </p:nvPr>
        </p:nvGraphicFramePr>
        <p:xfrm>
          <a:off x="6044696" y="733091"/>
          <a:ext cx="6147304" cy="5664408"/>
        </p:xfrm>
        <a:graphic>
          <a:graphicData uri="http://schemas.openxmlformats.org/drawingml/2006/table">
            <a:tbl>
              <a:tblPr/>
              <a:tblGrid>
                <a:gridCol w="1905337">
                  <a:extLst>
                    <a:ext uri="{9D8B030D-6E8A-4147-A177-3AD203B41FA5}">
                      <a16:colId xmlns:a16="http://schemas.microsoft.com/office/drawing/2014/main" val="2221516294"/>
                    </a:ext>
                  </a:extLst>
                </a:gridCol>
                <a:gridCol w="840750">
                  <a:extLst>
                    <a:ext uri="{9D8B030D-6E8A-4147-A177-3AD203B41FA5}">
                      <a16:colId xmlns:a16="http://schemas.microsoft.com/office/drawing/2014/main" val="1939702236"/>
                    </a:ext>
                  </a:extLst>
                </a:gridCol>
                <a:gridCol w="507725">
                  <a:extLst>
                    <a:ext uri="{9D8B030D-6E8A-4147-A177-3AD203B41FA5}">
                      <a16:colId xmlns:a16="http://schemas.microsoft.com/office/drawing/2014/main" val="447852621"/>
                    </a:ext>
                  </a:extLst>
                </a:gridCol>
                <a:gridCol w="605996">
                  <a:extLst>
                    <a:ext uri="{9D8B030D-6E8A-4147-A177-3AD203B41FA5}">
                      <a16:colId xmlns:a16="http://schemas.microsoft.com/office/drawing/2014/main" val="1610087148"/>
                    </a:ext>
                  </a:extLst>
                </a:gridCol>
                <a:gridCol w="605996">
                  <a:extLst>
                    <a:ext uri="{9D8B030D-6E8A-4147-A177-3AD203B41FA5}">
                      <a16:colId xmlns:a16="http://schemas.microsoft.com/office/drawing/2014/main" val="2725568849"/>
                    </a:ext>
                  </a:extLst>
                </a:gridCol>
                <a:gridCol w="524104">
                  <a:extLst>
                    <a:ext uri="{9D8B030D-6E8A-4147-A177-3AD203B41FA5}">
                      <a16:colId xmlns:a16="http://schemas.microsoft.com/office/drawing/2014/main" val="3643795295"/>
                    </a:ext>
                  </a:extLst>
                </a:gridCol>
                <a:gridCol w="578698">
                  <a:extLst>
                    <a:ext uri="{9D8B030D-6E8A-4147-A177-3AD203B41FA5}">
                      <a16:colId xmlns:a16="http://schemas.microsoft.com/office/drawing/2014/main" val="1546611648"/>
                    </a:ext>
                  </a:extLst>
                </a:gridCol>
                <a:gridCol w="578698">
                  <a:extLst>
                    <a:ext uri="{9D8B030D-6E8A-4147-A177-3AD203B41FA5}">
                      <a16:colId xmlns:a16="http://schemas.microsoft.com/office/drawing/2014/main" val="1429030989"/>
                    </a:ext>
                  </a:extLst>
                </a:gridCol>
              </a:tblGrid>
              <a:tr h="117846">
                <a:tc gridSpan="8"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VERSÃO ATUAL DA RESOLUÇÃO n. 14/2011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277014"/>
                  </a:ext>
                </a:extLst>
              </a:tr>
              <a:tr h="119397">
                <a:tc rowSpan="2"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</a:rPr>
                        <a:t>INFRAÇÕES (SISTEMA DE ESGOTAMENTO SANITÁRIO)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</a:rPr>
                        <a:t>VALORES DAS MULTAS POR CATEGORIA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93904"/>
                  </a:ext>
                </a:extLst>
              </a:tr>
              <a:tr h="3142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Categoria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FM Mínimo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FM Máximo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Valor Base</a:t>
                      </a:r>
                      <a:b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 (0-7m3)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Valor Mínimo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Valor Máximo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Diferença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419850"/>
                  </a:ext>
                </a:extLst>
              </a:tr>
              <a:tr h="184657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1. Ligações clandestinas à rede pública.</a:t>
                      </a:r>
                      <a:endParaRPr lang="pt-BR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R$ 625,80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R$ 1.877,40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R$ 1.251,60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149433"/>
                  </a:ext>
                </a:extLst>
              </a:tr>
              <a:tr h="2095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R$ 1.455,00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R$ 4.365,00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R$ 2.910,00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377670"/>
                  </a:ext>
                </a:extLst>
              </a:tr>
              <a:tr h="184657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2. Construções sobre coletores de esgotos.</a:t>
                      </a:r>
                      <a:endParaRPr lang="pt-BR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R$ 3.129,00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R$ 2.920,40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03393"/>
                  </a:ext>
                </a:extLst>
              </a:tr>
              <a:tr h="1047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R$ 7.275,00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R$ 6.790,00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526230"/>
                  </a:ext>
                </a:extLst>
              </a:tr>
              <a:tr h="184657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3. Despejo de águas pluviais nas instalações prediais de esgotos sanitários.</a:t>
                      </a:r>
                      <a:endParaRPr lang="pt-BR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R$ 312,90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R$ 1.251,60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R$ 938,70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124106"/>
                  </a:ext>
                </a:extLst>
              </a:tr>
              <a:tr h="1047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R$ 727,50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R$ 2.910,00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R$ 2.182,50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723885"/>
                  </a:ext>
                </a:extLst>
              </a:tr>
              <a:tr h="184657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Despejo de esgotos em galerias de águas pluviais.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R$ 312,90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R$ 6.258,00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R$ 5.945,10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041752"/>
                  </a:ext>
                </a:extLst>
              </a:tr>
              <a:tr h="1846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R$ 727,50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R$ 14.550,00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R$ 13.822,50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93987"/>
                  </a:ext>
                </a:extLst>
              </a:tr>
              <a:tr h="184657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Lançamentos indevidos de óleos e gorduras na rede pública.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R$ 312,90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R$ 6.258,00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R$ 5.945,10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124384"/>
                  </a:ext>
                </a:extLst>
              </a:tr>
              <a:tr h="1846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R$ 727,50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R$ 14.550,00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R$ 13.822,50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891644"/>
                  </a:ext>
                </a:extLst>
              </a:tr>
              <a:tr h="184657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6. Lançamentos não autorizados de resíduos com características não domésticas.</a:t>
                      </a:r>
                      <a:endParaRPr lang="pt-BR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R$ 312,90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R$ 31.290,00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R$ 30.977,10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15662"/>
                  </a:ext>
                </a:extLst>
              </a:tr>
              <a:tr h="1846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R$ 727,50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R$ 72.750,00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R$ 72.022,50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213859"/>
                  </a:ext>
                </a:extLst>
              </a:tr>
              <a:tr h="184657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7.</a:t>
                      </a:r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Uso não autorizado do Sistema de Esgotamento Sanitário.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R$ 312,90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R$ 31.290,00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R$ 30.977,10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595736"/>
                  </a:ext>
                </a:extLst>
              </a:tr>
              <a:tr h="1846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R$ 727,50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R$ 72.750,00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R$ 72.022,50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18191"/>
                  </a:ext>
                </a:extLst>
              </a:tr>
              <a:tr h="209503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8.</a:t>
                      </a:r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Interconexões perigosas dos ramais de água e esgotos. </a:t>
                      </a:r>
                      <a:endParaRPr lang="pt-BR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R$ 2.086,00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R$ 6.258,00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R$ 4.172,00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928578"/>
                  </a:ext>
                </a:extLst>
              </a:tr>
              <a:tr h="2095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R$ 4.850,00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R$ 14.550,00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R$ 9.700,00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612750"/>
                  </a:ext>
                </a:extLst>
              </a:tr>
              <a:tr h="184657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9. Mau uso das instalações da unidade usuária com danos ao ramal e à rede pública.</a:t>
                      </a:r>
                      <a:endParaRPr lang="pt-BR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R$ 208,60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R$ 6.258,00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R$ 6.049,40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402104"/>
                  </a:ext>
                </a:extLst>
              </a:tr>
              <a:tr h="1846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R$ 14.550,00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R$ 14.065,00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677524"/>
                  </a:ext>
                </a:extLst>
              </a:tr>
              <a:tr h="184657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10. Qualquer intervenção indevida nas instalações públicas de esgotos sanitários ou danos às mesmas.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R$ 208,60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R$ 31.290,00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R$ 31.081,40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019577"/>
                  </a:ext>
                </a:extLst>
              </a:tr>
              <a:tr h="2095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R$ 485,00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R$ 72.750,00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R$ 72.265,00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992270"/>
                  </a:ext>
                </a:extLst>
              </a:tr>
              <a:tr h="184657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11.</a:t>
                      </a:r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Não cumprimento das determinações, por escrito, do pessoal autorizado para fazer a inspeção das instalações internas de esgoto.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R$ 104,30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R$ 625,80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277425"/>
                  </a:ext>
                </a:extLst>
              </a:tr>
              <a:tr h="2095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R$ 242,50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R$ 1.455,00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R$ 1.212,50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485876"/>
                  </a:ext>
                </a:extLst>
              </a:tr>
              <a:tr h="184657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12.</a:t>
                      </a:r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Lançamento de materiais que causem obstrução ou interferência no sistema de esgotamento.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R$ 312,90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R$ 6.258,00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R$ 5.945,10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427359"/>
                  </a:ext>
                </a:extLst>
              </a:tr>
              <a:tr h="2095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R$ 727,50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R$ 14.550,00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R$ 13.822,50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087720"/>
                  </a:ext>
                </a:extLst>
              </a:tr>
              <a:tr h="184657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13.</a:t>
                      </a:r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700" b="1">
                          <a:effectLst/>
                          <a:latin typeface="Calibri" panose="020F0502020204030204" pitchFamily="34" charset="0"/>
                        </a:rPr>
                        <a:t>Recusa do usuário à inspeção das instalações internas.</a:t>
                      </a:r>
                      <a:endParaRPr lang="pt-B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R$ 104,30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R$ 625,80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80410"/>
                  </a:ext>
                </a:extLst>
              </a:tr>
              <a:tr h="1047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R$ 242,50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R$ 1.455,00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R$ 1.212,50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86744"/>
                  </a:ext>
                </a:extLst>
              </a:tr>
              <a:tr h="184657">
                <a:tc rowSpan="2">
                  <a:txBody>
                    <a:bodyPr/>
                    <a:lstStyle/>
                    <a:p>
                      <a:pPr marL="38100" marR="38100" algn="l"/>
                      <a:r>
                        <a:rPr lang="pt-BR" sz="700" b="1" dirty="0">
                          <a:effectLst/>
                          <a:latin typeface="Calibri" panose="020F0502020204030204" pitchFamily="34" charset="0"/>
                        </a:rPr>
                        <a:t>14. Recusa do usuário em se ligar a rede de esgoto disponível</a:t>
                      </a:r>
                      <a:endParaRPr lang="pt-BR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R$ 625,80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R$ 1.877,40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R$ 1.251,60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305388"/>
                  </a:ext>
                </a:extLst>
              </a:tr>
              <a:tr h="2095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 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R$ 1.455,00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>
                          <a:effectLst/>
                          <a:latin typeface="Calibri" panose="020F0502020204030204" pitchFamily="34" charset="0"/>
                        </a:rPr>
                        <a:t>R$ 4.365,00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700" dirty="0">
                          <a:effectLst/>
                          <a:latin typeface="Calibri" panose="020F0502020204030204" pitchFamily="34" charset="0"/>
                        </a:rPr>
                        <a:t>R$ 2.910,00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244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90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25831" y="437193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dirty="0"/>
              <a:t>CÁLCULO DOS VALORES PROPOSTOS DAS MULTAS </a:t>
            </a:r>
            <a:endParaRPr lang="pt-BR" altLang="pt-BR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352A152-E732-42BE-8820-1170BFC01DE6}"/>
              </a:ext>
            </a:extLst>
          </p:cNvPr>
          <p:cNvSpPr txBox="1">
            <a:spLocks/>
          </p:cNvSpPr>
          <p:nvPr/>
        </p:nvSpPr>
        <p:spPr>
          <a:xfrm>
            <a:off x="420587" y="228885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000" b="1">
              <a:latin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6305A02-1CCC-2F85-C113-5611F574E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70" y="382004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F7692EE-0A44-7E99-03B6-F495158F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44" y="13788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1022DB0-B710-6370-3A7B-11C1EEA95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48250"/>
              </p:ext>
            </p:extLst>
          </p:nvPr>
        </p:nvGraphicFramePr>
        <p:xfrm>
          <a:off x="508547" y="4417604"/>
          <a:ext cx="5390175" cy="1131935"/>
        </p:xfrm>
        <a:graphic>
          <a:graphicData uri="http://schemas.openxmlformats.org/drawingml/2006/table">
            <a:tbl>
              <a:tblPr/>
              <a:tblGrid>
                <a:gridCol w="1796725">
                  <a:extLst>
                    <a:ext uri="{9D8B030D-6E8A-4147-A177-3AD203B41FA5}">
                      <a16:colId xmlns:a16="http://schemas.microsoft.com/office/drawing/2014/main" val="2940251692"/>
                    </a:ext>
                  </a:extLst>
                </a:gridCol>
                <a:gridCol w="1796725">
                  <a:extLst>
                    <a:ext uri="{9D8B030D-6E8A-4147-A177-3AD203B41FA5}">
                      <a16:colId xmlns:a16="http://schemas.microsoft.com/office/drawing/2014/main" val="930956259"/>
                    </a:ext>
                  </a:extLst>
                </a:gridCol>
                <a:gridCol w="1796725">
                  <a:extLst>
                    <a:ext uri="{9D8B030D-6E8A-4147-A177-3AD203B41FA5}">
                      <a16:colId xmlns:a16="http://schemas.microsoft.com/office/drawing/2014/main" val="577984469"/>
                    </a:ext>
                  </a:extLst>
                </a:gridCol>
              </a:tblGrid>
              <a:tr h="342059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</a:rPr>
                        <a:t>Categoria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</a:rPr>
                        <a:t>Faixa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</a:rPr>
                        <a:t>Valor Base (VB)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39045"/>
                  </a:ext>
                </a:extLst>
              </a:tr>
              <a:tr h="467938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7 m</a:t>
                      </a:r>
                      <a:r>
                        <a:rPr lang="pt-BR" sz="1400" baseline="30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R$ 20,86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021074"/>
                  </a:ext>
                </a:extLst>
              </a:tr>
              <a:tr h="321938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7 m</a:t>
                      </a:r>
                      <a:r>
                        <a:rPr lang="pt-BR" sz="1400" baseline="30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R$ 48,50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08306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EBA3662D-C767-74C3-786C-C191CA3E6B87}"/>
              </a:ext>
            </a:extLst>
          </p:cNvPr>
          <p:cNvSpPr txBox="1"/>
          <p:nvPr/>
        </p:nvSpPr>
        <p:spPr>
          <a:xfrm>
            <a:off x="508547" y="5611084"/>
            <a:ext cx="539017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 valor base (VB) de cálculo da multa foi obtido pelo valor da parte variável da tarifa de água correspondente a 7m</a:t>
            </a:r>
            <a:r>
              <a:rPr lang="pt-BR" sz="110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pt-BR" sz="11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das respectivas categorias, vigentes no período de 01/06/2021 a 31/08/2022.</a:t>
            </a:r>
            <a:endParaRPr lang="pt-BR" sz="11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B358B63-7A39-C4A9-9299-4CBDEE15BD4B}"/>
              </a:ext>
            </a:extLst>
          </p:cNvPr>
          <p:cNvSpPr txBox="1"/>
          <p:nvPr/>
        </p:nvSpPr>
        <p:spPr>
          <a:xfrm>
            <a:off x="2112821" y="4154687"/>
            <a:ext cx="30427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Valor base de cálculo da multa</a:t>
            </a:r>
            <a:endParaRPr lang="pt-BR" sz="1400" b="1" dirty="0"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880E04AB-E7F3-38AA-417D-A2BA3F5C4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060411"/>
              </p:ext>
            </p:extLst>
          </p:nvPr>
        </p:nvGraphicFramePr>
        <p:xfrm>
          <a:off x="6467361" y="4059047"/>
          <a:ext cx="5499735" cy="2022641"/>
        </p:xfrm>
        <a:graphic>
          <a:graphicData uri="http://schemas.openxmlformats.org/drawingml/2006/table">
            <a:tbl>
              <a:tblPr/>
              <a:tblGrid>
                <a:gridCol w="1833245">
                  <a:extLst>
                    <a:ext uri="{9D8B030D-6E8A-4147-A177-3AD203B41FA5}">
                      <a16:colId xmlns:a16="http://schemas.microsoft.com/office/drawing/2014/main" val="531738654"/>
                    </a:ext>
                  </a:extLst>
                </a:gridCol>
                <a:gridCol w="1833245">
                  <a:extLst>
                    <a:ext uri="{9D8B030D-6E8A-4147-A177-3AD203B41FA5}">
                      <a16:colId xmlns:a16="http://schemas.microsoft.com/office/drawing/2014/main" val="493666620"/>
                    </a:ext>
                  </a:extLst>
                </a:gridCol>
                <a:gridCol w="1833245">
                  <a:extLst>
                    <a:ext uri="{9D8B030D-6E8A-4147-A177-3AD203B41FA5}">
                      <a16:colId xmlns:a16="http://schemas.microsoft.com/office/drawing/2014/main" val="3877108882"/>
                    </a:ext>
                  </a:extLst>
                </a:gridCol>
              </a:tblGrid>
              <a:tr h="376721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</a:rPr>
                        <a:t>Categoria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</a:rPr>
                        <a:t>Consumo Médio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</a:rPr>
                        <a:t>Fator de consumo (FC)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00660"/>
                  </a:ext>
                </a:extLst>
              </a:tr>
              <a:tr h="161452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0 a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48779"/>
                  </a:ext>
                </a:extLst>
              </a:tr>
              <a:tr h="161452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>
                          <a:effectLst/>
                          <a:latin typeface="Calibri" panose="020F0502020204030204" pitchFamily="34" charset="0"/>
                        </a:rPr>
                        <a:t>8 a 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69125"/>
                  </a:ext>
                </a:extLst>
              </a:tr>
              <a:tr h="161452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>
                          <a:effectLst/>
                          <a:latin typeface="Calibri" panose="020F0502020204030204" pitchFamily="34" charset="0"/>
                        </a:rPr>
                        <a:t>14 a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788288"/>
                  </a:ext>
                </a:extLst>
              </a:tr>
              <a:tr h="161452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21 a 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061968"/>
                  </a:ext>
                </a:extLst>
              </a:tr>
              <a:tr h="161452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Residencial Padrão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>
                          <a:effectLst/>
                          <a:latin typeface="Calibri" panose="020F0502020204030204" pitchFamily="34" charset="0"/>
                        </a:rPr>
                        <a:t>31 a 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098238"/>
                  </a:ext>
                </a:extLst>
              </a:tr>
              <a:tr h="161452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>
                          <a:effectLst/>
                          <a:latin typeface="Calibri" panose="020F0502020204030204" pitchFamily="34" charset="0"/>
                        </a:rPr>
                        <a:t>0 a 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256243"/>
                  </a:ext>
                </a:extLst>
              </a:tr>
              <a:tr h="161452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>
                          <a:effectLst/>
                          <a:latin typeface="Calibri" panose="020F0502020204030204" pitchFamily="34" charset="0"/>
                        </a:rPr>
                        <a:t>5 a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127974"/>
                  </a:ext>
                </a:extLst>
              </a:tr>
              <a:tr h="161452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>
                          <a:effectLst/>
                          <a:latin typeface="Calibri" panose="020F0502020204030204" pitchFamily="34" charset="0"/>
                        </a:rPr>
                        <a:t>8 a 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449114"/>
                  </a:ext>
                </a:extLst>
              </a:tr>
              <a:tr h="161452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Não Residencial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>
                          <a:effectLst/>
                          <a:latin typeface="Calibri" panose="020F0502020204030204" pitchFamily="34" charset="0"/>
                        </a:rPr>
                        <a:t>11 a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200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482495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40A22063-EA94-93E7-8F06-E0943F12A56E}"/>
              </a:ext>
            </a:extLst>
          </p:cNvPr>
          <p:cNvSpPr txBox="1"/>
          <p:nvPr/>
        </p:nvSpPr>
        <p:spPr>
          <a:xfrm>
            <a:off x="7557377" y="3786187"/>
            <a:ext cx="46346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Categoria, consumo médio e fator de consumo</a:t>
            </a:r>
            <a:endParaRPr lang="pt-BR" sz="14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B46F7F0-A3D4-DCAF-D59F-8B7B73FE6769}"/>
              </a:ext>
            </a:extLst>
          </p:cNvPr>
          <p:cNvSpPr txBox="1"/>
          <p:nvPr/>
        </p:nvSpPr>
        <p:spPr>
          <a:xfrm>
            <a:off x="6467361" y="6123711"/>
            <a:ext cx="5499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O fator de consumo (FC) foi definido considerando-se a categoria e a faixa de consumo médio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7DC383-2F53-A852-C221-3028EB21C277}"/>
              </a:ext>
            </a:extLst>
          </p:cNvPr>
          <p:cNvSpPr txBox="1"/>
          <p:nvPr/>
        </p:nvSpPr>
        <p:spPr>
          <a:xfrm>
            <a:off x="708635" y="1159590"/>
            <a:ext cx="1069926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 valores de multas propostos foram calculados da seguinte forma: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endParaRPr lang="pt-BR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6200" marR="76200" algn="ctr">
              <a:spcBef>
                <a:spcPts val="600"/>
              </a:spcBef>
              <a:spcAft>
                <a:spcPts val="600"/>
              </a:spcAft>
            </a:pPr>
            <a:endParaRPr lang="pt-BR" sz="12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onde,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FM: Fator de multiplicação, correspondente a gravidade de cada infração;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VB = valor da parte variável da tarifa de água correspondente a 7m</a:t>
            </a:r>
            <a:r>
              <a:rPr lang="pt-BR" sz="12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da categoria em que se enquadra a unidade usuária; e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FC: Fator de consumo, relacionado à faixa do consumo médio do usuário apurado nos últimos 12 meses da data de emissão do Termo de Ocorrência de Irregularidade.</a:t>
            </a:r>
            <a:endParaRPr lang="pt-BR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C2EE266F-B418-5090-ED4D-4C0636E519B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745821" y="1695473"/>
            <a:ext cx="6505062" cy="621301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Valor da Multa Proposto: FM X VB X FC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435FF2C-5A5F-B8B5-35AC-22F005BE472C}"/>
              </a:ext>
            </a:extLst>
          </p:cNvPr>
          <p:cNvSpPr txBox="1">
            <a:spLocks/>
          </p:cNvSpPr>
          <p:nvPr/>
        </p:nvSpPr>
        <p:spPr>
          <a:xfrm>
            <a:off x="2702861" y="1665763"/>
            <a:ext cx="6326266" cy="494385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pt-BR" dirty="0"/>
              <a:t>PROBLEMA REGULATÓRIO</a:t>
            </a:r>
          </a:p>
        </p:txBody>
      </p:sp>
      <p:pic>
        <p:nvPicPr>
          <p:cNvPr id="5" name="Gráfico 4" descr="Perguntas estrutura de tópicos">
            <a:extLst>
              <a:ext uri="{FF2B5EF4-FFF2-40B4-BE49-F238E27FC236}">
                <a16:creationId xmlns:a16="http://schemas.microsoft.com/office/drawing/2014/main" id="{F254B083-70CD-258A-4753-83CAAED44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462" y="873444"/>
            <a:ext cx="1286704" cy="128670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E3A51E3-75F8-6A8A-9122-0C5617DDDCB6}"/>
              </a:ext>
            </a:extLst>
          </p:cNvPr>
          <p:cNvSpPr/>
          <p:nvPr/>
        </p:nvSpPr>
        <p:spPr>
          <a:xfrm>
            <a:off x="1827155" y="2474461"/>
            <a:ext cx="8537689" cy="2373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Necessidade de melhorias nos procedimentos do processo administrativo de correção de irregularidades praticadas pelos usuários dos serviços de abastecimento de água e de esgoto.</a:t>
            </a:r>
          </a:p>
        </p:txBody>
      </p:sp>
    </p:spTree>
    <p:extLst>
      <p:ext uri="{BB962C8B-B14F-4D97-AF65-F5344CB8AC3E}">
        <p14:creationId xmlns:p14="http://schemas.microsoft.com/office/powerpoint/2010/main" val="1418097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76379" y="240410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dirty="0"/>
              <a:t>AJUSTES NOS FATORES DE MULTIPLICAÇÃO </a:t>
            </a:r>
            <a:endParaRPr lang="pt-BR" altLang="pt-B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6305A02-1CCC-2F85-C113-5611F574E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17" y="8880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F7692EE-0A44-7E99-03B6-F495158F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44" y="13788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C1BFF8-ED4F-0BDD-D2B4-68BB59C8B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601274"/>
              </p:ext>
            </p:extLst>
          </p:nvPr>
        </p:nvGraphicFramePr>
        <p:xfrm>
          <a:off x="876379" y="739911"/>
          <a:ext cx="10699267" cy="5745806"/>
        </p:xfrm>
        <a:graphic>
          <a:graphicData uri="http://schemas.openxmlformats.org/drawingml/2006/table">
            <a:tbl>
              <a:tblPr/>
              <a:tblGrid>
                <a:gridCol w="4694286">
                  <a:extLst>
                    <a:ext uri="{9D8B030D-6E8A-4147-A177-3AD203B41FA5}">
                      <a16:colId xmlns:a16="http://schemas.microsoft.com/office/drawing/2014/main" val="826016651"/>
                    </a:ext>
                  </a:extLst>
                </a:gridCol>
                <a:gridCol w="4694286">
                  <a:extLst>
                    <a:ext uri="{9D8B030D-6E8A-4147-A177-3AD203B41FA5}">
                      <a16:colId xmlns:a16="http://schemas.microsoft.com/office/drawing/2014/main" val="3314976501"/>
                    </a:ext>
                  </a:extLst>
                </a:gridCol>
                <a:gridCol w="1310695">
                  <a:extLst>
                    <a:ext uri="{9D8B030D-6E8A-4147-A177-3AD203B41FA5}">
                      <a16:colId xmlns:a16="http://schemas.microsoft.com/office/drawing/2014/main" val="3071786983"/>
                    </a:ext>
                  </a:extLst>
                </a:gridCol>
              </a:tblGrid>
              <a:tr h="320404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INFRAÇÕES ÁGUA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FM Mínimo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FM Ajustado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16234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1. Retirada ou inversão de hidrômetros.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879029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2. Emprego de ejetores ou bombas de sucção diretamente ligados ao ramal predial.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637178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3. Derivação de tubulações da instalação predial de água para suprir outro imóvel.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023715"/>
                  </a:ext>
                </a:extLst>
              </a:tr>
              <a:tr h="285716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4. Uso de dispositivos ou equipamentos intercalados no alimentador predial que prejudiquem o abastecimento público de água, a medição do consumo ou o funcionamento do hidrômetro.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688928"/>
                  </a:ext>
                </a:extLst>
              </a:tr>
              <a:tr h="285716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5. Qualquer impedimento para acesso ao hidrômetro para realização da leitura ou para suspensão do fornecimento de água.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152353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6. Intervenção indevida no ramal predial.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579803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7. Recusa do usuário à inspeção das instalações internas.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62311"/>
                  </a:ext>
                </a:extLst>
              </a:tr>
              <a:tr h="285716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8. Não cumprimento das determinações, por escrito, do pessoal autorizado para fazer a inspeção nas instalações prediais de água.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578159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9. Intervenção e/ou utilização de hidrantes para fins não autorizados.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596942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10. Intervenção indevida nas redes de água ou danos às mesmas.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59641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11. Interconexão da instalação predial com canalizações de água de outra procedência.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415006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12. Revenda de água a terceiros.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289146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13. Violação do hidrômetro.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660298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14. Violação de selos e de lacres do hidrômetro.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05977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15. Violação do corte.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063421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16. Construção sobre rede de água.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712788"/>
                  </a:ext>
                </a:extLst>
              </a:tr>
              <a:tr h="327054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INFRAÇÕES ESGOTO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050" b="1" dirty="0">
                          <a:effectLst/>
                          <a:latin typeface="Calibri" panose="020F0502020204030204" pitchFamily="34" charset="0"/>
                        </a:rPr>
                        <a:t>FM Mínimo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FM Ajustado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240355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1. Ligações clandestinas à rede pública.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636491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2. Construções sobre coletores de esgotos.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62411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3. Despejo de águas pluviais nas instalações prediais de esgotos sanitários.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049150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4. Despejo de esgotos em galerias de águas pluviais.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029636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5. Lançamentos indevidos de óleos e gorduras na rede pública.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255935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6. Lançamentos não autorizados de resíduos com características não domésticas.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36407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>
                          <a:effectLst/>
                          <a:latin typeface="Calibri" panose="020F0502020204030204" pitchFamily="34" charset="0"/>
                        </a:rPr>
                        <a:t>7. Uso não autorizado do Sistema de Esgotamento Sanitário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59422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8. Interconexões perigosas dos ramais de água e esgotos.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073069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9. Mau uso das instalações da unidade usuária com danos ao ramal e à rede pública.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367013"/>
                  </a:ext>
                </a:extLst>
              </a:tr>
              <a:tr h="285716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10. Qualquer intervenção indevida nas instalações públicas de esgotos sanitários ou danos às mesmas.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977834"/>
                  </a:ext>
                </a:extLst>
              </a:tr>
              <a:tr h="285716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11. Não cumprimento das determinações, por escrito, do pessoal autorizado para fazer a inspeção das instalações internas de esgoto.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41589"/>
                  </a:ext>
                </a:extLst>
              </a:tr>
              <a:tr h="173347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12. Lançamento de materiais que causem obstrução ou interferência no sistema de esgotamento.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781762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13. Recusa do usuário à inspeção das instalações internas.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347381"/>
                  </a:ext>
                </a:extLst>
              </a:tr>
              <a:tr h="14285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14. Recusa do usuário em se ligar a rede de esgoto disponível*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9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678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287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46366" y="270822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altLang="pt-BR" dirty="0"/>
              <a:t>COMPARATIVO ENTRE OS VALORES ATUAIS E PROPOSTOS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F7692EE-0A44-7E99-03B6-F495158F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44" y="13788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73C9BD-3E02-2CB6-9284-7E1BF4F42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74" y="879788"/>
            <a:ext cx="6626649" cy="343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áfico 1" descr="Seta de linha reta">
            <a:extLst>
              <a:ext uri="{FF2B5EF4-FFF2-40B4-BE49-F238E27FC236}">
                <a16:creationId xmlns:a16="http://schemas.microsoft.com/office/drawing/2014/main" id="{4D60DADB-1E4A-D99E-130E-F855D42D5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931048" y="3814445"/>
            <a:ext cx="752273" cy="75227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FBDF82D-5EAF-7BB8-7E01-0C21096B3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157" y="4614456"/>
            <a:ext cx="10093206" cy="18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281069-086A-1FB1-DF41-0EF90AE97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900" y="1605094"/>
            <a:ext cx="8082199" cy="4545791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828B3FF8-6922-6CCD-F5EA-29A7A61242A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46366" y="451762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altLang="pt-BR" dirty="0"/>
              <a:t>VALORES PROPOSTOS POR CATEGORIA E FAIXA DE CONSUMO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C6B419F-054E-A6B5-283E-DEB63AA9B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59" y="1239236"/>
            <a:ext cx="7781173" cy="36585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AB943D-F89F-7D10-A183-92761238DA4E}"/>
              </a:ext>
            </a:extLst>
          </p:cNvPr>
          <p:cNvSpPr txBox="1"/>
          <p:nvPr/>
        </p:nvSpPr>
        <p:spPr>
          <a:xfrm>
            <a:off x="3718462" y="6135992"/>
            <a:ext cx="557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95% dos usuários residenciais consomem até 20m3;</a:t>
            </a:r>
          </a:p>
          <a:p>
            <a:r>
              <a:rPr lang="pt-BR" dirty="0"/>
              <a:t>90% dos usuários não residenciais consomem até 40 m3;</a:t>
            </a:r>
          </a:p>
        </p:txBody>
      </p:sp>
    </p:spTree>
    <p:extLst>
      <p:ext uri="{BB962C8B-B14F-4D97-AF65-F5344CB8AC3E}">
        <p14:creationId xmlns:p14="http://schemas.microsoft.com/office/powerpoint/2010/main" val="2336858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828B3FF8-6922-6CCD-F5EA-29A7A61242A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46366" y="451762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altLang="pt-BR" dirty="0"/>
              <a:t>VALORES PROPOSTOS POR CATEGORIA E FAIXA DE CONSUMO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E453D9-C148-1E0C-0333-2156E653B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424" y="1213737"/>
            <a:ext cx="8571273" cy="443052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20D262E-82B0-4402-5456-BBEBF4E53246}"/>
              </a:ext>
            </a:extLst>
          </p:cNvPr>
          <p:cNvSpPr txBox="1"/>
          <p:nvPr/>
        </p:nvSpPr>
        <p:spPr>
          <a:xfrm>
            <a:off x="3729219" y="5759907"/>
            <a:ext cx="557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95% dos usuários residenciais consomem até 20m3;</a:t>
            </a:r>
          </a:p>
          <a:p>
            <a:r>
              <a:rPr lang="pt-BR" dirty="0"/>
              <a:t>90% dos usuários não residenciais consomem até 40 m3;</a:t>
            </a:r>
          </a:p>
        </p:txBody>
      </p:sp>
    </p:spTree>
    <p:extLst>
      <p:ext uri="{BB962C8B-B14F-4D97-AF65-F5344CB8AC3E}">
        <p14:creationId xmlns:p14="http://schemas.microsoft.com/office/powerpoint/2010/main" val="1687134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0749CB90-46FC-A6ED-8184-1DEFC1C53CC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11619" y="837353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altLang="pt-BR" dirty="0"/>
              <a:t>SÍNTESE DAS MELHORIAS PROPOSTAS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618549-39A6-AEAB-95B5-E8BB8B025B43}"/>
              </a:ext>
            </a:extLst>
          </p:cNvPr>
          <p:cNvSpPr txBox="1"/>
          <p:nvPr/>
        </p:nvSpPr>
        <p:spPr>
          <a:xfrm>
            <a:off x="1272472" y="1760506"/>
            <a:ext cx="9977559" cy="42601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Melhor instrução processual por parte da Caesb, sendo exigido </a:t>
            </a:r>
            <a:r>
              <a:rPr lang="pt-BR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registro fotográfico</a:t>
            </a: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Diminuição da </a:t>
            </a:r>
            <a:r>
              <a:rPr lang="pt-BR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discricionariedade</a:t>
            </a: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dos valores das multas aplicadas.</a:t>
            </a: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Incorporação de procedimentos e penalidades em </a:t>
            </a:r>
            <a:r>
              <a:rPr lang="pt-BR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uma única norma</a:t>
            </a: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Possibilidade de o usuário solicitar </a:t>
            </a:r>
            <a:r>
              <a:rPr lang="pt-BR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prazo adicional </a:t>
            </a: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corrigir a irregularidade;</a:t>
            </a: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Possibilidade de apresentação de defesa e recurso de </a:t>
            </a:r>
            <a:r>
              <a:rPr lang="pt-BR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forma escrita ou eletrônica</a:t>
            </a: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Definição dos fatores </a:t>
            </a:r>
            <a:r>
              <a:rPr lang="pt-BR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agravantes e atenuantes</a:t>
            </a: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de forma mais precisa;</a:t>
            </a: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Previsão de envio à Adasa de </a:t>
            </a:r>
            <a:r>
              <a:rPr lang="pt-BR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informações adicionais </a:t>
            </a:r>
            <a:r>
              <a:rPr lang="pt-BR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pelos usuários e Caesb para julgamento dos recursos de revisão.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4118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D94288A-1441-4F4A-B21F-AA67030ADFA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b="1295"/>
          <a:stretch/>
        </p:blipFill>
        <p:spPr>
          <a:xfrm>
            <a:off x="-44966" y="0"/>
            <a:ext cx="12236966" cy="6858003"/>
          </a:xfrm>
          <a:prstGeom prst="rect">
            <a:avLst/>
          </a:prstGeom>
        </p:spPr>
      </p:pic>
      <p:sp>
        <p:nvSpPr>
          <p:cNvPr id="3" name="Título 4">
            <a:extLst>
              <a:ext uri="{FF2B5EF4-FFF2-40B4-BE49-F238E27FC236}">
                <a16:creationId xmlns:a16="http://schemas.microsoft.com/office/drawing/2014/main" id="{6AEEEACC-18BE-4E1D-8A2A-91B0D667E70F}"/>
              </a:ext>
            </a:extLst>
          </p:cNvPr>
          <p:cNvSpPr txBox="1">
            <a:spLocks/>
          </p:cNvSpPr>
          <p:nvPr/>
        </p:nvSpPr>
        <p:spPr>
          <a:xfrm>
            <a:off x="1147045" y="1596943"/>
            <a:ext cx="9699603" cy="3664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</a:rPr>
              <a:t>O</a:t>
            </a:r>
            <a:r>
              <a:rPr lang="pt-BR" sz="5200" b="1" dirty="0">
                <a:solidFill>
                  <a:schemeClr val="bg1"/>
                </a:solidFill>
              </a:rPr>
              <a:t>brigado!</a:t>
            </a:r>
          </a:p>
          <a:p>
            <a:endParaRPr lang="pt-BR" sz="3200" dirty="0">
              <a:solidFill>
                <a:schemeClr val="bg1"/>
              </a:solidFill>
            </a:endParaRPr>
          </a:p>
          <a:p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chemeClr val="bg1"/>
                </a:solidFill>
              </a:rPr>
              <a:t>Envio de contribuições escritas até o dia </a:t>
            </a:r>
            <a:r>
              <a:rPr lang="pt-BR" sz="3200" b="1" dirty="0">
                <a:solidFill>
                  <a:schemeClr val="bg1"/>
                </a:solidFill>
              </a:rPr>
              <a:t>07/03/2023</a:t>
            </a:r>
          </a:p>
          <a:p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chemeClr val="bg1"/>
                </a:solidFill>
              </a:rPr>
              <a:t>ap-002-2023@adasa.df.gov.br</a:t>
            </a:r>
          </a:p>
          <a:p>
            <a:br>
              <a:rPr lang="pt-BR" sz="3200" dirty="0">
                <a:solidFill>
                  <a:schemeClr val="bg1"/>
                </a:solidFill>
              </a:rPr>
            </a:br>
            <a:endParaRPr lang="pt-BR" sz="3200" dirty="0">
              <a:solidFill>
                <a:schemeClr val="bg1"/>
              </a:solidFill>
            </a:endParaRPr>
          </a:p>
          <a:p>
            <a:br>
              <a:rPr lang="pt-BR" sz="3200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  <a:cs typeface="Calibri Light"/>
            </a:endParaRPr>
          </a:p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  <a:latin typeface="+mn-lt"/>
              </a:rPr>
              <a:t>Superintendência de Abastecimento de Água e Esgoto – SAE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ADASA – Agência Reguladora de Águas, Energia e Saneamento Básico do DF</a:t>
            </a:r>
            <a:br>
              <a:rPr lang="pt-BR" sz="2400" b="1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5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2039250" y="2305491"/>
            <a:ext cx="8241341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b="1" dirty="0"/>
              <a:t>Aprimorar os procedimentos</a:t>
            </a:r>
            <a:r>
              <a:rPr lang="pt-BR" sz="2400" dirty="0"/>
              <a:t> atualmente previstos para aplicação das penalidades;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b="1" dirty="0"/>
              <a:t>Consolidar os procedimentos e as penalidades</a:t>
            </a:r>
            <a:r>
              <a:rPr lang="pt-BR" sz="2400" dirty="0"/>
              <a:t> na mesma resolução; 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b="1" dirty="0"/>
              <a:t>Reduzir a discricionariedade</a:t>
            </a:r>
            <a:r>
              <a:rPr lang="pt-BR" sz="2400" dirty="0"/>
              <a:t> no cálculo das multas.</a:t>
            </a:r>
            <a:endParaRPr lang="pt-BR" sz="2400" dirty="0">
              <a:cs typeface="Calibri"/>
            </a:endParaRPr>
          </a:p>
          <a:p>
            <a:pPr algn="just"/>
            <a:endParaRPr lang="pt-BR" sz="2800" b="1" dirty="0">
              <a:cs typeface="Calibri" panose="020F0502020204030204"/>
            </a:endParaRP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352A152-E732-42BE-8820-1170BFC01DE6}"/>
              </a:ext>
            </a:extLst>
          </p:cNvPr>
          <p:cNvSpPr txBox="1">
            <a:spLocks/>
          </p:cNvSpPr>
          <p:nvPr/>
        </p:nvSpPr>
        <p:spPr>
          <a:xfrm>
            <a:off x="420587" y="228885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000" b="1">
              <a:latin typeface="+mn-lt"/>
            </a:endParaRPr>
          </a:p>
        </p:txBody>
      </p:sp>
      <p:pic>
        <p:nvPicPr>
          <p:cNvPr id="2" name="Gráfico 1" descr="Alvo estrutura de tópicos">
            <a:extLst>
              <a:ext uri="{FF2B5EF4-FFF2-40B4-BE49-F238E27FC236}">
                <a16:creationId xmlns:a16="http://schemas.microsoft.com/office/drawing/2014/main" id="{173D05D6-6042-86E0-E8DE-A3176035F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587" y="845909"/>
            <a:ext cx="1185302" cy="118530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50FDBEE-0D1D-D31A-FB05-3602E3578A82}"/>
              </a:ext>
            </a:extLst>
          </p:cNvPr>
          <p:cNvSpPr txBox="1"/>
          <p:nvPr/>
        </p:nvSpPr>
        <p:spPr>
          <a:xfrm>
            <a:off x="2039250" y="1290415"/>
            <a:ext cx="8241341" cy="408302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09525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2039250" y="2461133"/>
            <a:ext cx="8330435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Análise das solicitações da Diretoria Colegiada;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Análise das propostas de alteração da CAESB;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Levantamento de melhorias da Fiscalização da Adasa;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Estudo comparativo com outras agências (ARSAE, ARCE, ARES-PCJ, ANEEL, dentre outras).</a:t>
            </a:r>
            <a:endParaRPr lang="pt-BR" sz="2800" b="1" i="1" dirty="0">
              <a:cs typeface="Calibri" panose="020F0502020204030204"/>
            </a:endParaRP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352A152-E732-42BE-8820-1170BFC01DE6}"/>
              </a:ext>
            </a:extLst>
          </p:cNvPr>
          <p:cNvSpPr txBox="1">
            <a:spLocks/>
          </p:cNvSpPr>
          <p:nvPr/>
        </p:nvSpPr>
        <p:spPr>
          <a:xfrm>
            <a:off x="420587" y="228885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000" b="1"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0FDBEE-0D1D-D31A-FB05-3602E3578A82}"/>
              </a:ext>
            </a:extLst>
          </p:cNvPr>
          <p:cNvSpPr txBox="1"/>
          <p:nvPr/>
        </p:nvSpPr>
        <p:spPr>
          <a:xfrm>
            <a:off x="2039250" y="1290415"/>
            <a:ext cx="8241341" cy="408302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METODOLOGIA</a:t>
            </a:r>
          </a:p>
        </p:txBody>
      </p:sp>
      <p:pic>
        <p:nvPicPr>
          <p:cNvPr id="5" name="Gráfico 4" descr="Engrenagem única">
            <a:extLst>
              <a:ext uri="{FF2B5EF4-FFF2-40B4-BE49-F238E27FC236}">
                <a16:creationId xmlns:a16="http://schemas.microsoft.com/office/drawing/2014/main" id="{88ED4B70-684A-2492-93B8-2361C411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323" y="9679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1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1658456" y="3013501"/>
            <a:ext cx="900292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b="1" dirty="0"/>
              <a:t>Aprimoramento dos procedimentos</a:t>
            </a:r>
            <a:r>
              <a:rPr lang="pt-BR" sz="2400" dirty="0"/>
              <a:t> previstos para aplicação das penalidades;</a:t>
            </a: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352A152-E732-42BE-8820-1170BFC01DE6}"/>
              </a:ext>
            </a:extLst>
          </p:cNvPr>
          <p:cNvSpPr txBox="1">
            <a:spLocks/>
          </p:cNvSpPr>
          <p:nvPr/>
        </p:nvSpPr>
        <p:spPr>
          <a:xfrm>
            <a:off x="420587" y="228885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000" b="1"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0FDBEE-0D1D-D31A-FB05-3602E3578A82}"/>
              </a:ext>
            </a:extLst>
          </p:cNvPr>
          <p:cNvSpPr txBox="1"/>
          <p:nvPr/>
        </p:nvSpPr>
        <p:spPr>
          <a:xfrm>
            <a:off x="2039250" y="1290415"/>
            <a:ext cx="8241341" cy="408302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RESULTADO 1</a:t>
            </a:r>
          </a:p>
        </p:txBody>
      </p:sp>
      <p:pic>
        <p:nvPicPr>
          <p:cNvPr id="7" name="Gráfico 6" descr="Alvo">
            <a:extLst>
              <a:ext uri="{FF2B5EF4-FFF2-40B4-BE49-F238E27FC236}">
                <a16:creationId xmlns:a16="http://schemas.microsoft.com/office/drawing/2014/main" id="{639C2FD4-8370-65BE-8B76-F913D9E50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587" y="1037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06E868A-BE32-44F3-FCA9-BAB9EFFC1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41663"/>
              </p:ext>
            </p:extLst>
          </p:nvPr>
        </p:nvGraphicFramePr>
        <p:xfrm>
          <a:off x="1276575" y="835384"/>
          <a:ext cx="9638850" cy="520292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12950">
                  <a:extLst>
                    <a:ext uri="{9D8B030D-6E8A-4147-A177-3AD203B41FA5}">
                      <a16:colId xmlns:a16="http://schemas.microsoft.com/office/drawing/2014/main" val="4161732473"/>
                    </a:ext>
                  </a:extLst>
                </a:gridCol>
                <a:gridCol w="3212950">
                  <a:extLst>
                    <a:ext uri="{9D8B030D-6E8A-4147-A177-3AD203B41FA5}">
                      <a16:colId xmlns:a16="http://schemas.microsoft.com/office/drawing/2014/main" val="908815115"/>
                    </a:ext>
                  </a:extLst>
                </a:gridCol>
                <a:gridCol w="3212950">
                  <a:extLst>
                    <a:ext uri="{9D8B030D-6E8A-4147-A177-3AD203B41FA5}">
                      <a16:colId xmlns:a16="http://schemas.microsoft.com/office/drawing/2014/main" val="2540859155"/>
                    </a:ext>
                  </a:extLst>
                </a:gridCol>
              </a:tblGrid>
              <a:tr h="308727"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TABELA SÍNTESE DAS PROPOSTAS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786077"/>
                  </a:ext>
                </a:extLst>
              </a:tr>
              <a:tr h="30872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PROPOSTA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ASSUNTO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DISPOSITIVO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305163"/>
                  </a:ext>
                </a:extLst>
              </a:tr>
              <a:tr h="30872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Proposta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DA EMENTA E DO 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Ementa e Art. 1º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101887"/>
                  </a:ext>
                </a:extLst>
              </a:tr>
              <a:tr h="30872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Proposta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DOS DIREITOS E DEVERES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Art. 2º e 3º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71064"/>
                  </a:ext>
                </a:extLst>
              </a:tr>
              <a:tr h="75418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Proposta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DA FISCALIZAÇÃO, INFRAÇÕES,</a:t>
                      </a:r>
                    </a:p>
                    <a:p>
                      <a:r>
                        <a:rPr lang="pt-BR" sz="1400" dirty="0"/>
                        <a:t>MEDIDAS ADMINISTRATIVAS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Art. 4º, Art. 5º ,</a:t>
                      </a:r>
                    </a:p>
                    <a:p>
                      <a:r>
                        <a:rPr lang="pt-BR" sz="1400" dirty="0"/>
                        <a:t>Art. 5-A, Art. 5º-B</a:t>
                      </a:r>
                    </a:p>
                    <a:p>
                      <a:r>
                        <a:rPr lang="pt-BR" sz="1400" dirty="0"/>
                        <a:t>e Art.5º-C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548140"/>
                  </a:ext>
                </a:extLst>
              </a:tr>
              <a:tr h="75418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Proposta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DOS PROCEDIMENTOS DE</a:t>
                      </a:r>
                    </a:p>
                    <a:p>
                      <a:r>
                        <a:rPr lang="pt-BR" sz="1400" dirty="0"/>
                        <a:t>FISCALIZAÇÃO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Art. 6º , Art. 7º,</a:t>
                      </a:r>
                    </a:p>
                    <a:p>
                      <a:r>
                        <a:rPr lang="pt-BR" sz="1400" dirty="0"/>
                        <a:t>Art. 8º , Art. 9º,</a:t>
                      </a:r>
                    </a:p>
                    <a:p>
                      <a:r>
                        <a:rPr lang="pt-BR" sz="1400" dirty="0"/>
                        <a:t>Art.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16282"/>
                  </a:ext>
                </a:extLst>
              </a:tr>
              <a:tr h="30872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Proposta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DA NOTIFICAÇÃO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Art. 12, Art.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65194"/>
                  </a:ext>
                </a:extLst>
              </a:tr>
              <a:tr h="53072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Proposta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DA DEFESA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Art. 15, Art. 16 e</a:t>
                      </a:r>
                    </a:p>
                    <a:p>
                      <a:r>
                        <a:rPr lang="de-DE" sz="1400" dirty="0"/>
                        <a:t>Art. 17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427054"/>
                  </a:ext>
                </a:extLst>
              </a:tr>
              <a:tr h="75418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Proposta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DO JULGAMENTO E DA APLICAÇÃO DA SANÇÃO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Art. 19, Art. 20,</a:t>
                      </a:r>
                    </a:p>
                    <a:p>
                      <a:r>
                        <a:rPr lang="pt-BR" sz="1400" dirty="0"/>
                        <a:t>Art. 20-A, Art. 21,</a:t>
                      </a:r>
                    </a:p>
                    <a:p>
                      <a:r>
                        <a:rPr lang="pt-BR" sz="1400" dirty="0"/>
                        <a:t>Art.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013653"/>
                  </a:ext>
                </a:extLst>
              </a:tr>
              <a:tr h="53072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Proposta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DO RECURSO E DA 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Art. 23, Art. 24,</a:t>
                      </a:r>
                    </a:p>
                    <a:p>
                      <a:r>
                        <a:rPr lang="pt-BR" sz="1400" dirty="0"/>
                        <a:t>Art. 25, Art. 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21889"/>
                  </a:ext>
                </a:extLst>
              </a:tr>
              <a:tr h="30872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Proposta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DAS DISPOSIÇÕES GERAIS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Art. 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755871"/>
                  </a:ext>
                </a:extLst>
              </a:tr>
            </a:tbl>
          </a:graphicData>
        </a:graphic>
      </p:graphicFrame>
      <p:sp>
        <p:nvSpPr>
          <p:cNvPr id="5" name="TextBox 7">
            <a:extLst>
              <a:ext uri="{FF2B5EF4-FFF2-40B4-BE49-F238E27FC236}">
                <a16:creationId xmlns:a16="http://schemas.microsoft.com/office/drawing/2014/main" id="{0DF56C65-898A-DBE6-9BAF-9EE28382149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0148" y="294931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RESULTADO 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CA9915-B3CA-CFDA-8411-2F93E2F04512}"/>
              </a:ext>
            </a:extLst>
          </p:cNvPr>
          <p:cNvSpPr txBox="1"/>
          <p:nvPr/>
        </p:nvSpPr>
        <p:spPr>
          <a:xfrm>
            <a:off x="1828800" y="6218665"/>
            <a:ext cx="974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Documentos disponíveis em: </a:t>
            </a:r>
            <a:r>
              <a:rPr lang="pt-BR" sz="1200" dirty="0">
                <a:hlinkClick r:id="rId3"/>
              </a:rPr>
              <a:t>https://www.adasa.df.gov.br/audiencias-publicas/audiencias-em-andamento/audiencias-publicas/audiencias-em-andamento/2218-audiencia-publica-n-002-2023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78392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0148" y="607571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RESULTADO 1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26967" y="1647568"/>
            <a:ext cx="10699267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t-BR" sz="2000" b="1" dirty="0"/>
              <a:t> </a:t>
            </a:r>
            <a:r>
              <a:rPr lang="pt-BR" sz="2400" b="1" dirty="0"/>
              <a:t>Proposta 1: Da Ementa e do Objeto (Art. 1º) </a:t>
            </a:r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Assegura,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quando necessária, a correção das irregularidades pela Caesb (I);</a:t>
            </a:r>
            <a:endParaRPr lang="pt-BR" sz="2000" dirty="0"/>
          </a:p>
          <a:p>
            <a:pPr algn="just" rtl="0" fontAlgn="base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t-BR" sz="2400" b="1" dirty="0"/>
              <a:t> Proposta 2: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Dos Direitos e Deveres dos Usuários (Arts. 2º e 3º)</a:t>
            </a:r>
            <a:endParaRPr lang="pt-BR" sz="2400" dirty="0"/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 </a:t>
            </a:r>
            <a:r>
              <a:rPr lang="pt-BR" sz="2000" b="1" dirty="0"/>
              <a:t>Reforça</a:t>
            </a:r>
            <a:r>
              <a:rPr lang="pt-BR" sz="2000" dirty="0"/>
              <a:t> </a:t>
            </a:r>
            <a:r>
              <a:rPr lang="pt-BR" sz="2000" b="1" dirty="0"/>
              <a:t>os direitos e deveres</a:t>
            </a:r>
            <a:r>
              <a:rPr lang="pt-BR" sz="2000" dirty="0"/>
              <a:t> dos usuários nas ações de fiscalização </a:t>
            </a:r>
            <a:r>
              <a:rPr lang="pt-BR" sz="2000" b="1" dirty="0"/>
              <a:t>(A)</a:t>
            </a:r>
            <a:r>
              <a:rPr lang="pt-BR" sz="2000" dirty="0"/>
              <a:t>;</a:t>
            </a:r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Usuário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devem manter seus dados cadastrais e de correspondências atualizados (I); </a:t>
            </a:r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</a:pPr>
            <a:endParaRPr lang="pt-BR" sz="20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000" dirty="0"/>
              <a:t> </a:t>
            </a:r>
            <a:r>
              <a:rPr lang="pt-BR" sz="2400" b="1" dirty="0"/>
              <a:t>Proposta 3: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 Fiscalização, Infrações, Medidas administrativas - (Arts. 4º e 5º) </a:t>
            </a:r>
            <a:endParaRPr lang="pt-BR" sz="2400" dirty="0"/>
          </a:p>
          <a:p>
            <a:pPr lvl="1" algn="just" fontAlgn="base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 Incorporação das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Infrações e das </a:t>
            </a:r>
            <a:r>
              <a:rPr lang="pt-BR" sz="2000" dirty="0"/>
              <a:t>Medidas Administrativas, até então previstas na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Resolução n. 14/2011 – Contrato de Adesão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(I)</a:t>
            </a:r>
            <a:endParaRPr lang="pt-BR" sz="2000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352A152-E732-42BE-8820-1170BFC01DE6}"/>
              </a:ext>
            </a:extLst>
          </p:cNvPr>
          <p:cNvSpPr txBox="1">
            <a:spLocks/>
          </p:cNvSpPr>
          <p:nvPr/>
        </p:nvSpPr>
        <p:spPr>
          <a:xfrm>
            <a:off x="420587" y="228885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98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0149" y="625864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RESULTADO 1</a:t>
            </a: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352A152-E732-42BE-8820-1170BFC01DE6}"/>
              </a:ext>
            </a:extLst>
          </p:cNvPr>
          <p:cNvSpPr txBox="1">
            <a:spLocks/>
          </p:cNvSpPr>
          <p:nvPr/>
        </p:nvSpPr>
        <p:spPr>
          <a:xfrm>
            <a:off x="420587" y="228885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000" b="1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B69662-D298-557A-F865-92C4F08B7324}"/>
              </a:ext>
            </a:extLst>
          </p:cNvPr>
          <p:cNvSpPr txBox="1"/>
          <p:nvPr/>
        </p:nvSpPr>
        <p:spPr>
          <a:xfrm>
            <a:off x="821979" y="1628507"/>
            <a:ext cx="10699267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rtl="0" fontAlgn="base"/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Medidas administrativas já previstas no Contrato de Adesão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endParaRPr lang="pt-BR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Suspensão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dos serviços de abastecimento de água;</a:t>
            </a:r>
            <a:endParaRPr lang="pt-BR" sz="20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914400" lvl="1" indent="-457200" algn="just" fontAlgn="base">
              <a:buFont typeface="+mj-lt"/>
              <a:buAutoNum type="arabicPeriod"/>
            </a:pPr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Retirada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 apreensão de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equipamentos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utilizados para adulterar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o sistema de medição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</a:t>
            </a:r>
            <a:endParaRPr lang="pt-BR" sz="20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914400" lvl="1" indent="-457200" algn="just" fontAlgn="base">
              <a:buFont typeface="+mj-lt"/>
              <a:buAutoNum type="arabicPeriod"/>
            </a:pPr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Substituição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peças ou equipamentos adulterados;</a:t>
            </a:r>
            <a:endParaRPr lang="pt-BR" sz="20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914400" lvl="1" indent="-457200" algn="just" fontAlgn="base">
              <a:buFont typeface="+mj-lt"/>
              <a:buAutoNum type="arabicPeriod"/>
            </a:pPr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Cobrança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ressarcimento dos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valores não faturados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 razão de irregularidades;</a:t>
            </a:r>
            <a:endParaRPr lang="pt-BR" sz="20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914400" lvl="1" indent="-457200" algn="just" fontAlgn="base">
              <a:buFont typeface="+mj-lt"/>
              <a:buAutoNum type="arabicPeriod"/>
            </a:pPr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Cobrança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ressarcimento dos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valores referentes aos prejuízos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arcados pelo prestador.</a:t>
            </a:r>
          </a:p>
        </p:txBody>
      </p:sp>
    </p:spTree>
    <p:extLst>
      <p:ext uri="{BB962C8B-B14F-4D97-AF65-F5344CB8AC3E}">
        <p14:creationId xmlns:p14="http://schemas.microsoft.com/office/powerpoint/2010/main" val="77656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58621" y="288034"/>
            <a:ext cx="10699267" cy="36009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RESULTADO 1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58621" y="1093745"/>
            <a:ext cx="10474756" cy="46705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t-BR" sz="2000" b="1" dirty="0"/>
              <a:t> </a:t>
            </a: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Proposta 4: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Dos procedimentos de Fiscalização (Arts. 6º a 11)</a:t>
            </a:r>
            <a:r>
              <a:rPr lang="pt-BR" sz="2400" b="1" dirty="0"/>
              <a:t> </a:t>
            </a:r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 </a:t>
            </a:r>
            <a:r>
              <a:rPr lang="pt-BR" sz="2000" dirty="0"/>
              <a:t>P</a:t>
            </a:r>
            <a:r>
              <a:rPr lang="pt-BR" sz="2000" b="0" i="0" dirty="0">
                <a:solidFill>
                  <a:srgbClr val="000000"/>
                </a:solidFill>
                <a:effectLst/>
              </a:rPr>
              <a:t>ossibilidade do usuário solicitar </a:t>
            </a:r>
            <a:r>
              <a:rPr lang="pt-BR" sz="2000" b="1" i="0" dirty="0">
                <a:solidFill>
                  <a:srgbClr val="000000"/>
                </a:solidFill>
                <a:effectLst/>
              </a:rPr>
              <a:t>prazo adicional </a:t>
            </a:r>
            <a:r>
              <a:rPr lang="pt-BR" sz="2000" b="0" i="0" dirty="0">
                <a:solidFill>
                  <a:srgbClr val="000000"/>
                </a:solidFill>
                <a:effectLst/>
              </a:rPr>
              <a:t>para corrigir a irregularidade (I);</a:t>
            </a:r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</a:rPr>
              <a:t>Instruirão o processo administrativo o TOI, a documentação e as provas que se ﬁzerem necessárias, inclusive o laudo da perícia técnica, quando houver,</a:t>
            </a:r>
            <a:r>
              <a:rPr lang="pt-BR" sz="2000" b="1" dirty="0">
                <a:solidFill>
                  <a:srgbClr val="000000"/>
                </a:solidFill>
              </a:rPr>
              <a:t> </a:t>
            </a:r>
            <a:r>
              <a:rPr lang="pt-BR" sz="2000" b="1" u="sng" dirty="0">
                <a:solidFill>
                  <a:srgbClr val="000000"/>
                </a:solidFill>
              </a:rPr>
              <a:t>o registro fotográﬁco</a:t>
            </a:r>
            <a:r>
              <a:rPr lang="pt-BR" sz="2000" dirty="0">
                <a:solidFill>
                  <a:srgbClr val="000000"/>
                </a:solidFill>
              </a:rPr>
              <a:t>, o relatório e o comprovante de notiﬁcação ao usuário (A);</a:t>
            </a:r>
            <a:endParaRPr lang="pt-BR" sz="2000" b="0" i="0" dirty="0">
              <a:solidFill>
                <a:srgbClr val="000000"/>
              </a:solidFill>
              <a:effectLst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t-BR" sz="2400" b="1" dirty="0"/>
              <a:t> Proposta 5: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 Notificação e das Demais Intimações (Arts. 12 a 14)</a:t>
            </a:r>
            <a:endParaRPr lang="pt-BR" sz="2400" dirty="0"/>
          </a:p>
          <a:p>
            <a:pPr lvl="1" algn="just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Melhoria de redação e ajustes de incisos duplicados (A)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 e</a:t>
            </a:r>
            <a:endParaRPr lang="pt-BR" sz="2000" dirty="0"/>
          </a:p>
          <a:p>
            <a:pPr lvl="1" algn="just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Possibilidade do usuário apresentar a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defesa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por escrito ou </a:t>
            </a:r>
            <a:r>
              <a:rPr lang="pt-BR" sz="20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 qualquer outro meio que venha a ser disponibilizado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000" dirty="0"/>
              <a:t>(A)</a:t>
            </a:r>
          </a:p>
          <a:p>
            <a:pPr lvl="2" algn="just" fontAlgn="base"/>
            <a:endParaRPr lang="pt-BR" sz="20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000" dirty="0"/>
              <a:t> </a:t>
            </a:r>
            <a:r>
              <a:rPr lang="pt-BR" sz="2400" b="1" dirty="0"/>
              <a:t>Proposta 6: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 Defesa (Arts. 15 a 18)</a:t>
            </a:r>
            <a:endParaRPr lang="pt-BR" sz="2400" dirty="0"/>
          </a:p>
          <a:p>
            <a:pPr lvl="1" algn="just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Novo prazo para o usuário apresentar a DEFESA &gt;&gt; 10 para 15 dias, após a notificação (A).</a:t>
            </a:r>
            <a:endParaRPr lang="pt-BR" sz="2000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352A152-E732-42BE-8820-1170BFC01DE6}"/>
              </a:ext>
            </a:extLst>
          </p:cNvPr>
          <p:cNvSpPr txBox="1">
            <a:spLocks/>
          </p:cNvSpPr>
          <p:nvPr/>
        </p:nvSpPr>
        <p:spPr>
          <a:xfrm>
            <a:off x="420587" y="228885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48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9037B2313858A43849B168A2211920F" ma:contentTypeVersion="14" ma:contentTypeDescription="Crie um novo documento." ma:contentTypeScope="" ma:versionID="fe5bf25acc3f1e7cee15dfb6f433c2ca">
  <xsd:schema xmlns:xsd="http://www.w3.org/2001/XMLSchema" xmlns:xs="http://www.w3.org/2001/XMLSchema" xmlns:p="http://schemas.microsoft.com/office/2006/metadata/properties" xmlns:ns2="8d80d657-9718-40cc-8dbe-343652172de2" xmlns:ns3="039f9eb6-6f81-4910-a65c-bdf8616d438c" targetNamespace="http://schemas.microsoft.com/office/2006/metadata/properties" ma:root="true" ma:fieldsID="bc75722b04ccb22594938e9494013d21" ns2:_="" ns3:_="">
    <xsd:import namespace="8d80d657-9718-40cc-8dbe-343652172de2"/>
    <xsd:import namespace="039f9eb6-6f81-4910-a65c-bdf8616d43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0d657-9718-40cc-8dbe-343652172d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630bc7b3-38f3-4a89-a050-e06274c338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f9eb6-6f81-4910-a65c-bdf8616d438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837a33f-d1ac-4801-ab31-8fc5adb750e5}" ma:internalName="TaxCatchAll" ma:showField="CatchAllData" ma:web="039f9eb6-6f81-4910-a65c-bdf8616d4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0d657-9718-40cc-8dbe-343652172de2">
      <Terms xmlns="http://schemas.microsoft.com/office/infopath/2007/PartnerControls"/>
    </lcf76f155ced4ddcb4097134ff3c332f>
    <TaxCatchAll xmlns="039f9eb6-6f81-4910-a65c-bdf8616d438c" xsi:nil="true"/>
  </documentManagement>
</p:properties>
</file>

<file path=customXml/itemProps1.xml><?xml version="1.0" encoding="utf-8"?>
<ds:datastoreItem xmlns:ds="http://schemas.openxmlformats.org/officeDocument/2006/customXml" ds:itemID="{A6D00BEB-5C12-4E54-A286-341D9C2C7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80d657-9718-40cc-8dbe-343652172de2"/>
    <ds:schemaRef ds:uri="039f9eb6-6f81-4910-a65c-bdf8616d43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E1B4C3-D250-4C66-9BAA-0D65037365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E3AF5C-1A08-4215-9226-F47B61B8A14D}">
  <ds:schemaRefs>
    <ds:schemaRef ds:uri="http://purl.org/dc/elements/1.1/"/>
    <ds:schemaRef ds:uri="039f9eb6-6f81-4910-a65c-bdf8616d438c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d80d657-9718-40cc-8dbe-343652172d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7562</TotalTime>
  <Words>4533</Words>
  <Application>Microsoft Office PowerPoint</Application>
  <PresentationFormat>Widescreen</PresentationFormat>
  <Paragraphs>888</Paragraphs>
  <Slides>25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REGULAÇÃO</dc:title>
  <dc:creator>Igor M. Silva</dc:creator>
  <cp:lastModifiedBy>Leandro Antonio Diniz Oliveira</cp:lastModifiedBy>
  <cp:revision>48</cp:revision>
  <dcterms:created xsi:type="dcterms:W3CDTF">2020-04-29T14:38:15Z</dcterms:created>
  <dcterms:modified xsi:type="dcterms:W3CDTF">2023-03-02T12:19:52Z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0x01010009037B2313858A43849B168A2211920F</vt:lpwstr>
  </property>
  <property fmtid="{D5CDD505-2E9C-101B-9397-08002B2CF9AE}" pid="3" name="MediaServiceImageTags">
    <vt:lpwstr/>
  </property>
</Properties>
</file>