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7"/>
  </p:notesMasterIdLst>
  <p:sldIdLst>
    <p:sldId id="257" r:id="rId5"/>
    <p:sldId id="434" r:id="rId6"/>
    <p:sldId id="430" r:id="rId7"/>
    <p:sldId id="297" r:id="rId8"/>
    <p:sldId id="461" r:id="rId9"/>
    <p:sldId id="451" r:id="rId10"/>
    <p:sldId id="452" r:id="rId11"/>
    <p:sldId id="459" r:id="rId12"/>
    <p:sldId id="455" r:id="rId13"/>
    <p:sldId id="453" r:id="rId14"/>
    <p:sldId id="457" r:id="rId15"/>
    <p:sldId id="278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ogo Barcellos Ferreira" initials="DBF" lastIdx="1" clrIdx="0">
    <p:extLst>
      <p:ext uri="{19B8F6BF-5375-455C-9EA6-DF929625EA0E}">
        <p15:presenceInfo xmlns:p15="http://schemas.microsoft.com/office/powerpoint/2012/main" userId="S::diogo.ferreira@adasa.df.gov.br::50e2b48e-e9ef-4e99-b859-412c664da0d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0347"/>
    <a:srgbClr val="0104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D45BEA-0B86-4D58-9BAB-DFD4D359832D}" v="324" dt="2022-03-14T14:59:58.810"/>
    <p1510:client id="{85A1902F-E03B-4AE5-876B-7D42AC5E4031}" v="31" dt="2022-03-15T12:25:45.085"/>
    <p1510:client id="{CB3698AE-34F5-4A6A-8E85-78B230402C16}" v="2" vWet="6" dt="2022-03-15T12:27:33.5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773651-45E1-43E5-9DB1-9BF83F3ED2D6}" type="doc">
      <dgm:prSet loTypeId="urn:microsoft.com/office/officeart/2005/8/layout/radial6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B3857D0-0FAC-41DD-AFCB-AD66C95F8AB8}">
      <dgm:prSet phldrT="[Texto]"/>
      <dgm:spPr>
        <a:gradFill rotWithShape="0">
          <a:gsLst>
            <a:gs pos="99000">
              <a:srgbClr val="1E968C"/>
            </a:gs>
            <a:gs pos="96000">
              <a:srgbClr val="00B050"/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r>
            <a:rPr lang="pt-BR" b="1"/>
            <a:t>Conta de água</a:t>
          </a:r>
        </a:p>
      </dgm:t>
    </dgm:pt>
    <dgm:pt modelId="{21051F34-F8BA-4CED-B43B-01EC36FAD8FE}" type="parTrans" cxnId="{8DE177D2-E824-4117-8086-FCD0C4C24584}">
      <dgm:prSet/>
      <dgm:spPr/>
      <dgm:t>
        <a:bodyPr/>
        <a:lstStyle/>
        <a:p>
          <a:endParaRPr lang="pt-BR" b="1"/>
        </a:p>
      </dgm:t>
    </dgm:pt>
    <dgm:pt modelId="{FF61B357-7F93-41EB-A3D0-10F65AB1EA51}" type="sibTrans" cxnId="{8DE177D2-E824-4117-8086-FCD0C4C24584}">
      <dgm:prSet/>
      <dgm:spPr/>
      <dgm:t>
        <a:bodyPr/>
        <a:lstStyle/>
        <a:p>
          <a:endParaRPr lang="pt-BR" b="1"/>
        </a:p>
      </dgm:t>
    </dgm:pt>
    <dgm:pt modelId="{88F79FC4-79B3-45F0-81DB-AAE9A775AC27}">
      <dgm:prSet phldrT="[Texto]"/>
      <dgm:spPr/>
      <dgm:t>
        <a:bodyPr/>
        <a:lstStyle/>
        <a:p>
          <a:r>
            <a:rPr lang="pt-BR" b="1"/>
            <a:t>TFS média</a:t>
          </a:r>
        </a:p>
        <a:p>
          <a:r>
            <a:rPr lang="pt-BR" b="1"/>
            <a:t>R$ e %</a:t>
          </a:r>
        </a:p>
      </dgm:t>
    </dgm:pt>
    <dgm:pt modelId="{C8DE2DE0-D0C4-46A0-8F69-F786B2B32E98}" type="parTrans" cxnId="{F7A55515-8179-44C6-A237-C5397EE516C2}">
      <dgm:prSet/>
      <dgm:spPr/>
      <dgm:t>
        <a:bodyPr/>
        <a:lstStyle/>
        <a:p>
          <a:endParaRPr lang="pt-BR" b="1"/>
        </a:p>
      </dgm:t>
    </dgm:pt>
    <dgm:pt modelId="{4F496B72-98F8-4138-A2E5-24600AFBA5C5}" type="sibTrans" cxnId="{F7A55515-8179-44C6-A237-C5397EE516C2}">
      <dgm:prSet/>
      <dgm:spPr/>
      <dgm:t>
        <a:bodyPr/>
        <a:lstStyle/>
        <a:p>
          <a:endParaRPr lang="pt-BR" b="1"/>
        </a:p>
      </dgm:t>
    </dgm:pt>
    <dgm:pt modelId="{CD6BF57D-3D12-4E76-8B09-AFF463D3181E}">
      <dgm:prSet phldrT="[Texto]"/>
      <dgm:spPr/>
      <dgm:t>
        <a:bodyPr/>
        <a:lstStyle/>
        <a:p>
          <a:r>
            <a:rPr lang="pt-BR" b="1"/>
            <a:t>TFU média</a:t>
          </a:r>
        </a:p>
        <a:p>
          <a:r>
            <a:rPr lang="pt-BR" b="1"/>
            <a:t>R$ e %</a:t>
          </a:r>
        </a:p>
      </dgm:t>
    </dgm:pt>
    <dgm:pt modelId="{0261B800-334A-4494-810A-DF045DC04F6C}" type="parTrans" cxnId="{122991DC-D822-4CA6-B069-14287E494178}">
      <dgm:prSet/>
      <dgm:spPr/>
      <dgm:t>
        <a:bodyPr/>
        <a:lstStyle/>
        <a:p>
          <a:endParaRPr lang="pt-BR" b="1"/>
        </a:p>
      </dgm:t>
    </dgm:pt>
    <dgm:pt modelId="{C5664002-0809-4EBB-B2B2-E13EFD942081}" type="sibTrans" cxnId="{122991DC-D822-4CA6-B069-14287E494178}">
      <dgm:prSet/>
      <dgm:spPr/>
      <dgm:t>
        <a:bodyPr/>
        <a:lstStyle/>
        <a:p>
          <a:endParaRPr lang="pt-BR" b="1"/>
        </a:p>
      </dgm:t>
    </dgm:pt>
    <dgm:pt modelId="{04E6FE72-50DE-491E-BD67-B69A0DF0BD08}">
      <dgm:prSet phldrT="[Texto]"/>
      <dgm:spPr/>
      <dgm:t>
        <a:bodyPr/>
        <a:lstStyle/>
        <a:p>
          <a:r>
            <a:rPr lang="pt-BR" b="1"/>
            <a:t>Tributos</a:t>
          </a:r>
        </a:p>
        <a:p>
          <a:r>
            <a:rPr lang="pt-BR" b="1"/>
            <a:t>R$ e %</a:t>
          </a:r>
        </a:p>
      </dgm:t>
    </dgm:pt>
    <dgm:pt modelId="{14DDB21B-66F6-40C5-BBD6-14ADE89F43E3}" type="parTrans" cxnId="{4655F0CF-9269-4C4D-95DE-610C7E229E1F}">
      <dgm:prSet/>
      <dgm:spPr/>
      <dgm:t>
        <a:bodyPr/>
        <a:lstStyle/>
        <a:p>
          <a:endParaRPr lang="pt-BR" b="1"/>
        </a:p>
      </dgm:t>
    </dgm:pt>
    <dgm:pt modelId="{5C77B5DE-8BE5-4DA0-89F7-5C65A9C719E5}" type="sibTrans" cxnId="{4655F0CF-9269-4C4D-95DE-610C7E229E1F}">
      <dgm:prSet/>
      <dgm:spPr/>
      <dgm:t>
        <a:bodyPr/>
        <a:lstStyle/>
        <a:p>
          <a:endParaRPr lang="pt-BR" b="1"/>
        </a:p>
      </dgm:t>
    </dgm:pt>
    <dgm:pt modelId="{930DED9D-7A05-4981-BFA8-20A0B759B711}">
      <dgm:prSet phldrT="[Texto]"/>
      <dgm:spPr/>
      <dgm:t>
        <a:bodyPr/>
        <a:lstStyle/>
        <a:p>
          <a:r>
            <a:rPr lang="pt-BR" b="1"/>
            <a:t>Ouvidoria GDF</a:t>
          </a:r>
        </a:p>
        <a:p>
          <a:r>
            <a:rPr lang="pt-BR" b="1"/>
            <a:t>162</a:t>
          </a:r>
        </a:p>
      </dgm:t>
    </dgm:pt>
    <dgm:pt modelId="{59DFF82B-88E9-4DAE-BD9B-1DE3AE945696}" type="parTrans" cxnId="{DC14A08B-0EB2-4DAB-A0B3-8B6E9F9EC7A6}">
      <dgm:prSet/>
      <dgm:spPr/>
      <dgm:t>
        <a:bodyPr/>
        <a:lstStyle/>
        <a:p>
          <a:endParaRPr lang="pt-BR" b="1"/>
        </a:p>
      </dgm:t>
    </dgm:pt>
    <dgm:pt modelId="{A9BAB84E-28BC-4E75-8C54-A27209BDBEBF}" type="sibTrans" cxnId="{DC14A08B-0EB2-4DAB-A0B3-8B6E9F9EC7A6}">
      <dgm:prSet/>
      <dgm:spPr/>
      <dgm:t>
        <a:bodyPr/>
        <a:lstStyle/>
        <a:p>
          <a:endParaRPr lang="pt-BR" b="1"/>
        </a:p>
      </dgm:t>
    </dgm:pt>
    <dgm:pt modelId="{A391277E-ABA1-4A0B-BB6A-F35BA5D83844}">
      <dgm:prSet phldrT="[Texto]"/>
      <dgm:spPr/>
      <dgm:t>
        <a:bodyPr/>
        <a:lstStyle/>
        <a:p>
          <a:r>
            <a:rPr lang="pt-BR" b="1"/>
            <a:t>Valor Faturado</a:t>
          </a:r>
        </a:p>
        <a:p>
          <a:r>
            <a:rPr lang="pt-BR" b="1"/>
            <a:t>R$ </a:t>
          </a:r>
        </a:p>
      </dgm:t>
    </dgm:pt>
    <dgm:pt modelId="{EA564E65-6B22-4CBD-B9E6-D9DA20893131}" type="parTrans" cxnId="{02B234B2-8BA2-4B4A-8065-5D397F45636D}">
      <dgm:prSet/>
      <dgm:spPr/>
      <dgm:t>
        <a:bodyPr/>
        <a:lstStyle/>
        <a:p>
          <a:endParaRPr lang="pt-BR" b="1"/>
        </a:p>
      </dgm:t>
    </dgm:pt>
    <dgm:pt modelId="{D7B12ED9-8A74-467C-8F8A-C66A28E6F1E4}" type="sibTrans" cxnId="{02B234B2-8BA2-4B4A-8065-5D397F45636D}">
      <dgm:prSet/>
      <dgm:spPr/>
      <dgm:t>
        <a:bodyPr/>
        <a:lstStyle/>
        <a:p>
          <a:endParaRPr lang="pt-BR" b="1"/>
        </a:p>
      </dgm:t>
    </dgm:pt>
    <dgm:pt modelId="{6FAAF720-1132-45C1-A0DC-F0FDB1831749}">
      <dgm:prSet phldrT="[Texto]"/>
      <dgm:spPr/>
      <dgm:t>
        <a:bodyPr/>
        <a:lstStyle/>
        <a:p>
          <a:r>
            <a:rPr lang="pt-BR" b="1"/>
            <a:t>Resolução </a:t>
          </a:r>
          <a:r>
            <a:rPr lang="pt-BR" b="1" err="1"/>
            <a:t>Adasa</a:t>
          </a:r>
          <a:endParaRPr lang="pt-BR" b="1"/>
        </a:p>
      </dgm:t>
    </dgm:pt>
    <dgm:pt modelId="{AB144302-6B74-4070-9249-3487411621E3}" type="parTrans" cxnId="{F0D4F7EB-38E6-4274-9E84-0997CA4F3CC2}">
      <dgm:prSet/>
      <dgm:spPr/>
      <dgm:t>
        <a:bodyPr/>
        <a:lstStyle/>
        <a:p>
          <a:endParaRPr lang="pt-BR" b="1"/>
        </a:p>
      </dgm:t>
    </dgm:pt>
    <dgm:pt modelId="{8ACEFCB5-41E9-4F6C-9FF0-CA3003CAE23C}" type="sibTrans" cxnId="{F0D4F7EB-38E6-4274-9E84-0997CA4F3CC2}">
      <dgm:prSet/>
      <dgm:spPr/>
      <dgm:t>
        <a:bodyPr/>
        <a:lstStyle/>
        <a:p>
          <a:endParaRPr lang="pt-BR" b="1"/>
        </a:p>
      </dgm:t>
    </dgm:pt>
    <dgm:pt modelId="{538356B0-FDD1-4712-BE23-BD0AB777C8CD}" type="pres">
      <dgm:prSet presAssocID="{E9773651-45E1-43E5-9DB1-9BF83F3ED2D6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2182A1E-0FCC-48D6-843F-63B6AF0E2A92}" type="pres">
      <dgm:prSet presAssocID="{5B3857D0-0FAC-41DD-AFCB-AD66C95F8AB8}" presName="centerShape" presStyleLbl="node0" presStyleIdx="0" presStyleCnt="1" custScaleX="67791" custScaleY="64067"/>
      <dgm:spPr/>
    </dgm:pt>
    <dgm:pt modelId="{E14C4558-3DF2-466C-BA79-EC08ABDDD4BB}" type="pres">
      <dgm:prSet presAssocID="{A391277E-ABA1-4A0B-BB6A-F35BA5D83844}" presName="node" presStyleLbl="node1" presStyleIdx="0" presStyleCnt="6">
        <dgm:presLayoutVars>
          <dgm:bulletEnabled val="1"/>
        </dgm:presLayoutVars>
      </dgm:prSet>
      <dgm:spPr/>
    </dgm:pt>
    <dgm:pt modelId="{A891327B-F9F3-496A-AC21-54470ECD3260}" type="pres">
      <dgm:prSet presAssocID="{A391277E-ABA1-4A0B-BB6A-F35BA5D83844}" presName="dummy" presStyleCnt="0"/>
      <dgm:spPr/>
    </dgm:pt>
    <dgm:pt modelId="{0D3A939C-1EE6-4A9D-9B48-6B7D995E265C}" type="pres">
      <dgm:prSet presAssocID="{D7B12ED9-8A74-467C-8F8A-C66A28E6F1E4}" presName="sibTrans" presStyleLbl="sibTrans2D1" presStyleIdx="0" presStyleCnt="6"/>
      <dgm:spPr/>
    </dgm:pt>
    <dgm:pt modelId="{3C6C5518-CB15-4EEF-922B-1D22F1419155}" type="pres">
      <dgm:prSet presAssocID="{88F79FC4-79B3-45F0-81DB-AAE9A775AC27}" presName="node" presStyleLbl="node1" presStyleIdx="1" presStyleCnt="6">
        <dgm:presLayoutVars>
          <dgm:bulletEnabled val="1"/>
        </dgm:presLayoutVars>
      </dgm:prSet>
      <dgm:spPr/>
    </dgm:pt>
    <dgm:pt modelId="{79753F3F-F5D2-4958-95FF-2BC2150598B5}" type="pres">
      <dgm:prSet presAssocID="{88F79FC4-79B3-45F0-81DB-AAE9A775AC27}" presName="dummy" presStyleCnt="0"/>
      <dgm:spPr/>
    </dgm:pt>
    <dgm:pt modelId="{7486396D-35F8-45C7-AC46-371EF812F87A}" type="pres">
      <dgm:prSet presAssocID="{4F496B72-98F8-4138-A2E5-24600AFBA5C5}" presName="sibTrans" presStyleLbl="sibTrans2D1" presStyleIdx="1" presStyleCnt="6"/>
      <dgm:spPr/>
    </dgm:pt>
    <dgm:pt modelId="{EA713627-E49A-435A-82C9-FD8381C6AB7B}" type="pres">
      <dgm:prSet presAssocID="{CD6BF57D-3D12-4E76-8B09-AFF463D3181E}" presName="node" presStyleLbl="node1" presStyleIdx="2" presStyleCnt="6">
        <dgm:presLayoutVars>
          <dgm:bulletEnabled val="1"/>
        </dgm:presLayoutVars>
      </dgm:prSet>
      <dgm:spPr/>
    </dgm:pt>
    <dgm:pt modelId="{E3064F61-194A-43CC-AA11-5BF7AA80E330}" type="pres">
      <dgm:prSet presAssocID="{CD6BF57D-3D12-4E76-8B09-AFF463D3181E}" presName="dummy" presStyleCnt="0"/>
      <dgm:spPr/>
    </dgm:pt>
    <dgm:pt modelId="{C9681E6B-8275-474A-B3E8-B019A76C8903}" type="pres">
      <dgm:prSet presAssocID="{C5664002-0809-4EBB-B2B2-E13EFD942081}" presName="sibTrans" presStyleLbl="sibTrans2D1" presStyleIdx="2" presStyleCnt="6"/>
      <dgm:spPr/>
    </dgm:pt>
    <dgm:pt modelId="{D7142829-EE2B-4ABC-A3FF-D079C5D1D289}" type="pres">
      <dgm:prSet presAssocID="{04E6FE72-50DE-491E-BD67-B69A0DF0BD08}" presName="node" presStyleLbl="node1" presStyleIdx="3" presStyleCnt="6">
        <dgm:presLayoutVars>
          <dgm:bulletEnabled val="1"/>
        </dgm:presLayoutVars>
      </dgm:prSet>
      <dgm:spPr/>
    </dgm:pt>
    <dgm:pt modelId="{AE9BE0FE-C7D8-413C-AEC5-A0D196FCDA65}" type="pres">
      <dgm:prSet presAssocID="{04E6FE72-50DE-491E-BD67-B69A0DF0BD08}" presName="dummy" presStyleCnt="0"/>
      <dgm:spPr/>
    </dgm:pt>
    <dgm:pt modelId="{63824401-B0FE-43C0-8E50-87C886ACA6B4}" type="pres">
      <dgm:prSet presAssocID="{5C77B5DE-8BE5-4DA0-89F7-5C65A9C719E5}" presName="sibTrans" presStyleLbl="sibTrans2D1" presStyleIdx="3" presStyleCnt="6"/>
      <dgm:spPr/>
    </dgm:pt>
    <dgm:pt modelId="{AA5E548A-F6CF-4945-9850-3AF819A1E958}" type="pres">
      <dgm:prSet presAssocID="{930DED9D-7A05-4981-BFA8-20A0B759B711}" presName="node" presStyleLbl="node1" presStyleIdx="4" presStyleCnt="6">
        <dgm:presLayoutVars>
          <dgm:bulletEnabled val="1"/>
        </dgm:presLayoutVars>
      </dgm:prSet>
      <dgm:spPr/>
    </dgm:pt>
    <dgm:pt modelId="{E34D2F33-F370-4EBE-9FA3-C2E84AE9565C}" type="pres">
      <dgm:prSet presAssocID="{930DED9D-7A05-4981-BFA8-20A0B759B711}" presName="dummy" presStyleCnt="0"/>
      <dgm:spPr/>
    </dgm:pt>
    <dgm:pt modelId="{E11CAECD-D213-48F7-A7C5-F885B18C61A4}" type="pres">
      <dgm:prSet presAssocID="{A9BAB84E-28BC-4E75-8C54-A27209BDBEBF}" presName="sibTrans" presStyleLbl="sibTrans2D1" presStyleIdx="4" presStyleCnt="6"/>
      <dgm:spPr/>
    </dgm:pt>
    <dgm:pt modelId="{CE5EBD86-4B7E-44E7-ACA0-BB473ED199D6}" type="pres">
      <dgm:prSet presAssocID="{6FAAF720-1132-45C1-A0DC-F0FDB1831749}" presName="node" presStyleLbl="node1" presStyleIdx="5" presStyleCnt="6">
        <dgm:presLayoutVars>
          <dgm:bulletEnabled val="1"/>
        </dgm:presLayoutVars>
      </dgm:prSet>
      <dgm:spPr/>
    </dgm:pt>
    <dgm:pt modelId="{845BB104-B500-4748-8B36-825DE48FCD14}" type="pres">
      <dgm:prSet presAssocID="{6FAAF720-1132-45C1-A0DC-F0FDB1831749}" presName="dummy" presStyleCnt="0"/>
      <dgm:spPr/>
    </dgm:pt>
    <dgm:pt modelId="{CF91EF2D-0E80-49DE-A86A-6873E6465363}" type="pres">
      <dgm:prSet presAssocID="{8ACEFCB5-41E9-4F6C-9FF0-CA3003CAE23C}" presName="sibTrans" presStyleLbl="sibTrans2D1" presStyleIdx="5" presStyleCnt="6"/>
      <dgm:spPr/>
    </dgm:pt>
  </dgm:ptLst>
  <dgm:cxnLst>
    <dgm:cxn modelId="{3BD95803-D4ED-45DC-BF65-3D7223781920}" type="presOf" srcId="{5B3857D0-0FAC-41DD-AFCB-AD66C95F8AB8}" destId="{82182A1E-0FCC-48D6-843F-63B6AF0E2A92}" srcOrd="0" destOrd="0" presId="urn:microsoft.com/office/officeart/2005/8/layout/radial6"/>
    <dgm:cxn modelId="{F7A55515-8179-44C6-A237-C5397EE516C2}" srcId="{5B3857D0-0FAC-41DD-AFCB-AD66C95F8AB8}" destId="{88F79FC4-79B3-45F0-81DB-AAE9A775AC27}" srcOrd="1" destOrd="0" parTransId="{C8DE2DE0-D0C4-46A0-8F69-F786B2B32E98}" sibTransId="{4F496B72-98F8-4138-A2E5-24600AFBA5C5}"/>
    <dgm:cxn modelId="{0BA22517-B17A-4AAA-9388-4E4D679C3EC3}" type="presOf" srcId="{88F79FC4-79B3-45F0-81DB-AAE9A775AC27}" destId="{3C6C5518-CB15-4EEF-922B-1D22F1419155}" srcOrd="0" destOrd="0" presId="urn:microsoft.com/office/officeart/2005/8/layout/radial6"/>
    <dgm:cxn modelId="{9EF92934-34BF-448A-8DFC-ADD4B15E9E91}" type="presOf" srcId="{C5664002-0809-4EBB-B2B2-E13EFD942081}" destId="{C9681E6B-8275-474A-B3E8-B019A76C8903}" srcOrd="0" destOrd="0" presId="urn:microsoft.com/office/officeart/2005/8/layout/radial6"/>
    <dgm:cxn modelId="{85E6DB5F-DAF6-4E78-9CB4-9C2CBD5EFF0C}" type="presOf" srcId="{6FAAF720-1132-45C1-A0DC-F0FDB1831749}" destId="{CE5EBD86-4B7E-44E7-ACA0-BB473ED199D6}" srcOrd="0" destOrd="0" presId="urn:microsoft.com/office/officeart/2005/8/layout/radial6"/>
    <dgm:cxn modelId="{2B900F64-5292-476E-99CA-83D231D6DAB0}" type="presOf" srcId="{4F496B72-98F8-4138-A2E5-24600AFBA5C5}" destId="{7486396D-35F8-45C7-AC46-371EF812F87A}" srcOrd="0" destOrd="0" presId="urn:microsoft.com/office/officeart/2005/8/layout/radial6"/>
    <dgm:cxn modelId="{CDE29556-FED9-475D-994B-B4CD40069885}" type="presOf" srcId="{D7B12ED9-8A74-467C-8F8A-C66A28E6F1E4}" destId="{0D3A939C-1EE6-4A9D-9B48-6B7D995E265C}" srcOrd="0" destOrd="0" presId="urn:microsoft.com/office/officeart/2005/8/layout/radial6"/>
    <dgm:cxn modelId="{0A80C278-873B-45FF-84E6-148B74F68CE3}" type="presOf" srcId="{A391277E-ABA1-4A0B-BB6A-F35BA5D83844}" destId="{E14C4558-3DF2-466C-BA79-EC08ABDDD4BB}" srcOrd="0" destOrd="0" presId="urn:microsoft.com/office/officeart/2005/8/layout/radial6"/>
    <dgm:cxn modelId="{40DA8B7E-E25B-4402-B6CB-FF708CFE064B}" type="presOf" srcId="{E9773651-45E1-43E5-9DB1-9BF83F3ED2D6}" destId="{538356B0-FDD1-4712-BE23-BD0AB777C8CD}" srcOrd="0" destOrd="0" presId="urn:microsoft.com/office/officeart/2005/8/layout/radial6"/>
    <dgm:cxn modelId="{DC14A08B-0EB2-4DAB-A0B3-8B6E9F9EC7A6}" srcId="{5B3857D0-0FAC-41DD-AFCB-AD66C95F8AB8}" destId="{930DED9D-7A05-4981-BFA8-20A0B759B711}" srcOrd="4" destOrd="0" parTransId="{59DFF82B-88E9-4DAE-BD9B-1DE3AE945696}" sibTransId="{A9BAB84E-28BC-4E75-8C54-A27209BDBEBF}"/>
    <dgm:cxn modelId="{02B234B2-8BA2-4B4A-8065-5D397F45636D}" srcId="{5B3857D0-0FAC-41DD-AFCB-AD66C95F8AB8}" destId="{A391277E-ABA1-4A0B-BB6A-F35BA5D83844}" srcOrd="0" destOrd="0" parTransId="{EA564E65-6B22-4CBD-B9E6-D9DA20893131}" sibTransId="{D7B12ED9-8A74-467C-8F8A-C66A28E6F1E4}"/>
    <dgm:cxn modelId="{4655F0CF-9269-4C4D-95DE-610C7E229E1F}" srcId="{5B3857D0-0FAC-41DD-AFCB-AD66C95F8AB8}" destId="{04E6FE72-50DE-491E-BD67-B69A0DF0BD08}" srcOrd="3" destOrd="0" parTransId="{14DDB21B-66F6-40C5-BBD6-14ADE89F43E3}" sibTransId="{5C77B5DE-8BE5-4DA0-89F7-5C65A9C719E5}"/>
    <dgm:cxn modelId="{8DE177D2-E824-4117-8086-FCD0C4C24584}" srcId="{E9773651-45E1-43E5-9DB1-9BF83F3ED2D6}" destId="{5B3857D0-0FAC-41DD-AFCB-AD66C95F8AB8}" srcOrd="0" destOrd="0" parTransId="{21051F34-F8BA-4CED-B43B-01EC36FAD8FE}" sibTransId="{FF61B357-7F93-41EB-A3D0-10F65AB1EA51}"/>
    <dgm:cxn modelId="{66D1A9D7-3163-4277-99F3-F975F579FF8B}" type="presOf" srcId="{04E6FE72-50DE-491E-BD67-B69A0DF0BD08}" destId="{D7142829-EE2B-4ABC-A3FF-D079C5D1D289}" srcOrd="0" destOrd="0" presId="urn:microsoft.com/office/officeart/2005/8/layout/radial6"/>
    <dgm:cxn modelId="{AD4346D9-6FB9-40E9-A13C-BB32F4F68C40}" type="presOf" srcId="{5C77B5DE-8BE5-4DA0-89F7-5C65A9C719E5}" destId="{63824401-B0FE-43C0-8E50-87C886ACA6B4}" srcOrd="0" destOrd="0" presId="urn:microsoft.com/office/officeart/2005/8/layout/radial6"/>
    <dgm:cxn modelId="{A0DB78DB-DF76-49CF-AE69-A33DFFCB2CF6}" type="presOf" srcId="{A9BAB84E-28BC-4E75-8C54-A27209BDBEBF}" destId="{E11CAECD-D213-48F7-A7C5-F885B18C61A4}" srcOrd="0" destOrd="0" presId="urn:microsoft.com/office/officeart/2005/8/layout/radial6"/>
    <dgm:cxn modelId="{122991DC-D822-4CA6-B069-14287E494178}" srcId="{5B3857D0-0FAC-41DD-AFCB-AD66C95F8AB8}" destId="{CD6BF57D-3D12-4E76-8B09-AFF463D3181E}" srcOrd="2" destOrd="0" parTransId="{0261B800-334A-4494-810A-DF045DC04F6C}" sibTransId="{C5664002-0809-4EBB-B2B2-E13EFD942081}"/>
    <dgm:cxn modelId="{F0D4F7EB-38E6-4274-9E84-0997CA4F3CC2}" srcId="{5B3857D0-0FAC-41DD-AFCB-AD66C95F8AB8}" destId="{6FAAF720-1132-45C1-A0DC-F0FDB1831749}" srcOrd="5" destOrd="0" parTransId="{AB144302-6B74-4070-9249-3487411621E3}" sibTransId="{8ACEFCB5-41E9-4F6C-9FF0-CA3003CAE23C}"/>
    <dgm:cxn modelId="{EA225BF2-7EFA-47A6-A050-18CE9237EBEA}" type="presOf" srcId="{CD6BF57D-3D12-4E76-8B09-AFF463D3181E}" destId="{EA713627-E49A-435A-82C9-FD8381C6AB7B}" srcOrd="0" destOrd="0" presId="urn:microsoft.com/office/officeart/2005/8/layout/radial6"/>
    <dgm:cxn modelId="{43C7A2F4-81DD-4AD6-9C51-8AFE2BABE1A8}" type="presOf" srcId="{930DED9D-7A05-4981-BFA8-20A0B759B711}" destId="{AA5E548A-F6CF-4945-9850-3AF819A1E958}" srcOrd="0" destOrd="0" presId="urn:microsoft.com/office/officeart/2005/8/layout/radial6"/>
    <dgm:cxn modelId="{5386C7F7-5D21-4AC5-9E25-9CFF44030837}" type="presOf" srcId="{8ACEFCB5-41E9-4F6C-9FF0-CA3003CAE23C}" destId="{CF91EF2D-0E80-49DE-A86A-6873E6465363}" srcOrd="0" destOrd="0" presId="urn:microsoft.com/office/officeart/2005/8/layout/radial6"/>
    <dgm:cxn modelId="{5BA08A1D-3901-4FD9-BBC9-457CD2AC13C6}" type="presParOf" srcId="{538356B0-FDD1-4712-BE23-BD0AB777C8CD}" destId="{82182A1E-0FCC-48D6-843F-63B6AF0E2A92}" srcOrd="0" destOrd="0" presId="urn:microsoft.com/office/officeart/2005/8/layout/radial6"/>
    <dgm:cxn modelId="{0529B61E-A2B3-4A84-9651-58EE4F3F9C67}" type="presParOf" srcId="{538356B0-FDD1-4712-BE23-BD0AB777C8CD}" destId="{E14C4558-3DF2-466C-BA79-EC08ABDDD4BB}" srcOrd="1" destOrd="0" presId="urn:microsoft.com/office/officeart/2005/8/layout/radial6"/>
    <dgm:cxn modelId="{6DC38FA0-C84F-47EC-86C1-1E4FCFC940F0}" type="presParOf" srcId="{538356B0-FDD1-4712-BE23-BD0AB777C8CD}" destId="{A891327B-F9F3-496A-AC21-54470ECD3260}" srcOrd="2" destOrd="0" presId="urn:microsoft.com/office/officeart/2005/8/layout/radial6"/>
    <dgm:cxn modelId="{8BACB678-C00F-4566-9252-5A12C98040CD}" type="presParOf" srcId="{538356B0-FDD1-4712-BE23-BD0AB777C8CD}" destId="{0D3A939C-1EE6-4A9D-9B48-6B7D995E265C}" srcOrd="3" destOrd="0" presId="urn:microsoft.com/office/officeart/2005/8/layout/radial6"/>
    <dgm:cxn modelId="{E35783C0-6354-423D-925B-CAF81C56CFD2}" type="presParOf" srcId="{538356B0-FDD1-4712-BE23-BD0AB777C8CD}" destId="{3C6C5518-CB15-4EEF-922B-1D22F1419155}" srcOrd="4" destOrd="0" presId="urn:microsoft.com/office/officeart/2005/8/layout/radial6"/>
    <dgm:cxn modelId="{00AFE6D5-F71C-449B-8BF8-D8F0C1FFCCBD}" type="presParOf" srcId="{538356B0-FDD1-4712-BE23-BD0AB777C8CD}" destId="{79753F3F-F5D2-4958-95FF-2BC2150598B5}" srcOrd="5" destOrd="0" presId="urn:microsoft.com/office/officeart/2005/8/layout/radial6"/>
    <dgm:cxn modelId="{F74D11B6-2856-4B98-A38C-D3BE1CFB03B9}" type="presParOf" srcId="{538356B0-FDD1-4712-BE23-BD0AB777C8CD}" destId="{7486396D-35F8-45C7-AC46-371EF812F87A}" srcOrd="6" destOrd="0" presId="urn:microsoft.com/office/officeart/2005/8/layout/radial6"/>
    <dgm:cxn modelId="{FB5248E1-8AB4-40DC-BB7C-BF79B470CF7D}" type="presParOf" srcId="{538356B0-FDD1-4712-BE23-BD0AB777C8CD}" destId="{EA713627-E49A-435A-82C9-FD8381C6AB7B}" srcOrd="7" destOrd="0" presId="urn:microsoft.com/office/officeart/2005/8/layout/radial6"/>
    <dgm:cxn modelId="{45E4C71B-0488-412F-B8BB-BA3F8FEAD088}" type="presParOf" srcId="{538356B0-FDD1-4712-BE23-BD0AB777C8CD}" destId="{E3064F61-194A-43CC-AA11-5BF7AA80E330}" srcOrd="8" destOrd="0" presId="urn:microsoft.com/office/officeart/2005/8/layout/radial6"/>
    <dgm:cxn modelId="{2EE0567E-6906-4999-8767-01A0F2CFB9BF}" type="presParOf" srcId="{538356B0-FDD1-4712-BE23-BD0AB777C8CD}" destId="{C9681E6B-8275-474A-B3E8-B019A76C8903}" srcOrd="9" destOrd="0" presId="urn:microsoft.com/office/officeart/2005/8/layout/radial6"/>
    <dgm:cxn modelId="{F9918545-D01B-4F83-AEB3-E99F72C12643}" type="presParOf" srcId="{538356B0-FDD1-4712-BE23-BD0AB777C8CD}" destId="{D7142829-EE2B-4ABC-A3FF-D079C5D1D289}" srcOrd="10" destOrd="0" presId="urn:microsoft.com/office/officeart/2005/8/layout/radial6"/>
    <dgm:cxn modelId="{25963947-60A1-4658-BE2D-F00D2EEA23A8}" type="presParOf" srcId="{538356B0-FDD1-4712-BE23-BD0AB777C8CD}" destId="{AE9BE0FE-C7D8-413C-AEC5-A0D196FCDA65}" srcOrd="11" destOrd="0" presId="urn:microsoft.com/office/officeart/2005/8/layout/radial6"/>
    <dgm:cxn modelId="{9A929BD8-F103-4D7F-9169-C9134192B188}" type="presParOf" srcId="{538356B0-FDD1-4712-BE23-BD0AB777C8CD}" destId="{63824401-B0FE-43C0-8E50-87C886ACA6B4}" srcOrd="12" destOrd="0" presId="urn:microsoft.com/office/officeart/2005/8/layout/radial6"/>
    <dgm:cxn modelId="{EA3C9112-3548-4FF0-B691-BBCEEED40F12}" type="presParOf" srcId="{538356B0-FDD1-4712-BE23-BD0AB777C8CD}" destId="{AA5E548A-F6CF-4945-9850-3AF819A1E958}" srcOrd="13" destOrd="0" presId="urn:microsoft.com/office/officeart/2005/8/layout/radial6"/>
    <dgm:cxn modelId="{3C525248-D00E-4A02-874B-627D144FBCF7}" type="presParOf" srcId="{538356B0-FDD1-4712-BE23-BD0AB777C8CD}" destId="{E34D2F33-F370-4EBE-9FA3-C2E84AE9565C}" srcOrd="14" destOrd="0" presId="urn:microsoft.com/office/officeart/2005/8/layout/radial6"/>
    <dgm:cxn modelId="{886CDD86-D54B-439C-8CC1-8C5F3AF6A683}" type="presParOf" srcId="{538356B0-FDD1-4712-BE23-BD0AB777C8CD}" destId="{E11CAECD-D213-48F7-A7C5-F885B18C61A4}" srcOrd="15" destOrd="0" presId="urn:microsoft.com/office/officeart/2005/8/layout/radial6"/>
    <dgm:cxn modelId="{4CE5A60A-D4E8-42BE-AF1A-1F6D2E7715D9}" type="presParOf" srcId="{538356B0-FDD1-4712-BE23-BD0AB777C8CD}" destId="{CE5EBD86-4B7E-44E7-ACA0-BB473ED199D6}" srcOrd="16" destOrd="0" presId="urn:microsoft.com/office/officeart/2005/8/layout/radial6"/>
    <dgm:cxn modelId="{88F712FE-D6F8-4DD0-AC2E-A9EAFEB2B1BB}" type="presParOf" srcId="{538356B0-FDD1-4712-BE23-BD0AB777C8CD}" destId="{845BB104-B500-4748-8B36-825DE48FCD14}" srcOrd="17" destOrd="0" presId="urn:microsoft.com/office/officeart/2005/8/layout/radial6"/>
    <dgm:cxn modelId="{A2ACA809-DFCB-4C5C-BF5B-5926F66A1288}" type="presParOf" srcId="{538356B0-FDD1-4712-BE23-BD0AB777C8CD}" destId="{CF91EF2D-0E80-49DE-A86A-6873E6465363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91EF2D-0E80-49DE-A86A-6873E6465363}">
      <dsp:nvSpPr>
        <dsp:cNvPr id="0" name=""/>
        <dsp:cNvSpPr/>
      </dsp:nvSpPr>
      <dsp:spPr>
        <a:xfrm>
          <a:off x="2208631" y="595213"/>
          <a:ext cx="4066979" cy="4066979"/>
        </a:xfrm>
        <a:prstGeom prst="blockArc">
          <a:avLst>
            <a:gd name="adj1" fmla="val 12600000"/>
            <a:gd name="adj2" fmla="val 16200000"/>
            <a:gd name="adj3" fmla="val 4528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11CAECD-D213-48F7-A7C5-F885B18C61A4}">
      <dsp:nvSpPr>
        <dsp:cNvPr id="0" name=""/>
        <dsp:cNvSpPr/>
      </dsp:nvSpPr>
      <dsp:spPr>
        <a:xfrm>
          <a:off x="2208631" y="595213"/>
          <a:ext cx="4066979" cy="4066979"/>
        </a:xfrm>
        <a:prstGeom prst="blockArc">
          <a:avLst>
            <a:gd name="adj1" fmla="val 9000000"/>
            <a:gd name="adj2" fmla="val 12600000"/>
            <a:gd name="adj3" fmla="val 4528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3824401-B0FE-43C0-8E50-87C886ACA6B4}">
      <dsp:nvSpPr>
        <dsp:cNvPr id="0" name=""/>
        <dsp:cNvSpPr/>
      </dsp:nvSpPr>
      <dsp:spPr>
        <a:xfrm>
          <a:off x="2208631" y="595213"/>
          <a:ext cx="4066979" cy="4066979"/>
        </a:xfrm>
        <a:prstGeom prst="blockArc">
          <a:avLst>
            <a:gd name="adj1" fmla="val 5400000"/>
            <a:gd name="adj2" fmla="val 9000000"/>
            <a:gd name="adj3" fmla="val 4528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9681E6B-8275-474A-B3E8-B019A76C8903}">
      <dsp:nvSpPr>
        <dsp:cNvPr id="0" name=""/>
        <dsp:cNvSpPr/>
      </dsp:nvSpPr>
      <dsp:spPr>
        <a:xfrm>
          <a:off x="2208631" y="595213"/>
          <a:ext cx="4066979" cy="4066979"/>
        </a:xfrm>
        <a:prstGeom prst="blockArc">
          <a:avLst>
            <a:gd name="adj1" fmla="val 1800000"/>
            <a:gd name="adj2" fmla="val 5400000"/>
            <a:gd name="adj3" fmla="val 4528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486396D-35F8-45C7-AC46-371EF812F87A}">
      <dsp:nvSpPr>
        <dsp:cNvPr id="0" name=""/>
        <dsp:cNvSpPr/>
      </dsp:nvSpPr>
      <dsp:spPr>
        <a:xfrm>
          <a:off x="2208631" y="595213"/>
          <a:ext cx="4066979" cy="4066979"/>
        </a:xfrm>
        <a:prstGeom prst="blockArc">
          <a:avLst>
            <a:gd name="adj1" fmla="val 19800000"/>
            <a:gd name="adj2" fmla="val 1800000"/>
            <a:gd name="adj3" fmla="val 4528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D3A939C-1EE6-4A9D-9B48-6B7D995E265C}">
      <dsp:nvSpPr>
        <dsp:cNvPr id="0" name=""/>
        <dsp:cNvSpPr/>
      </dsp:nvSpPr>
      <dsp:spPr>
        <a:xfrm>
          <a:off x="2208631" y="595213"/>
          <a:ext cx="4066979" cy="4066979"/>
        </a:xfrm>
        <a:prstGeom prst="blockArc">
          <a:avLst>
            <a:gd name="adj1" fmla="val 16200000"/>
            <a:gd name="adj2" fmla="val 19800000"/>
            <a:gd name="adj3" fmla="val 4528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182A1E-0FCC-48D6-843F-63B6AF0E2A92}">
      <dsp:nvSpPr>
        <dsp:cNvPr id="0" name=""/>
        <dsp:cNvSpPr/>
      </dsp:nvSpPr>
      <dsp:spPr>
        <a:xfrm>
          <a:off x="3622874" y="2043473"/>
          <a:ext cx="1238493" cy="1170458"/>
        </a:xfrm>
        <a:prstGeom prst="ellipse">
          <a:avLst/>
        </a:prstGeom>
        <a:gradFill rotWithShape="0">
          <a:gsLst>
            <a:gs pos="99000">
              <a:srgbClr val="1E968C"/>
            </a:gs>
            <a:gs pos="96000">
              <a:srgbClr val="00B050"/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1" kern="1200"/>
            <a:t>Conta de água</a:t>
          </a:r>
        </a:p>
      </dsp:txBody>
      <dsp:txXfrm>
        <a:off x="3804247" y="2214883"/>
        <a:ext cx="875747" cy="827638"/>
      </dsp:txXfrm>
    </dsp:sp>
    <dsp:sp modelId="{E14C4558-3DF2-466C-BA79-EC08ABDDD4BB}">
      <dsp:nvSpPr>
        <dsp:cNvPr id="0" name=""/>
        <dsp:cNvSpPr/>
      </dsp:nvSpPr>
      <dsp:spPr>
        <a:xfrm>
          <a:off x="3602696" y="1826"/>
          <a:ext cx="1278850" cy="127885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/>
            <a:t>Valor Faturado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/>
            <a:t>R$ </a:t>
          </a:r>
        </a:p>
      </dsp:txBody>
      <dsp:txXfrm>
        <a:off x="3789979" y="189109"/>
        <a:ext cx="904284" cy="904284"/>
      </dsp:txXfrm>
    </dsp:sp>
    <dsp:sp modelId="{3C6C5518-CB15-4EEF-922B-1D22F1419155}">
      <dsp:nvSpPr>
        <dsp:cNvPr id="0" name=""/>
        <dsp:cNvSpPr/>
      </dsp:nvSpPr>
      <dsp:spPr>
        <a:xfrm>
          <a:off x="5323879" y="995552"/>
          <a:ext cx="1278850" cy="127885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/>
            <a:t>TFS média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/>
            <a:t>R$ e %</a:t>
          </a:r>
        </a:p>
      </dsp:txBody>
      <dsp:txXfrm>
        <a:off x="5511162" y="1182835"/>
        <a:ext cx="904284" cy="904284"/>
      </dsp:txXfrm>
    </dsp:sp>
    <dsp:sp modelId="{EA713627-E49A-435A-82C9-FD8381C6AB7B}">
      <dsp:nvSpPr>
        <dsp:cNvPr id="0" name=""/>
        <dsp:cNvSpPr/>
      </dsp:nvSpPr>
      <dsp:spPr>
        <a:xfrm>
          <a:off x="5323879" y="2983003"/>
          <a:ext cx="1278850" cy="127885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/>
            <a:t>TFU média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/>
            <a:t>R$ e %</a:t>
          </a:r>
        </a:p>
      </dsp:txBody>
      <dsp:txXfrm>
        <a:off x="5511162" y="3170286"/>
        <a:ext cx="904284" cy="904284"/>
      </dsp:txXfrm>
    </dsp:sp>
    <dsp:sp modelId="{D7142829-EE2B-4ABC-A3FF-D079C5D1D289}">
      <dsp:nvSpPr>
        <dsp:cNvPr id="0" name=""/>
        <dsp:cNvSpPr/>
      </dsp:nvSpPr>
      <dsp:spPr>
        <a:xfrm>
          <a:off x="3602696" y="3976729"/>
          <a:ext cx="1278850" cy="127885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/>
            <a:t>Tributos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/>
            <a:t>R$ e %</a:t>
          </a:r>
        </a:p>
      </dsp:txBody>
      <dsp:txXfrm>
        <a:off x="3789979" y="4164012"/>
        <a:ext cx="904284" cy="904284"/>
      </dsp:txXfrm>
    </dsp:sp>
    <dsp:sp modelId="{AA5E548A-F6CF-4945-9850-3AF819A1E958}">
      <dsp:nvSpPr>
        <dsp:cNvPr id="0" name=""/>
        <dsp:cNvSpPr/>
      </dsp:nvSpPr>
      <dsp:spPr>
        <a:xfrm>
          <a:off x="1881512" y="2983003"/>
          <a:ext cx="1278850" cy="127885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/>
            <a:t>Ouvidoria GDF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/>
            <a:t>162</a:t>
          </a:r>
        </a:p>
      </dsp:txBody>
      <dsp:txXfrm>
        <a:off x="2068795" y="3170286"/>
        <a:ext cx="904284" cy="904284"/>
      </dsp:txXfrm>
    </dsp:sp>
    <dsp:sp modelId="{CE5EBD86-4B7E-44E7-ACA0-BB473ED199D6}">
      <dsp:nvSpPr>
        <dsp:cNvPr id="0" name=""/>
        <dsp:cNvSpPr/>
      </dsp:nvSpPr>
      <dsp:spPr>
        <a:xfrm>
          <a:off x="1881512" y="995552"/>
          <a:ext cx="1278850" cy="127885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/>
            <a:t>Resolução </a:t>
          </a:r>
          <a:r>
            <a:rPr lang="pt-BR" sz="1600" b="1" kern="1200" err="1"/>
            <a:t>Adasa</a:t>
          </a:r>
          <a:endParaRPr lang="pt-BR" sz="1600" b="1" kern="1200"/>
        </a:p>
      </dsp:txBody>
      <dsp:txXfrm>
        <a:off x="2068795" y="1182835"/>
        <a:ext cx="904284" cy="9042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937F0A-830B-42A8-A7BB-2484FFBCF181}" type="datetimeFigureOut">
              <a:rPr lang="pt-BR" smtClean="0"/>
              <a:t>15/03/2022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B5408-C69A-4AA4-9621-19AF6B6BF8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1818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B5408-C69A-4AA4-9621-19AF6B6BF846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8614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B5408-C69A-4AA4-9621-19AF6B6BF846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6769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51D4-85BD-4CF7-8BAB-84B07489C90E}" type="datetimeFigureOut">
              <a:rPr lang="pt-BR" smtClean="0"/>
              <a:t>15/03/2022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FEDC-D838-4649-B37F-E41AF5B47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6120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51D4-85BD-4CF7-8BAB-84B07489C90E}" type="datetimeFigureOut">
              <a:rPr lang="pt-BR" smtClean="0"/>
              <a:t>15/03/2022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FEDC-D838-4649-B37F-E41AF5B47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992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51D4-85BD-4CF7-8BAB-84B07489C90E}" type="datetimeFigureOut">
              <a:rPr lang="pt-BR" smtClean="0"/>
              <a:t>15/03/2022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FEDC-D838-4649-B37F-E41AF5B47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516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51D4-85BD-4CF7-8BAB-84B07489C90E}" type="datetimeFigureOut">
              <a:rPr lang="pt-BR" smtClean="0"/>
              <a:t>15/03/2022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FEDC-D838-4649-B37F-E41AF5B47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9091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51D4-85BD-4CF7-8BAB-84B07489C90E}" type="datetimeFigureOut">
              <a:rPr lang="pt-BR" smtClean="0"/>
              <a:t>15/03/2022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FEDC-D838-4649-B37F-E41AF5B47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5395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51D4-85BD-4CF7-8BAB-84B07489C90E}" type="datetimeFigureOut">
              <a:rPr lang="pt-BR" smtClean="0"/>
              <a:t>15/03/2022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FEDC-D838-4649-B37F-E41AF5B47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5414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51D4-85BD-4CF7-8BAB-84B07489C90E}" type="datetimeFigureOut">
              <a:rPr lang="pt-BR" smtClean="0"/>
              <a:t>15/03/2022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FEDC-D838-4649-B37F-E41AF5B47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1335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51D4-85BD-4CF7-8BAB-84B07489C90E}" type="datetimeFigureOut">
              <a:rPr lang="pt-BR" smtClean="0"/>
              <a:t>15/03/2022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FEDC-D838-4649-B37F-E41AF5B47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9704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51D4-85BD-4CF7-8BAB-84B07489C90E}" type="datetimeFigureOut">
              <a:rPr lang="pt-BR" smtClean="0"/>
              <a:t>15/03/2022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FEDC-D838-4649-B37F-E41AF5B47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4249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51D4-85BD-4CF7-8BAB-84B07489C90E}" type="datetimeFigureOut">
              <a:rPr lang="pt-BR" smtClean="0"/>
              <a:t>15/03/2022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FEDC-D838-4649-B37F-E41AF5B47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4828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51D4-85BD-4CF7-8BAB-84B07489C90E}" type="datetimeFigureOut">
              <a:rPr lang="pt-BR" smtClean="0"/>
              <a:t>15/03/2022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FEDC-D838-4649-B37F-E41AF5B47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9883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551D4-85BD-4CF7-8BAB-84B07489C90E}" type="datetimeFigureOut">
              <a:rPr lang="pt-BR" smtClean="0"/>
              <a:t>15/03/2022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8FEDC-D838-4649-B37F-E41AF5B47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6306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AP-002-2022@adasa.df.gov.b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zenda.df.gov.br/aplicacoes/legislacao/legislacao/TelaSaidaDocumento.cfm?txtNumero=711&amp;txtAno=2005&amp;txtTipo=4&amp;txtParte=.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412776"/>
            <a:ext cx="3464412" cy="4869160"/>
          </a:xfrm>
          <a:prstGeom prst="rect">
            <a:avLst/>
          </a:prstGeom>
        </p:spPr>
      </p:pic>
      <p:cxnSp>
        <p:nvCxnSpPr>
          <p:cNvPr id="5" name="Conector reto 4"/>
          <p:cNvCxnSpPr/>
          <p:nvPr/>
        </p:nvCxnSpPr>
        <p:spPr>
          <a:xfrm>
            <a:off x="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ângulo 9"/>
          <p:cNvSpPr/>
          <p:nvPr/>
        </p:nvSpPr>
        <p:spPr>
          <a:xfrm>
            <a:off x="692308" y="933215"/>
            <a:ext cx="7920880" cy="3843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sz="4500" b="1"/>
              <a:t>Audiência Pública 002/2022</a:t>
            </a:r>
          </a:p>
          <a:p>
            <a:pPr algn="ctr">
              <a:lnSpc>
                <a:spcPct val="150000"/>
              </a:lnSpc>
              <a:defRPr/>
            </a:pPr>
            <a:endParaRPr lang="pt-BR" sz="2400"/>
          </a:p>
          <a:p>
            <a:pPr algn="ctr">
              <a:lnSpc>
                <a:spcPct val="150000"/>
              </a:lnSpc>
              <a:defRPr/>
            </a:pPr>
            <a:r>
              <a:rPr lang="pt-BR" sz="2400"/>
              <a:t>Procedimentos para o detalhamento, nas contas de água e esgoto, dos valores percentuais e monetários dos tributos diretamente incidentes na fatura, nos termos da Lei Complementar nº 798, de 26 de dezembro de 2008</a:t>
            </a:r>
            <a:endParaRPr lang="pt-BR" sz="2400" b="1"/>
          </a:p>
        </p:txBody>
      </p:sp>
      <p:sp>
        <p:nvSpPr>
          <p:cNvPr id="11" name="Retângulo 10"/>
          <p:cNvSpPr/>
          <p:nvPr/>
        </p:nvSpPr>
        <p:spPr>
          <a:xfrm>
            <a:off x="1551678" y="6035714"/>
            <a:ext cx="633670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600" b="1">
                <a:latin typeface="Arial" charset="0"/>
              </a:rPr>
              <a:t>15 de março de 2022</a:t>
            </a:r>
          </a:p>
        </p:txBody>
      </p:sp>
      <p:pic>
        <p:nvPicPr>
          <p:cNvPr id="12" name="Imagem 1">
            <a:extLst>
              <a:ext uri="{FF2B5EF4-FFF2-40B4-BE49-F238E27FC236}">
                <a16:creationId xmlns:a16="http://schemas.microsoft.com/office/drawing/2014/main" id="{6977587B-63AD-4185-A6CF-F26DB3F743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758925" cy="8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8749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to 4"/>
          <p:cNvCxnSpPr/>
          <p:nvPr/>
        </p:nvCxnSpPr>
        <p:spPr>
          <a:xfrm>
            <a:off x="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75556" y="2698030"/>
            <a:ext cx="7992888" cy="1461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defRPr/>
            </a:pPr>
            <a:endParaRPr lang="pt-BR" sz="1400">
              <a:latin typeface="Arial" charset="0"/>
              <a:cs typeface="Times New Roman" pitchFamily="18" charset="0"/>
            </a:endParaRPr>
          </a:p>
          <a:p>
            <a:pPr algn="ctr"/>
            <a:r>
              <a:rPr lang="pt-BR" sz="2800"/>
              <a:t>A Adasa continuará a exercer seu poder fiscalizatório, sempre que for necessário.</a:t>
            </a:r>
          </a:p>
          <a:p>
            <a:pPr algn="just"/>
            <a:endParaRPr lang="pt-BR" sz="1400"/>
          </a:p>
        </p:txBody>
      </p:sp>
      <p:pic>
        <p:nvPicPr>
          <p:cNvPr id="12" name="Imagem 1">
            <a:extLst>
              <a:ext uri="{FF2B5EF4-FFF2-40B4-BE49-F238E27FC236}">
                <a16:creationId xmlns:a16="http://schemas.microsoft.com/office/drawing/2014/main" id="{A36766BC-9B44-41DF-A181-3CE569E884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758925" cy="8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7AB9AE37-3F6E-480C-8498-B1D7512E0F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1113" y="1549020"/>
            <a:ext cx="1023877" cy="1023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9958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to 4"/>
          <p:cNvCxnSpPr/>
          <p:nvPr/>
        </p:nvCxnSpPr>
        <p:spPr>
          <a:xfrm>
            <a:off x="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24360" y="2198412"/>
            <a:ext cx="3290388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t-BR"/>
              <a:t> </a:t>
            </a:r>
          </a:p>
          <a:p>
            <a:pPr algn="ctr"/>
            <a:r>
              <a:rPr lang="pt-BR" b="1"/>
              <a:t>Caesb deverá ajustar as informações </a:t>
            </a:r>
          </a:p>
          <a:p>
            <a:pPr algn="ctr"/>
            <a:r>
              <a:rPr lang="pt-BR" b="1"/>
              <a:t>à legislação tributária</a:t>
            </a:r>
            <a:endParaRPr lang="pt-BR"/>
          </a:p>
          <a:p>
            <a:pPr algn="ctr"/>
            <a:r>
              <a:rPr lang="pt-BR"/>
              <a:t> </a:t>
            </a:r>
          </a:p>
        </p:txBody>
      </p:sp>
      <p:pic>
        <p:nvPicPr>
          <p:cNvPr id="12" name="Imagem 1">
            <a:extLst>
              <a:ext uri="{FF2B5EF4-FFF2-40B4-BE49-F238E27FC236}">
                <a16:creationId xmlns:a16="http://schemas.microsoft.com/office/drawing/2014/main" id="{A36766BC-9B44-41DF-A181-3CE569E884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758925" cy="8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áfico 3" descr="Transferência com preenchimento sólido">
            <a:extLst>
              <a:ext uri="{FF2B5EF4-FFF2-40B4-BE49-F238E27FC236}">
                <a16:creationId xmlns:a16="http://schemas.microsoft.com/office/drawing/2014/main" id="{DF17107A-9881-45F5-96DD-16F7BC5150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1612354" y="1424101"/>
            <a:ext cx="914400" cy="9144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10" name="Gráfico 9" descr="Folhinha com preenchimento sólido">
            <a:extLst>
              <a:ext uri="{FF2B5EF4-FFF2-40B4-BE49-F238E27FC236}">
                <a16:creationId xmlns:a16="http://schemas.microsoft.com/office/drawing/2014/main" id="{1FC170D3-1BCF-4E89-AA6F-D0466879DA6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208608" y="933215"/>
            <a:ext cx="3382734" cy="291397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13" name="Rectangle 6">
            <a:extLst>
              <a:ext uri="{FF2B5EF4-FFF2-40B4-BE49-F238E27FC236}">
                <a16:creationId xmlns:a16="http://schemas.microsoft.com/office/drawing/2014/main" id="{901710FE-4F47-4B21-9C61-4520C2E6AF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1308" y="1809931"/>
            <a:ext cx="1497333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t-BR" sz="3200"/>
              <a:t> </a:t>
            </a:r>
          </a:p>
          <a:p>
            <a:pPr algn="ctr"/>
            <a:r>
              <a:rPr lang="pt-BR" sz="2400" b="1"/>
              <a:t>Prazo de 90 dias</a:t>
            </a:r>
            <a:endParaRPr lang="pt-BR" sz="2400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B9F0F4EB-B0C5-4EC2-A75B-E5F5D1047047}"/>
              </a:ext>
            </a:extLst>
          </p:cNvPr>
          <p:cNvSpPr txBox="1"/>
          <p:nvPr/>
        </p:nvSpPr>
        <p:spPr>
          <a:xfrm>
            <a:off x="2886437" y="5338019"/>
            <a:ext cx="302388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000" b="1"/>
              <a:t>Casos omissos serão definidos pela </a:t>
            </a:r>
            <a:r>
              <a:rPr lang="pt-BR" sz="2000" b="1" err="1"/>
              <a:t>Adasa</a:t>
            </a:r>
            <a:r>
              <a:rPr lang="pt-BR" sz="2000" b="1"/>
              <a:t>.</a:t>
            </a:r>
          </a:p>
        </p:txBody>
      </p:sp>
      <p:pic>
        <p:nvPicPr>
          <p:cNvPr id="15" name="Gráfico 14" descr="Martelo com preenchimento sólido">
            <a:extLst>
              <a:ext uri="{FF2B5EF4-FFF2-40B4-BE49-F238E27FC236}">
                <a16:creationId xmlns:a16="http://schemas.microsoft.com/office/drawing/2014/main" id="{72695F14-4DF7-4265-980E-D3EB3A7B4C5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88152" y="3817271"/>
            <a:ext cx="1620456" cy="1620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23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to 4"/>
          <p:cNvCxnSpPr/>
          <p:nvPr/>
        </p:nvCxnSpPr>
        <p:spPr>
          <a:xfrm>
            <a:off x="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81023" y="1477349"/>
            <a:ext cx="9144000" cy="54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pt-BR" sz="3600" b="1">
                <a:solidFill>
                  <a:schemeClr val="tx2"/>
                </a:solidFill>
                <a:latin typeface="Arial" charset="0"/>
              </a:rPr>
              <a:t>Contribuições</a:t>
            </a:r>
          </a:p>
          <a:p>
            <a:pPr algn="ctr" eaLnBrk="0" hangingPunct="0">
              <a:spcBef>
                <a:spcPct val="50000"/>
              </a:spcBef>
              <a:defRPr/>
            </a:pPr>
            <a:endParaRPr lang="pt-BR" sz="3600" b="1">
              <a:solidFill>
                <a:schemeClr val="tx2"/>
              </a:solidFill>
              <a:latin typeface="Arial" charset="0"/>
            </a:endParaRPr>
          </a:p>
          <a:p>
            <a:pPr algn="ctr" eaLnBrk="0" hangingPunct="0">
              <a:spcBef>
                <a:spcPct val="50000"/>
              </a:spcBef>
              <a:defRPr/>
            </a:pPr>
            <a:r>
              <a:rPr lang="pt-BR" sz="2800" b="1">
                <a:solidFill>
                  <a:schemeClr val="tx2"/>
                </a:solidFill>
                <a:latin typeface="Arial" charset="0"/>
                <a:hlinkClick r:id="rId2"/>
              </a:rPr>
              <a:t>AP-002-2022@adasa.df.gov.br</a:t>
            </a:r>
            <a:endParaRPr lang="pt-BR" sz="2800" b="1">
              <a:solidFill>
                <a:schemeClr val="tx2"/>
              </a:solidFill>
              <a:latin typeface="Arial" charset="0"/>
            </a:endParaRPr>
          </a:p>
          <a:p>
            <a:pPr algn="ctr" eaLnBrk="0" hangingPunct="0">
              <a:spcBef>
                <a:spcPct val="50000"/>
              </a:spcBef>
              <a:defRPr/>
            </a:pPr>
            <a:endParaRPr lang="pt-BR" sz="2800" b="1">
              <a:solidFill>
                <a:schemeClr val="tx2"/>
              </a:solidFill>
              <a:latin typeface="Arial" charset="0"/>
            </a:endParaRPr>
          </a:p>
          <a:p>
            <a:pPr algn="ctr" eaLnBrk="0" hangingPunct="0">
              <a:spcBef>
                <a:spcPct val="50000"/>
              </a:spcBef>
              <a:defRPr/>
            </a:pPr>
            <a:r>
              <a:rPr lang="pt-BR" sz="2800" b="1">
                <a:solidFill>
                  <a:schemeClr val="tx2"/>
                </a:solidFill>
                <a:latin typeface="Arial" charset="0"/>
              </a:rPr>
              <a:t>Até 18h do dia 15/03.</a:t>
            </a:r>
          </a:p>
          <a:p>
            <a:pPr algn="ctr" eaLnBrk="0" hangingPunct="0">
              <a:spcBef>
                <a:spcPct val="50000"/>
              </a:spcBef>
              <a:defRPr/>
            </a:pPr>
            <a:endParaRPr lang="pt-BR" sz="3600" b="1">
              <a:solidFill>
                <a:schemeClr val="tx2"/>
              </a:solidFill>
              <a:latin typeface="Arial" charset="0"/>
            </a:endParaRPr>
          </a:p>
          <a:p>
            <a:pPr algn="ctr" eaLnBrk="0" hangingPunct="0">
              <a:spcBef>
                <a:spcPct val="50000"/>
              </a:spcBef>
              <a:defRPr/>
            </a:pPr>
            <a:r>
              <a:rPr lang="pt-BR" b="1">
                <a:solidFill>
                  <a:schemeClr val="tx2"/>
                </a:solidFill>
                <a:latin typeface="Arial" charset="0"/>
              </a:rPr>
              <a:t>Superintendência de Estudos Econômicos e Fiscalização Financeira - SEF</a:t>
            </a:r>
          </a:p>
          <a:p>
            <a:pPr algn="ctr" eaLnBrk="0" hangingPunct="0">
              <a:spcBef>
                <a:spcPct val="50000"/>
              </a:spcBef>
              <a:defRPr/>
            </a:pPr>
            <a:endParaRPr lang="pt-BR" sz="3600" b="1">
              <a:solidFill>
                <a:schemeClr val="tx2"/>
              </a:solidFill>
              <a:latin typeface="Arial" charset="0"/>
            </a:endParaRPr>
          </a:p>
        </p:txBody>
      </p:sp>
      <p:pic>
        <p:nvPicPr>
          <p:cNvPr id="2050" name="Imagem 1">
            <a:extLst>
              <a:ext uri="{FF2B5EF4-FFF2-40B4-BE49-F238E27FC236}">
                <a16:creationId xmlns:a16="http://schemas.microsoft.com/office/drawing/2014/main" id="{762BE871-B502-4ABB-AE0E-33F86C6DA1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758925" cy="8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7218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to 4"/>
          <p:cNvCxnSpPr/>
          <p:nvPr/>
        </p:nvCxnSpPr>
        <p:spPr>
          <a:xfrm>
            <a:off x="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m 1">
            <a:extLst>
              <a:ext uri="{FF2B5EF4-FFF2-40B4-BE49-F238E27FC236}">
                <a16:creationId xmlns:a16="http://schemas.microsoft.com/office/drawing/2014/main" id="{6977587B-63AD-4185-A6CF-F26DB3F743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758925" cy="8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4">
            <a:extLst>
              <a:ext uri="{FF2B5EF4-FFF2-40B4-BE49-F238E27FC236}">
                <a16:creationId xmlns:a16="http://schemas.microsoft.com/office/drawing/2014/main" id="{4C611032-872F-44B8-A84C-8E19837001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04" y="908720"/>
            <a:ext cx="9144000" cy="523875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pt-BR"/>
            </a:defPPr>
            <a:lvl1pPr algn="ctr">
              <a:defRPr sz="2800" b="1">
                <a:solidFill>
                  <a:schemeClr val="tx2"/>
                </a:solidFill>
                <a:latin typeface="Arial" charset="0"/>
              </a:defRPr>
            </a:lvl1pPr>
          </a:lstStyle>
          <a:p>
            <a:r>
              <a:rPr lang="pt-BR"/>
              <a:t>Objetivo</a:t>
            </a:r>
          </a:p>
        </p:txBody>
      </p:sp>
      <p:sp>
        <p:nvSpPr>
          <p:cNvPr id="7" name="Retângulo com Canto Diagonal Aparado 3">
            <a:extLst>
              <a:ext uri="{FF2B5EF4-FFF2-40B4-BE49-F238E27FC236}">
                <a16:creationId xmlns:a16="http://schemas.microsoft.com/office/drawing/2014/main" id="{89DBE9B3-C2E5-426B-82D0-323182DBC195}"/>
              </a:ext>
            </a:extLst>
          </p:cNvPr>
          <p:cNvSpPr/>
          <p:nvPr/>
        </p:nvSpPr>
        <p:spPr>
          <a:xfrm>
            <a:off x="1342664" y="2468028"/>
            <a:ext cx="7118430" cy="1921944"/>
          </a:xfrm>
          <a:prstGeom prst="snip2DiagRect">
            <a:avLst/>
          </a:prstGeom>
          <a:solidFill>
            <a:schemeClr val="tx2">
              <a:lumMod val="20000"/>
              <a:lumOff val="80000"/>
              <a:alpha val="9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  <a:softEdge rad="10160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16000" tIns="216000" rIns="216000" bIns="216000" numCol="1" spcCol="1270" anchor="t" anchorCtr="0">
            <a:noAutofit/>
          </a:bodyPr>
          <a:lstStyle/>
          <a:p>
            <a:pPr marL="0" lvl="1" algn="ctr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pt-BR" sz="2400"/>
              <a:t>Obter contribuições sobre o detalhamento dos </a:t>
            </a:r>
          </a:p>
          <a:p>
            <a:pPr marL="0" lvl="1" algn="ctr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pt-BR" sz="2400"/>
          </a:p>
          <a:p>
            <a:pPr marL="0" lvl="1" algn="ctr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pt-BR" sz="2400"/>
              <a:t>tributos nas contas de água e esgoto.</a:t>
            </a:r>
            <a:endParaRPr lang="pt-BR" sz="2400" kern="1200"/>
          </a:p>
        </p:txBody>
      </p:sp>
    </p:spTree>
    <p:extLst>
      <p:ext uri="{BB962C8B-B14F-4D97-AF65-F5344CB8AC3E}">
        <p14:creationId xmlns:p14="http://schemas.microsoft.com/office/powerpoint/2010/main" val="2369924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to 4"/>
          <p:cNvCxnSpPr/>
          <p:nvPr/>
        </p:nvCxnSpPr>
        <p:spPr>
          <a:xfrm>
            <a:off x="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9"/>
          <p:cNvSpPr txBox="1">
            <a:spLocks noChangeArrowheads="1"/>
          </p:cNvSpPr>
          <p:nvPr/>
        </p:nvSpPr>
        <p:spPr bwMode="auto">
          <a:xfrm>
            <a:off x="178594" y="1249596"/>
            <a:ext cx="87868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800" b="1">
                <a:solidFill>
                  <a:schemeClr val="tx2"/>
                </a:solidFill>
                <a:latin typeface="Arial" charset="0"/>
                <a:cs typeface="Times New Roman" pitchFamily="18" charset="0"/>
              </a:rPr>
              <a:t>LEI COMPLEMENTAR Nº 798 de 2008.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763928" y="4653291"/>
            <a:ext cx="780451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defRPr/>
            </a:pPr>
            <a:r>
              <a:rPr lang="pt-BR" sz="2800">
                <a:cs typeface="Arial" panose="020B0604020202020204" pitchFamily="34" charset="0"/>
              </a:rPr>
              <a:t>Dispõe que </a:t>
            </a:r>
            <a:r>
              <a:rPr lang="pt-BR" sz="2800" b="1">
                <a:cs typeface="Arial" panose="020B0604020202020204" pitchFamily="34" charset="0"/>
              </a:rPr>
              <a:t>a Caesb </a:t>
            </a:r>
            <a:r>
              <a:rPr lang="pt-BR" sz="2800" b="1">
                <a:effectLst/>
                <a:cs typeface="Arial" panose="020B0604020202020204" pitchFamily="34" charset="0"/>
              </a:rPr>
              <a:t>passará a detalhar mensalmente</a:t>
            </a:r>
            <a:r>
              <a:rPr lang="pt-BR" sz="2800">
                <a:effectLst/>
                <a:cs typeface="Arial" panose="020B0604020202020204" pitchFamily="34" charset="0"/>
              </a:rPr>
              <a:t>, os valores de TFS, TFU e demais tributos.</a:t>
            </a:r>
            <a:endParaRPr lang="pt-BR" sz="2800">
              <a:latin typeface="Arial" charset="0"/>
              <a:cs typeface="Times New Roman" pitchFamily="18" charset="0"/>
            </a:endParaRPr>
          </a:p>
        </p:txBody>
      </p:sp>
      <p:pic>
        <p:nvPicPr>
          <p:cNvPr id="12" name="Imagem 1">
            <a:extLst>
              <a:ext uri="{FF2B5EF4-FFF2-40B4-BE49-F238E27FC236}">
                <a16:creationId xmlns:a16="http://schemas.microsoft.com/office/drawing/2014/main" id="{A36766BC-9B44-41DF-A181-3CE569E884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758925" cy="8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58D9EABB-40CD-41D0-9822-1DBABE9053FA}"/>
              </a:ext>
            </a:extLst>
          </p:cNvPr>
          <p:cNvSpPr txBox="1"/>
          <p:nvPr/>
        </p:nvSpPr>
        <p:spPr>
          <a:xfrm>
            <a:off x="751986" y="2736000"/>
            <a:ext cx="764002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800"/>
              <a:t>Altera a </a:t>
            </a:r>
            <a:r>
              <a:rPr lang="pt-BR" sz="2800">
                <a:hlinkClick r:id="rId3"/>
              </a:rPr>
              <a:t>Lei Complementar nº 711, de 13 de setembro de 2005</a:t>
            </a:r>
            <a:r>
              <a:rPr lang="pt-BR" sz="2800"/>
              <a:t>, que cria a TFS e TFU.</a:t>
            </a:r>
          </a:p>
        </p:txBody>
      </p:sp>
    </p:spTree>
    <p:extLst>
      <p:ext uri="{BB962C8B-B14F-4D97-AF65-F5344CB8AC3E}">
        <p14:creationId xmlns:p14="http://schemas.microsoft.com/office/powerpoint/2010/main" val="3484267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to 4"/>
          <p:cNvCxnSpPr/>
          <p:nvPr/>
        </p:nvCxnSpPr>
        <p:spPr>
          <a:xfrm>
            <a:off x="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m 1">
            <a:extLst>
              <a:ext uri="{FF2B5EF4-FFF2-40B4-BE49-F238E27FC236}">
                <a16:creationId xmlns:a16="http://schemas.microsoft.com/office/drawing/2014/main" id="{A36766BC-9B44-41DF-A181-3CE569E884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758925" cy="8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: Cantos Arredondados 2">
            <a:extLst>
              <a:ext uri="{FF2B5EF4-FFF2-40B4-BE49-F238E27FC236}">
                <a16:creationId xmlns:a16="http://schemas.microsoft.com/office/drawing/2014/main" id="{CF7CA826-C769-4919-ACB7-D366873BA214}"/>
              </a:ext>
            </a:extLst>
          </p:cNvPr>
          <p:cNvSpPr/>
          <p:nvPr/>
        </p:nvSpPr>
        <p:spPr>
          <a:xfrm>
            <a:off x="2987825" y="1344242"/>
            <a:ext cx="3836843" cy="206253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/>
              <a:t>Resolução nº 44 de 2009</a:t>
            </a:r>
          </a:p>
          <a:p>
            <a:pPr algn="ctr"/>
            <a:endParaRPr lang="pt-BR" sz="2000" b="1" u="sng"/>
          </a:p>
          <a:p>
            <a:pPr algn="ctr"/>
            <a:r>
              <a:rPr lang="pt-BR" sz="2000"/>
              <a:t>Procedimentos para atendimento da Lei Complementar nº 798/2008</a:t>
            </a:r>
          </a:p>
        </p:txBody>
      </p:sp>
      <p:sp>
        <p:nvSpPr>
          <p:cNvPr id="10" name="Retângulo: Cantos Arredondados 9">
            <a:extLst>
              <a:ext uri="{FF2B5EF4-FFF2-40B4-BE49-F238E27FC236}">
                <a16:creationId xmlns:a16="http://schemas.microsoft.com/office/drawing/2014/main" id="{3F2813DF-9793-4FC1-B600-F199404CD616}"/>
              </a:ext>
            </a:extLst>
          </p:cNvPr>
          <p:cNvSpPr/>
          <p:nvPr/>
        </p:nvSpPr>
        <p:spPr>
          <a:xfrm>
            <a:off x="2987824" y="4219404"/>
            <a:ext cx="3836844" cy="206253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/>
              <a:t>Resolução nº 73 de 2009</a:t>
            </a:r>
          </a:p>
          <a:p>
            <a:pPr algn="ctr"/>
            <a:endParaRPr lang="pt-BR" sz="2000" b="1"/>
          </a:p>
          <a:p>
            <a:pPr algn="ctr"/>
            <a:r>
              <a:rPr lang="pt-BR" sz="2000"/>
              <a:t>Fixar os percentuais</a:t>
            </a:r>
          </a:p>
        </p:txBody>
      </p:sp>
    </p:spTree>
    <p:extLst>
      <p:ext uri="{BB962C8B-B14F-4D97-AF65-F5344CB8AC3E}">
        <p14:creationId xmlns:p14="http://schemas.microsoft.com/office/powerpoint/2010/main" val="3874732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to 4"/>
          <p:cNvCxnSpPr/>
          <p:nvPr/>
        </p:nvCxnSpPr>
        <p:spPr>
          <a:xfrm>
            <a:off x="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m 1">
            <a:extLst>
              <a:ext uri="{FF2B5EF4-FFF2-40B4-BE49-F238E27FC236}">
                <a16:creationId xmlns:a16="http://schemas.microsoft.com/office/drawing/2014/main" id="{A36766BC-9B44-41DF-A181-3CE569E884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758925" cy="8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Gráfico 5" descr="Repetir com preenchimento sólido">
            <a:extLst>
              <a:ext uri="{FF2B5EF4-FFF2-40B4-BE49-F238E27FC236}">
                <a16:creationId xmlns:a16="http://schemas.microsoft.com/office/drawing/2014/main" id="{BD18475D-7527-4958-9A03-A245C74C8E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767561" y="1896337"/>
            <a:ext cx="1608877" cy="1608877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D8E2F1A7-FE05-41E6-9D47-133EE3C3240E}"/>
              </a:ext>
            </a:extLst>
          </p:cNvPr>
          <p:cNvSpPr txBox="1"/>
          <p:nvPr/>
        </p:nvSpPr>
        <p:spPr>
          <a:xfrm>
            <a:off x="2283107" y="3693768"/>
            <a:ext cx="457778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800" b="1"/>
              <a:t>Necessidade de atualizar os normativos </a:t>
            </a:r>
            <a:endParaRPr lang="pt-BR" sz="2800"/>
          </a:p>
        </p:txBody>
      </p:sp>
    </p:spTree>
    <p:extLst>
      <p:ext uri="{BB962C8B-B14F-4D97-AF65-F5344CB8AC3E}">
        <p14:creationId xmlns:p14="http://schemas.microsoft.com/office/powerpoint/2010/main" val="4055973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to 4"/>
          <p:cNvCxnSpPr/>
          <p:nvPr/>
        </p:nvCxnSpPr>
        <p:spPr>
          <a:xfrm>
            <a:off x="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9"/>
          <p:cNvSpPr txBox="1">
            <a:spLocks noChangeArrowheads="1"/>
          </p:cNvSpPr>
          <p:nvPr/>
        </p:nvSpPr>
        <p:spPr bwMode="auto">
          <a:xfrm>
            <a:off x="565679" y="182884"/>
            <a:ext cx="87868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800" b="1">
                <a:solidFill>
                  <a:schemeClr val="tx2"/>
                </a:solidFill>
                <a:latin typeface="Arial" charset="0"/>
                <a:cs typeface="Times New Roman" pitchFamily="18" charset="0"/>
              </a:rPr>
              <a:t>MOTIVOS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249079" y="5916732"/>
            <a:ext cx="318644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t-BR" sz="2000" b="1"/>
              <a:t>Flexibilidade para adequar à  legislação tributária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pt-BR" sz="2000" b="1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pt-BR" sz="2000" b="1"/>
          </a:p>
        </p:txBody>
      </p:sp>
      <p:pic>
        <p:nvPicPr>
          <p:cNvPr id="12" name="Imagem 1">
            <a:extLst>
              <a:ext uri="{FF2B5EF4-FFF2-40B4-BE49-F238E27FC236}">
                <a16:creationId xmlns:a16="http://schemas.microsoft.com/office/drawing/2014/main" id="{A36766BC-9B44-41DF-A181-3CE569E884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758925" cy="8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D039C05C-DD18-4E71-852C-C44236335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7608" y="1409585"/>
            <a:ext cx="1755492" cy="1755492"/>
          </a:xfrm>
          <a:prstGeom prst="rect">
            <a:avLst/>
          </a:prstGeom>
        </p:spPr>
      </p:pic>
      <p:sp>
        <p:nvSpPr>
          <p:cNvPr id="15" name="CaixaDeTexto 14">
            <a:extLst>
              <a:ext uri="{FF2B5EF4-FFF2-40B4-BE49-F238E27FC236}">
                <a16:creationId xmlns:a16="http://schemas.microsoft.com/office/drawing/2014/main" id="{32030B4C-DFDA-4EB5-AF67-9A9CDDD0C2D2}"/>
              </a:ext>
            </a:extLst>
          </p:cNvPr>
          <p:cNvSpPr txBox="1"/>
          <p:nvPr/>
        </p:nvSpPr>
        <p:spPr>
          <a:xfrm>
            <a:off x="1018978" y="3338981"/>
            <a:ext cx="211275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000" b="1"/>
              <a:t>Responsabilidade legal da Caesb</a:t>
            </a:r>
          </a:p>
        </p:txBody>
      </p:sp>
      <p:pic>
        <p:nvPicPr>
          <p:cNvPr id="17" name="Imagem 16">
            <a:extLst>
              <a:ext uri="{FF2B5EF4-FFF2-40B4-BE49-F238E27FC236}">
                <a16:creationId xmlns:a16="http://schemas.microsoft.com/office/drawing/2014/main" id="{0B78D0AA-E53A-47A8-BF1D-52327D3BB7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0902" y="1214989"/>
            <a:ext cx="1824942" cy="1824942"/>
          </a:xfrm>
          <a:prstGeom prst="rect">
            <a:avLst/>
          </a:prstGeom>
        </p:spPr>
      </p:pic>
      <p:sp>
        <p:nvSpPr>
          <p:cNvPr id="19" name="CaixaDeTexto 18">
            <a:extLst>
              <a:ext uri="{FF2B5EF4-FFF2-40B4-BE49-F238E27FC236}">
                <a16:creationId xmlns:a16="http://schemas.microsoft.com/office/drawing/2014/main" id="{890266CD-DA09-4831-9B19-FC80D753074D}"/>
              </a:ext>
            </a:extLst>
          </p:cNvPr>
          <p:cNvSpPr txBox="1"/>
          <p:nvPr/>
        </p:nvSpPr>
        <p:spPr>
          <a:xfrm>
            <a:off x="6012272" y="3185092"/>
            <a:ext cx="247419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000" b="1"/>
              <a:t>Atualizar conforme  o Manual de Revisão Tarifária</a:t>
            </a:r>
          </a:p>
        </p:txBody>
      </p:sp>
      <p:pic>
        <p:nvPicPr>
          <p:cNvPr id="21" name="Imagem 20">
            <a:extLst>
              <a:ext uri="{FF2B5EF4-FFF2-40B4-BE49-F238E27FC236}">
                <a16:creationId xmlns:a16="http://schemas.microsoft.com/office/drawing/2014/main" id="{50499CE1-1E26-4788-81A8-CF43420D9A8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98303" y="4046867"/>
            <a:ext cx="1843454" cy="1843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326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to 4"/>
          <p:cNvCxnSpPr/>
          <p:nvPr/>
        </p:nvCxnSpPr>
        <p:spPr>
          <a:xfrm>
            <a:off x="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9"/>
          <p:cNvSpPr txBox="1">
            <a:spLocks noChangeArrowheads="1"/>
          </p:cNvSpPr>
          <p:nvPr/>
        </p:nvSpPr>
        <p:spPr bwMode="auto">
          <a:xfrm>
            <a:off x="673453" y="207087"/>
            <a:ext cx="87868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800" b="1">
                <a:solidFill>
                  <a:schemeClr val="tx2"/>
                </a:solidFill>
                <a:latin typeface="Arial" charset="0"/>
                <a:cs typeface="Times New Roman" pitchFamily="18" charset="0"/>
              </a:rPr>
              <a:t>TRIBUTOS</a:t>
            </a:r>
          </a:p>
        </p:txBody>
      </p:sp>
      <p:pic>
        <p:nvPicPr>
          <p:cNvPr id="12" name="Imagem 1">
            <a:extLst>
              <a:ext uri="{FF2B5EF4-FFF2-40B4-BE49-F238E27FC236}">
                <a16:creationId xmlns:a16="http://schemas.microsoft.com/office/drawing/2014/main" id="{A36766BC-9B44-41DF-A181-3CE569E884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758925" cy="8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: Biselado 2">
            <a:extLst>
              <a:ext uri="{FF2B5EF4-FFF2-40B4-BE49-F238E27FC236}">
                <a16:creationId xmlns:a16="http://schemas.microsoft.com/office/drawing/2014/main" id="{8AC9AEF0-8A42-4C1A-A212-FC4894089955}"/>
              </a:ext>
            </a:extLst>
          </p:cNvPr>
          <p:cNvSpPr/>
          <p:nvPr/>
        </p:nvSpPr>
        <p:spPr>
          <a:xfrm>
            <a:off x="2013997" y="1960900"/>
            <a:ext cx="2013344" cy="1527859"/>
          </a:xfrm>
          <a:prstGeom prst="bevel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/>
              <a:t>TFS</a:t>
            </a:r>
          </a:p>
        </p:txBody>
      </p:sp>
      <p:sp>
        <p:nvSpPr>
          <p:cNvPr id="10" name="Retângulo: Biselado 9">
            <a:extLst>
              <a:ext uri="{FF2B5EF4-FFF2-40B4-BE49-F238E27FC236}">
                <a16:creationId xmlns:a16="http://schemas.microsoft.com/office/drawing/2014/main" id="{660D034A-11D4-4D64-94E9-EF684AA5EC0F}"/>
              </a:ext>
            </a:extLst>
          </p:cNvPr>
          <p:cNvSpPr/>
          <p:nvPr/>
        </p:nvSpPr>
        <p:spPr>
          <a:xfrm>
            <a:off x="5066858" y="1960901"/>
            <a:ext cx="2063146" cy="1527859"/>
          </a:xfrm>
          <a:prstGeom prst="bevel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/>
              <a:t>TFU</a:t>
            </a:r>
            <a:endParaRPr lang="pt-BR" sz="4800"/>
          </a:p>
        </p:txBody>
      </p:sp>
      <p:sp>
        <p:nvSpPr>
          <p:cNvPr id="13" name="Retângulo: Biselado 12">
            <a:extLst>
              <a:ext uri="{FF2B5EF4-FFF2-40B4-BE49-F238E27FC236}">
                <a16:creationId xmlns:a16="http://schemas.microsoft.com/office/drawing/2014/main" id="{762839E1-C54B-40DC-91D2-110500941550}"/>
              </a:ext>
            </a:extLst>
          </p:cNvPr>
          <p:cNvSpPr/>
          <p:nvPr/>
        </p:nvSpPr>
        <p:spPr>
          <a:xfrm>
            <a:off x="2013996" y="4078973"/>
            <a:ext cx="2013346" cy="1527859"/>
          </a:xfrm>
          <a:prstGeom prst="bevel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/>
              <a:t>PASEP</a:t>
            </a:r>
          </a:p>
        </p:txBody>
      </p:sp>
      <p:sp>
        <p:nvSpPr>
          <p:cNvPr id="14" name="Retângulo: Biselado 13">
            <a:extLst>
              <a:ext uri="{FF2B5EF4-FFF2-40B4-BE49-F238E27FC236}">
                <a16:creationId xmlns:a16="http://schemas.microsoft.com/office/drawing/2014/main" id="{B70C561F-2F50-486A-B0EA-97A6283D0A35}"/>
              </a:ext>
            </a:extLst>
          </p:cNvPr>
          <p:cNvSpPr/>
          <p:nvPr/>
        </p:nvSpPr>
        <p:spPr>
          <a:xfrm>
            <a:off x="5066859" y="4078974"/>
            <a:ext cx="2063146" cy="1527859"/>
          </a:xfrm>
          <a:prstGeom prst="bevel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/>
              <a:t>COFINS</a:t>
            </a:r>
          </a:p>
        </p:txBody>
      </p:sp>
    </p:spTree>
    <p:extLst>
      <p:ext uri="{BB962C8B-B14F-4D97-AF65-F5344CB8AC3E}">
        <p14:creationId xmlns:p14="http://schemas.microsoft.com/office/powerpoint/2010/main" val="1433109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FA3A24-A583-45BB-8431-6EBE803AC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0681EBC-461B-4FB0-8B7C-28C9B75A9119}"/>
              </a:ext>
            </a:extLst>
          </p:cNvPr>
          <p:cNvSpPr txBox="1"/>
          <p:nvPr/>
        </p:nvSpPr>
        <p:spPr>
          <a:xfrm>
            <a:off x="457200" y="3713547"/>
            <a:ext cx="82296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400" b="1"/>
              <a:t>Transparência sobre a tributação na fatura.</a:t>
            </a:r>
          </a:p>
          <a:p>
            <a:pPr algn="ctr"/>
            <a:endParaRPr lang="pt-BR" sz="2400" b="1"/>
          </a:p>
          <a:p>
            <a:pPr algn="ctr"/>
            <a:r>
              <a:rPr lang="pt-BR" sz="2400" b="1"/>
              <a:t>Sem efeito na arrecadação. 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61D1BD67-8977-4A15-A96A-27F5370EA7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8153" y="1562582"/>
            <a:ext cx="1581872" cy="1581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037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to 4"/>
          <p:cNvCxnSpPr/>
          <p:nvPr/>
        </p:nvCxnSpPr>
        <p:spPr>
          <a:xfrm>
            <a:off x="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9"/>
          <p:cNvSpPr txBox="1">
            <a:spLocks noChangeArrowheads="1"/>
          </p:cNvSpPr>
          <p:nvPr/>
        </p:nvSpPr>
        <p:spPr bwMode="auto">
          <a:xfrm>
            <a:off x="1081420" y="215063"/>
            <a:ext cx="87868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800" b="1">
                <a:solidFill>
                  <a:schemeClr val="tx2"/>
                </a:solidFill>
                <a:latin typeface="Arial" charset="0"/>
                <a:cs typeface="Times New Roman" pitchFamily="18" charset="0"/>
              </a:rPr>
              <a:t>MINUTA DA RESOLUÇÃO</a:t>
            </a:r>
          </a:p>
        </p:txBody>
      </p:sp>
      <p:pic>
        <p:nvPicPr>
          <p:cNvPr id="12" name="Imagem 1">
            <a:extLst>
              <a:ext uri="{FF2B5EF4-FFF2-40B4-BE49-F238E27FC236}">
                <a16:creationId xmlns:a16="http://schemas.microsoft.com/office/drawing/2014/main" id="{A36766BC-9B44-41DF-A181-3CE569E884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758925" cy="8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31242BB1-3E8F-4FA6-AEF7-816A14DE03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82665472"/>
              </p:ext>
            </p:extLst>
          </p:nvPr>
        </p:nvGraphicFramePr>
        <p:xfrm>
          <a:off x="231493" y="1255961"/>
          <a:ext cx="8484243" cy="5257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514923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CACC5849173DA4AA41A9792359503BF" ma:contentTypeVersion="12" ma:contentTypeDescription="Crie um novo documento." ma:contentTypeScope="" ma:versionID="8983680c3e2e39c73b7afbffbf6a4701">
  <xsd:schema xmlns:xsd="http://www.w3.org/2001/XMLSchema" xmlns:xs="http://www.w3.org/2001/XMLSchema" xmlns:p="http://schemas.microsoft.com/office/2006/metadata/properties" xmlns:ns2="4b520b24-8996-453a-8c5e-60294695dd12" xmlns:ns3="35902834-6a56-4be4-9b89-b053ee69e5a5" targetNamespace="http://schemas.microsoft.com/office/2006/metadata/properties" ma:root="true" ma:fieldsID="938defed8216005f98d54e5dfd252c7d" ns2:_="" ns3:_="">
    <xsd:import namespace="4b520b24-8996-453a-8c5e-60294695dd12"/>
    <xsd:import namespace="35902834-6a56-4be4-9b89-b053ee69e5a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520b24-8996-453a-8c5e-60294695dd1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lhado com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hes de Compartilhado Com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902834-6a56-4be4-9b89-b053ee69e5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55B2C6F-2F3B-4576-B0B7-C92B8E3B758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1072C7-9CC5-44B5-A34C-8116FABA849D}">
  <ds:schemaRefs>
    <ds:schemaRef ds:uri="35902834-6a56-4be4-9b89-b053ee69e5a5"/>
    <ds:schemaRef ds:uri="4b520b24-8996-453a-8c5e-60294695dd1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F157F41-4DB8-414A-ABAB-C6B9A1BD9D45}">
  <ds:schemaRefs>
    <ds:schemaRef ds:uri="35902834-6a56-4be4-9b89-b053ee69e5a5"/>
    <ds:schemaRef ds:uri="4b520b24-8996-453a-8c5e-60294695dd1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264</Words>
  <Application>Microsoft Office PowerPoint</Application>
  <PresentationFormat>Apresentação na tela (4:3)</PresentationFormat>
  <Paragraphs>61</Paragraphs>
  <Slides>12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5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cassio.leandro</dc:creator>
  <cp:lastModifiedBy>Paula Rodrigues Azevedo</cp:lastModifiedBy>
  <cp:revision>2</cp:revision>
  <dcterms:created xsi:type="dcterms:W3CDTF">2012-12-05T11:52:10Z</dcterms:created>
  <dcterms:modified xsi:type="dcterms:W3CDTF">2022-03-15T16:32:05Z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0x0101009CACC5849173DA4AA41A9792359503BF</vt:lpwstr>
  </property>
</Properties>
</file>