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4"/>
  </p:notesMasterIdLst>
  <p:sldIdLst>
    <p:sldId id="312" r:id="rId2"/>
    <p:sldId id="276" r:id="rId3"/>
    <p:sldId id="296" r:id="rId4"/>
    <p:sldId id="337" r:id="rId5"/>
    <p:sldId id="277" r:id="rId6"/>
    <p:sldId id="322" r:id="rId7"/>
    <p:sldId id="323" r:id="rId8"/>
    <p:sldId id="324" r:id="rId9"/>
    <p:sldId id="325" r:id="rId10"/>
    <p:sldId id="342" r:id="rId11"/>
    <p:sldId id="327" r:id="rId12"/>
    <p:sldId id="328" r:id="rId13"/>
    <p:sldId id="261" r:id="rId14"/>
    <p:sldId id="313" r:id="rId15"/>
    <p:sldId id="314" r:id="rId16"/>
    <p:sldId id="315" r:id="rId17"/>
    <p:sldId id="321" r:id="rId18"/>
    <p:sldId id="275" r:id="rId19"/>
    <p:sldId id="318" r:id="rId20"/>
    <p:sldId id="336" r:id="rId21"/>
    <p:sldId id="335" r:id="rId22"/>
    <p:sldId id="343" r:id="rId23"/>
    <p:sldId id="338" r:id="rId24"/>
    <p:sldId id="339" r:id="rId25"/>
    <p:sldId id="341" r:id="rId26"/>
    <p:sldId id="329" r:id="rId27"/>
    <p:sldId id="330" r:id="rId28"/>
    <p:sldId id="331" r:id="rId29"/>
    <p:sldId id="332" r:id="rId30"/>
    <p:sldId id="333" r:id="rId31"/>
    <p:sldId id="334" r:id="rId32"/>
    <p:sldId id="344" r:id="rId3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00"/>
    <a:srgbClr val="000099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>
        <p:scale>
          <a:sx n="88" d="100"/>
          <a:sy n="88" d="100"/>
        </p:scale>
        <p:origin x="-1230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10A94-9037-4A04-B87E-23C9533ECBE1}" type="datetimeFigureOut">
              <a:rPr lang="pt-BR" smtClean="0"/>
              <a:pPr/>
              <a:t>20/09/2017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717CB-CFF4-4460-BE41-05E9E0807DC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2845AD-221A-4947-B3FC-7BFA064387AB}" type="slidenum">
              <a:rPr lang="pt-BR"/>
              <a:pPr/>
              <a:t>11</a:t>
            </a:fld>
            <a:endParaRPr lang="pt-BR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>
                <a:solidFill>
                  <a:srgbClr val="000000"/>
                </a:solidFill>
              </a:rPr>
              <a:t>Enéas Oliveira Lousada:</a:t>
            </a:r>
            <a:endParaRPr lang="pt-BR">
              <a:solidFill>
                <a:srgbClr val="000000"/>
              </a:solidFill>
            </a:endParaRPr>
          </a:p>
          <a:p>
            <a:r>
              <a:rPr lang="pt-BR">
                <a:solidFill>
                  <a:srgbClr val="000000"/>
                </a:solidFill>
              </a:rPr>
              <a:t>Nessa figura as setas devem se movimentar conforme a direção que estão indicando. Nos pontos que representam as fontes de depressão, contato e fratura pode-se criar uma pequena animação como se fosse água jorrando na superfície. </a:t>
            </a:r>
          </a:p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50207D-0147-4B7F-AE3A-D4C52BD950FB}" type="slidenum">
              <a:rPr lang="pt-BR"/>
              <a:pPr/>
              <a:t>12</a:t>
            </a:fld>
            <a:endParaRPr lang="pt-BR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>
                <a:solidFill>
                  <a:srgbClr val="000000"/>
                </a:solidFill>
              </a:rPr>
              <a:t>Enéas Oliveira Lousada:</a:t>
            </a:r>
            <a:endParaRPr lang="pt-BR">
              <a:solidFill>
                <a:srgbClr val="000000"/>
              </a:solidFill>
            </a:endParaRPr>
          </a:p>
          <a:p>
            <a:r>
              <a:rPr lang="pt-BR">
                <a:solidFill>
                  <a:srgbClr val="000000"/>
                </a:solidFill>
              </a:rPr>
              <a:t>Nessa figura as setas devem se movimentar conforme a direção que estão indicando. </a:t>
            </a:r>
          </a:p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7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8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9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0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1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3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4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5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6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67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7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9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0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1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2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3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4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5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6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4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2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8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2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3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1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1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1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2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</p:grpSp>
      <p:sp>
        <p:nvSpPr>
          <p:cNvPr id="52290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52291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AF7C2-5023-4007-9DBC-E6A58CD451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97ABF-EE7A-4CF3-AFE5-FC13323868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C2C01-A030-430D-B2FD-F13527392B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57208-544A-44CA-A9FB-01347DEA546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150CB-7D09-4A25-B061-C74D01C836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1D50E-C8E3-499A-8BD3-E0498267F8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B9351-8507-4B8B-A8CF-B3695B9DAA9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F2877-6C34-4291-976C-5CD9359511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27B61-1A0A-4AAE-8D04-5B902C38A2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E910C-D840-4D25-91B2-AAF4FD6409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081BD-7583-4EB5-B1C7-11101E60B0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/>
          </a:p>
        </p:txBody>
      </p:sp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1204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grpSp>
          <p:nvGrpSpPr>
            <p:cNvPr id="2058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1206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07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08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09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10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11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12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13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14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15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16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205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51218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19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0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1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2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3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4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5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6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7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8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29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30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31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32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33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34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35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2060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51237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38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39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0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1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2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3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4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5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6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7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8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49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50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51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52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53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</p:grpSp>
        <p:grpSp>
          <p:nvGrpSpPr>
            <p:cNvPr id="2061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51255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56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57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58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59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60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sp>
            <p:nvSpPr>
              <p:cNvPr id="51261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/>
              </a:p>
            </p:txBody>
          </p:sp>
          <p:grpSp>
            <p:nvGrpSpPr>
              <p:cNvPr id="2069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1263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264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265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  <p:sp>
              <p:nvSpPr>
                <p:cNvPr id="51266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pt-BR"/>
                </a:p>
              </p:txBody>
            </p:sp>
          </p:grpSp>
        </p:grpSp>
      </p:grpSp>
      <p:sp>
        <p:nvSpPr>
          <p:cNvPr id="51267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51268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51269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0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1271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69BED54-A09E-4741-A2CC-5D08F7B701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8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763688" y="764704"/>
            <a:ext cx="5472608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3200" b="1" dirty="0" smtClean="0"/>
              <a:t>Água Subterrânea: Recurso Fundamental para a Sustentabilidade Hídrica do Distrito Federal</a:t>
            </a:r>
            <a:endParaRPr lang="pt-BR" sz="3200" b="1" i="1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35696" y="3789040"/>
            <a:ext cx="54726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endParaRPr lang="pt-BR" b="1" dirty="0" smtClean="0">
              <a:solidFill>
                <a:srgbClr val="000000"/>
              </a:solidFill>
            </a:endParaRPr>
          </a:p>
          <a:p>
            <a:pPr algn="ctr" eaLnBrk="1" hangingPunct="1"/>
            <a:endParaRPr lang="pt-BR" b="1" dirty="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pt-BR" b="1" dirty="0" smtClean="0"/>
              <a:t>José Eloi Guimarães Campos</a:t>
            </a:r>
          </a:p>
          <a:p>
            <a:pPr algn="ctr" eaLnBrk="1" hangingPunct="1"/>
            <a:endParaRPr lang="pt-BR" b="1" dirty="0" smtClean="0"/>
          </a:p>
          <a:p>
            <a:pPr algn="ctr" eaLnBrk="1" hangingPunct="1"/>
            <a:endParaRPr lang="pt-BR" b="1" dirty="0" smtClean="0"/>
          </a:p>
          <a:p>
            <a:pPr algn="ctr" eaLnBrk="1" hangingPunct="1"/>
            <a:r>
              <a:rPr lang="pt-BR" b="1" dirty="0" smtClean="0"/>
              <a:t>ADASA, 20 de setembro de 2017.</a:t>
            </a:r>
            <a:endParaRPr lang="pt-BR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Hidrogeologia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476250"/>
            <a:ext cx="9094788" cy="6049963"/>
          </a:xfrm>
          <a:prstGeom prst="rect">
            <a:avLst/>
          </a:prstGeom>
          <a:noFill/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2699792" y="0"/>
            <a:ext cx="38865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>
                <a:solidFill>
                  <a:srgbClr val="FF3300"/>
                </a:solidFill>
              </a:rPr>
              <a:t>Aquíferos Fraturados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0160"/>
            <a:ext cx="9144000" cy="502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495300" y="2408238"/>
            <a:ext cx="3733800" cy="304800"/>
            <a:chOff x="312" y="1517"/>
            <a:chExt cx="2352" cy="192"/>
          </a:xfrm>
        </p:grpSpPr>
        <p:sp>
          <p:nvSpPr>
            <p:cNvPr id="45068" name="AutoShape 12"/>
            <p:cNvSpPr>
              <a:spLocks noChangeArrowheads="1"/>
            </p:cNvSpPr>
            <p:nvPr/>
          </p:nvSpPr>
          <p:spPr bwMode="auto">
            <a:xfrm>
              <a:off x="312" y="1565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69" name="AutoShape 13"/>
            <p:cNvSpPr>
              <a:spLocks noChangeArrowheads="1"/>
            </p:cNvSpPr>
            <p:nvPr/>
          </p:nvSpPr>
          <p:spPr bwMode="auto">
            <a:xfrm>
              <a:off x="840" y="1517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0" name="AutoShape 14"/>
            <p:cNvSpPr>
              <a:spLocks noChangeArrowheads="1"/>
            </p:cNvSpPr>
            <p:nvPr/>
          </p:nvSpPr>
          <p:spPr bwMode="auto">
            <a:xfrm>
              <a:off x="1464" y="1565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1" name="AutoShape 15"/>
            <p:cNvSpPr>
              <a:spLocks noChangeArrowheads="1"/>
            </p:cNvSpPr>
            <p:nvPr/>
          </p:nvSpPr>
          <p:spPr bwMode="auto">
            <a:xfrm>
              <a:off x="2088" y="1517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2" name="AutoShape 16"/>
            <p:cNvSpPr>
              <a:spLocks noChangeArrowheads="1"/>
            </p:cNvSpPr>
            <p:nvPr/>
          </p:nvSpPr>
          <p:spPr bwMode="auto">
            <a:xfrm>
              <a:off x="2616" y="1517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78"/>
          <p:cNvGrpSpPr>
            <a:grpSpLocks/>
          </p:cNvGrpSpPr>
          <p:nvPr/>
        </p:nvGrpSpPr>
        <p:grpSpPr bwMode="auto">
          <a:xfrm>
            <a:off x="539750" y="2636838"/>
            <a:ext cx="5753100" cy="609600"/>
            <a:chOff x="360" y="1632"/>
            <a:chExt cx="3624" cy="384"/>
          </a:xfrm>
        </p:grpSpPr>
        <p:sp>
          <p:nvSpPr>
            <p:cNvPr id="45073" name="AutoShape 17"/>
            <p:cNvSpPr>
              <a:spLocks noChangeArrowheads="1"/>
            </p:cNvSpPr>
            <p:nvPr/>
          </p:nvSpPr>
          <p:spPr bwMode="auto">
            <a:xfrm rot="-4936690">
              <a:off x="3216" y="158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4" name="AutoShape 18"/>
            <p:cNvSpPr>
              <a:spLocks noChangeArrowheads="1"/>
            </p:cNvSpPr>
            <p:nvPr/>
          </p:nvSpPr>
          <p:spPr bwMode="auto">
            <a:xfrm rot="-3651417">
              <a:off x="408" y="1776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5" name="AutoShape 19"/>
            <p:cNvSpPr>
              <a:spLocks noChangeArrowheads="1"/>
            </p:cNvSpPr>
            <p:nvPr/>
          </p:nvSpPr>
          <p:spPr bwMode="auto">
            <a:xfrm rot="-4730303">
              <a:off x="936" y="182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6" name="AutoShape 20"/>
            <p:cNvSpPr>
              <a:spLocks noChangeArrowheads="1"/>
            </p:cNvSpPr>
            <p:nvPr/>
          </p:nvSpPr>
          <p:spPr bwMode="auto">
            <a:xfrm rot="-3651417">
              <a:off x="1584" y="182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7" name="AutoShape 21"/>
            <p:cNvSpPr>
              <a:spLocks noChangeArrowheads="1"/>
            </p:cNvSpPr>
            <p:nvPr/>
          </p:nvSpPr>
          <p:spPr bwMode="auto">
            <a:xfrm rot="-3651417">
              <a:off x="2184" y="1728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8" name="AutoShape 22"/>
            <p:cNvSpPr>
              <a:spLocks noChangeArrowheads="1"/>
            </p:cNvSpPr>
            <p:nvPr/>
          </p:nvSpPr>
          <p:spPr bwMode="auto">
            <a:xfrm rot="-3651417">
              <a:off x="2712" y="1728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79" name="AutoShape 23"/>
            <p:cNvSpPr>
              <a:spLocks noChangeArrowheads="1"/>
            </p:cNvSpPr>
            <p:nvPr/>
          </p:nvSpPr>
          <p:spPr bwMode="auto">
            <a:xfrm rot="-4936690">
              <a:off x="3168" y="182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0" name="AutoShape 24"/>
            <p:cNvSpPr>
              <a:spLocks noChangeArrowheads="1"/>
            </p:cNvSpPr>
            <p:nvPr/>
          </p:nvSpPr>
          <p:spPr bwMode="auto">
            <a:xfrm rot="-4936690">
              <a:off x="3552" y="1776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4" name="AutoShape 28"/>
            <p:cNvSpPr>
              <a:spLocks noChangeArrowheads="1"/>
            </p:cNvSpPr>
            <p:nvPr/>
          </p:nvSpPr>
          <p:spPr bwMode="auto">
            <a:xfrm rot="-3651417">
              <a:off x="1872" y="1872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5" name="AutoShape 29"/>
            <p:cNvSpPr>
              <a:spLocks noChangeArrowheads="1"/>
            </p:cNvSpPr>
            <p:nvPr/>
          </p:nvSpPr>
          <p:spPr bwMode="auto">
            <a:xfrm rot="-3651417">
              <a:off x="2544" y="1920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6" name="AutoShape 30"/>
            <p:cNvSpPr>
              <a:spLocks noChangeArrowheads="1"/>
            </p:cNvSpPr>
            <p:nvPr/>
          </p:nvSpPr>
          <p:spPr bwMode="auto">
            <a:xfrm rot="-4936690">
              <a:off x="2928" y="1920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7" name="AutoShape 31"/>
            <p:cNvSpPr>
              <a:spLocks noChangeArrowheads="1"/>
            </p:cNvSpPr>
            <p:nvPr/>
          </p:nvSpPr>
          <p:spPr bwMode="auto">
            <a:xfrm rot="-4936690">
              <a:off x="3456" y="1920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8" name="AutoShape 32"/>
            <p:cNvSpPr>
              <a:spLocks noChangeArrowheads="1"/>
            </p:cNvSpPr>
            <p:nvPr/>
          </p:nvSpPr>
          <p:spPr bwMode="auto">
            <a:xfrm rot="-4936690">
              <a:off x="3888" y="1872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79"/>
          <p:cNvGrpSpPr>
            <a:grpSpLocks/>
          </p:cNvGrpSpPr>
          <p:nvPr/>
        </p:nvGrpSpPr>
        <p:grpSpPr bwMode="auto">
          <a:xfrm>
            <a:off x="1471613" y="3182938"/>
            <a:ext cx="3862387" cy="415925"/>
            <a:chOff x="927" y="2005"/>
            <a:chExt cx="2433" cy="262"/>
          </a:xfrm>
        </p:grpSpPr>
        <p:sp>
          <p:nvSpPr>
            <p:cNvPr id="45081" name="AutoShape 25"/>
            <p:cNvSpPr>
              <a:spLocks noChangeArrowheads="1"/>
            </p:cNvSpPr>
            <p:nvPr/>
          </p:nvSpPr>
          <p:spPr bwMode="auto">
            <a:xfrm rot="-1074876">
              <a:off x="927" y="2123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2" name="AutoShape 26"/>
            <p:cNvSpPr>
              <a:spLocks noChangeArrowheads="1"/>
            </p:cNvSpPr>
            <p:nvPr/>
          </p:nvSpPr>
          <p:spPr bwMode="auto">
            <a:xfrm rot="906556">
              <a:off x="1071" y="2123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89" name="AutoShape 33"/>
            <p:cNvSpPr>
              <a:spLocks noChangeArrowheads="1"/>
            </p:cNvSpPr>
            <p:nvPr/>
          </p:nvSpPr>
          <p:spPr bwMode="auto">
            <a:xfrm rot="-1837044">
              <a:off x="3312" y="2112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0" name="AutoShape 34"/>
            <p:cNvSpPr>
              <a:spLocks noChangeArrowheads="1"/>
            </p:cNvSpPr>
            <p:nvPr/>
          </p:nvSpPr>
          <p:spPr bwMode="auto">
            <a:xfrm rot="-688521">
              <a:off x="2214" y="2005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1" name="AutoShape 35"/>
            <p:cNvSpPr>
              <a:spLocks noChangeArrowheads="1"/>
            </p:cNvSpPr>
            <p:nvPr/>
          </p:nvSpPr>
          <p:spPr bwMode="auto">
            <a:xfrm rot="-2563132">
              <a:off x="2112" y="206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1295400" y="3810000"/>
            <a:ext cx="6477000" cy="1676400"/>
            <a:chOff x="816" y="2400"/>
            <a:chExt cx="4080" cy="1056"/>
          </a:xfrm>
        </p:grpSpPr>
        <p:sp>
          <p:nvSpPr>
            <p:cNvPr id="45092" name="AutoShape 36"/>
            <p:cNvSpPr>
              <a:spLocks noChangeArrowheads="1"/>
            </p:cNvSpPr>
            <p:nvPr/>
          </p:nvSpPr>
          <p:spPr bwMode="auto">
            <a:xfrm rot="906556">
              <a:off x="912" y="2496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3" name="AutoShape 37"/>
            <p:cNvSpPr>
              <a:spLocks noChangeArrowheads="1"/>
            </p:cNvSpPr>
            <p:nvPr/>
          </p:nvSpPr>
          <p:spPr bwMode="auto">
            <a:xfrm rot="906556">
              <a:off x="816" y="278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4" name="AutoShape 38"/>
            <p:cNvSpPr>
              <a:spLocks noChangeArrowheads="1"/>
            </p:cNvSpPr>
            <p:nvPr/>
          </p:nvSpPr>
          <p:spPr bwMode="auto">
            <a:xfrm rot="-3651417">
              <a:off x="1152" y="302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5" name="AutoShape 39"/>
            <p:cNvSpPr>
              <a:spLocks noChangeArrowheads="1"/>
            </p:cNvSpPr>
            <p:nvPr/>
          </p:nvSpPr>
          <p:spPr bwMode="auto">
            <a:xfrm rot="-4730303">
              <a:off x="1536" y="3120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6" name="AutoShape 40"/>
            <p:cNvSpPr>
              <a:spLocks noChangeArrowheads="1"/>
            </p:cNvSpPr>
            <p:nvPr/>
          </p:nvSpPr>
          <p:spPr bwMode="auto">
            <a:xfrm rot="-688521">
              <a:off x="2256" y="2400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7" name="AutoShape 41"/>
            <p:cNvSpPr>
              <a:spLocks noChangeArrowheads="1"/>
            </p:cNvSpPr>
            <p:nvPr/>
          </p:nvSpPr>
          <p:spPr bwMode="auto">
            <a:xfrm rot="-688521">
              <a:off x="2304" y="2736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8" name="AutoShape 42"/>
            <p:cNvSpPr>
              <a:spLocks noChangeArrowheads="1"/>
            </p:cNvSpPr>
            <p:nvPr/>
          </p:nvSpPr>
          <p:spPr bwMode="auto">
            <a:xfrm rot="1420399">
              <a:off x="2112" y="302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99" name="AutoShape 43"/>
            <p:cNvSpPr>
              <a:spLocks noChangeArrowheads="1"/>
            </p:cNvSpPr>
            <p:nvPr/>
          </p:nvSpPr>
          <p:spPr bwMode="auto">
            <a:xfrm rot="906556">
              <a:off x="3264" y="2448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0" name="AutoShape 44"/>
            <p:cNvSpPr>
              <a:spLocks noChangeArrowheads="1"/>
            </p:cNvSpPr>
            <p:nvPr/>
          </p:nvSpPr>
          <p:spPr bwMode="auto">
            <a:xfrm rot="906556">
              <a:off x="2928" y="3120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1" name="AutoShape 45"/>
            <p:cNvSpPr>
              <a:spLocks noChangeArrowheads="1"/>
            </p:cNvSpPr>
            <p:nvPr/>
          </p:nvSpPr>
          <p:spPr bwMode="auto">
            <a:xfrm rot="-3651417">
              <a:off x="3360" y="2928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2" name="AutoShape 46"/>
            <p:cNvSpPr>
              <a:spLocks noChangeArrowheads="1"/>
            </p:cNvSpPr>
            <p:nvPr/>
          </p:nvSpPr>
          <p:spPr bwMode="auto">
            <a:xfrm rot="-4730303">
              <a:off x="3744" y="302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3" name="AutoShape 47"/>
            <p:cNvSpPr>
              <a:spLocks noChangeArrowheads="1"/>
            </p:cNvSpPr>
            <p:nvPr/>
          </p:nvSpPr>
          <p:spPr bwMode="auto">
            <a:xfrm rot="-3651417">
              <a:off x="4128" y="3216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4" name="AutoShape 48"/>
            <p:cNvSpPr>
              <a:spLocks noChangeArrowheads="1"/>
            </p:cNvSpPr>
            <p:nvPr/>
          </p:nvSpPr>
          <p:spPr bwMode="auto">
            <a:xfrm rot="-4730303">
              <a:off x="4512" y="3312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5" name="AutoShape 49"/>
            <p:cNvSpPr>
              <a:spLocks noChangeArrowheads="1"/>
            </p:cNvSpPr>
            <p:nvPr/>
          </p:nvSpPr>
          <p:spPr bwMode="auto">
            <a:xfrm rot="-3651417">
              <a:off x="1968" y="3264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6" name="AutoShape 50"/>
            <p:cNvSpPr>
              <a:spLocks noChangeArrowheads="1"/>
            </p:cNvSpPr>
            <p:nvPr/>
          </p:nvSpPr>
          <p:spPr bwMode="auto">
            <a:xfrm rot="-4730303">
              <a:off x="2352" y="3360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7" name="AutoShape 51"/>
            <p:cNvSpPr>
              <a:spLocks noChangeArrowheads="1"/>
            </p:cNvSpPr>
            <p:nvPr/>
          </p:nvSpPr>
          <p:spPr bwMode="auto">
            <a:xfrm rot="-11308573">
              <a:off x="4848" y="3120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08" name="AutoShape 52"/>
            <p:cNvSpPr>
              <a:spLocks noChangeArrowheads="1"/>
            </p:cNvSpPr>
            <p:nvPr/>
          </p:nvSpPr>
          <p:spPr bwMode="auto">
            <a:xfrm rot="-11308573">
              <a:off x="4800" y="2736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chemeClr val="accent1"/>
            </a:solidFill>
            <a:ln w="9525">
              <a:solidFill>
                <a:srgbClr val="3333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5109" name="Text Box 53"/>
          <p:cNvSpPr txBox="1">
            <a:spLocks noChangeArrowheads="1"/>
          </p:cNvSpPr>
          <p:nvPr/>
        </p:nvSpPr>
        <p:spPr bwMode="auto">
          <a:xfrm>
            <a:off x="2627784" y="980728"/>
            <a:ext cx="2310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/>
              <a:t>Chapada </a:t>
            </a:r>
            <a:r>
              <a:rPr lang="pt-BR" sz="2000" b="1" dirty="0" smtClean="0"/>
              <a:t>Elevada</a:t>
            </a:r>
            <a:endParaRPr lang="pt-BR" sz="2000" b="1" dirty="0"/>
          </a:p>
        </p:txBody>
      </p:sp>
      <p:sp>
        <p:nvSpPr>
          <p:cNvPr id="45110" name="Text Box 54"/>
          <p:cNvSpPr txBox="1">
            <a:spLocks noChangeArrowheads="1"/>
          </p:cNvSpPr>
          <p:nvPr/>
        </p:nvSpPr>
        <p:spPr bwMode="auto">
          <a:xfrm>
            <a:off x="6660232" y="1124744"/>
            <a:ext cx="23807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/>
              <a:t>Relevo </a:t>
            </a:r>
            <a:r>
              <a:rPr lang="pt-BR" sz="2000" b="1" dirty="0" smtClean="0"/>
              <a:t>Dissecado</a:t>
            </a:r>
            <a:endParaRPr lang="pt-BR" sz="2000" b="1" dirty="0"/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-25400" y="2459038"/>
            <a:ext cx="10356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accent4">
                    <a:lumMod val="10000"/>
                  </a:schemeClr>
                </a:solidFill>
              </a:rPr>
              <a:t>S.P.M.P.</a:t>
            </a:r>
            <a:endParaRPr lang="pt-BR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5112" name="Text Box 56"/>
          <p:cNvSpPr txBox="1">
            <a:spLocks noChangeArrowheads="1"/>
          </p:cNvSpPr>
          <p:nvPr/>
        </p:nvSpPr>
        <p:spPr bwMode="auto">
          <a:xfrm>
            <a:off x="-3175" y="3519488"/>
            <a:ext cx="1027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chemeClr val="accent4">
                    <a:lumMod val="10000"/>
                  </a:schemeClr>
                </a:solidFill>
              </a:rPr>
              <a:t>S.P.M.F.</a:t>
            </a:r>
            <a:endParaRPr lang="pt-BR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5113" name="Text Box 57"/>
          <p:cNvSpPr txBox="1">
            <a:spLocks noChangeArrowheads="1"/>
          </p:cNvSpPr>
          <p:nvPr/>
        </p:nvSpPr>
        <p:spPr bwMode="auto">
          <a:xfrm>
            <a:off x="5868144" y="1484784"/>
            <a:ext cx="13917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rgbClr val="000000"/>
                </a:solidFill>
              </a:rPr>
              <a:t>Nascente de</a:t>
            </a:r>
            <a:endParaRPr lang="pt-BR" sz="1600" b="1" dirty="0">
              <a:solidFill>
                <a:srgbClr val="000000"/>
              </a:solidFill>
            </a:endParaRPr>
          </a:p>
          <a:p>
            <a:r>
              <a:rPr lang="pt-BR" sz="1600" b="1" dirty="0">
                <a:solidFill>
                  <a:srgbClr val="000000"/>
                </a:solidFill>
              </a:rPr>
              <a:t>depressão</a:t>
            </a:r>
          </a:p>
        </p:txBody>
      </p:sp>
      <p:sp>
        <p:nvSpPr>
          <p:cNvPr id="45114" name="Text Box 58"/>
          <p:cNvSpPr txBox="1">
            <a:spLocks noChangeArrowheads="1"/>
          </p:cNvSpPr>
          <p:nvPr/>
        </p:nvSpPr>
        <p:spPr bwMode="auto">
          <a:xfrm>
            <a:off x="6804248" y="2060848"/>
            <a:ext cx="12442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rgbClr val="000000"/>
                </a:solidFill>
              </a:rPr>
              <a:t>Nascente </a:t>
            </a:r>
          </a:p>
          <a:p>
            <a:r>
              <a:rPr lang="pt-BR" sz="1600" b="1" dirty="0" smtClean="0">
                <a:solidFill>
                  <a:srgbClr val="000000"/>
                </a:solidFill>
              </a:rPr>
              <a:t>de contato</a:t>
            </a:r>
            <a:endParaRPr lang="pt-BR" sz="1600" b="1" dirty="0">
              <a:solidFill>
                <a:srgbClr val="000000"/>
              </a:solidFill>
            </a:endParaRPr>
          </a:p>
        </p:txBody>
      </p:sp>
      <p:sp>
        <p:nvSpPr>
          <p:cNvPr id="45115" name="Text Box 59"/>
          <p:cNvSpPr txBox="1">
            <a:spLocks noChangeArrowheads="1"/>
          </p:cNvSpPr>
          <p:nvPr/>
        </p:nvSpPr>
        <p:spPr bwMode="auto">
          <a:xfrm>
            <a:off x="7308304" y="2780928"/>
            <a:ext cx="13917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 dirty="0" smtClean="0">
                <a:solidFill>
                  <a:srgbClr val="000000"/>
                </a:solidFill>
              </a:rPr>
              <a:t>Nascente de</a:t>
            </a:r>
            <a:endParaRPr lang="pt-BR" sz="1600" b="1" dirty="0">
              <a:solidFill>
                <a:srgbClr val="000000"/>
              </a:solidFill>
            </a:endParaRPr>
          </a:p>
          <a:p>
            <a:r>
              <a:rPr lang="pt-BR" sz="1600" b="1" dirty="0">
                <a:solidFill>
                  <a:srgbClr val="000000"/>
                </a:solidFill>
              </a:rPr>
              <a:t>fratura</a:t>
            </a:r>
          </a:p>
        </p:txBody>
      </p:sp>
      <p:grpSp>
        <p:nvGrpSpPr>
          <p:cNvPr id="6" name="Group 82"/>
          <p:cNvGrpSpPr>
            <a:grpSpLocks/>
          </p:cNvGrpSpPr>
          <p:nvPr/>
        </p:nvGrpSpPr>
        <p:grpSpPr bwMode="auto">
          <a:xfrm>
            <a:off x="5989638" y="1776413"/>
            <a:ext cx="522287" cy="539750"/>
            <a:chOff x="3773" y="1119"/>
            <a:chExt cx="329" cy="340"/>
          </a:xfrm>
        </p:grpSpPr>
        <p:sp>
          <p:nvSpPr>
            <p:cNvPr id="45117" name="AutoShape 61"/>
            <p:cNvSpPr>
              <a:spLocks noChangeArrowheads="1"/>
            </p:cNvSpPr>
            <p:nvPr/>
          </p:nvSpPr>
          <p:spPr bwMode="auto">
            <a:xfrm rot="16698739">
              <a:off x="3797" y="1339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3333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18" name="AutoShape 62"/>
            <p:cNvSpPr>
              <a:spLocks noChangeArrowheads="1"/>
            </p:cNvSpPr>
            <p:nvPr/>
          </p:nvSpPr>
          <p:spPr bwMode="auto">
            <a:xfrm rot="16698739">
              <a:off x="3982" y="1095"/>
              <a:ext cx="96" cy="144"/>
            </a:xfrm>
            <a:prstGeom prst="curvedRightArrow">
              <a:avLst>
                <a:gd name="adj1" fmla="val 30000"/>
                <a:gd name="adj2" fmla="val 60000"/>
                <a:gd name="adj3" fmla="val 33333"/>
              </a:avLst>
            </a:prstGeom>
            <a:solidFill>
              <a:srgbClr val="3333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5119" name="AutoShape 63"/>
          <p:cNvSpPr>
            <a:spLocks noChangeArrowheads="1"/>
          </p:cNvSpPr>
          <p:nvPr/>
        </p:nvSpPr>
        <p:spPr bwMode="auto">
          <a:xfrm rot="16698739">
            <a:off x="7135813" y="2641600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3333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5120" name="AutoShape 64"/>
          <p:cNvSpPr>
            <a:spLocks noChangeArrowheads="1"/>
          </p:cNvSpPr>
          <p:nvPr/>
        </p:nvSpPr>
        <p:spPr bwMode="auto">
          <a:xfrm rot="16698739">
            <a:off x="7658100" y="3238500"/>
            <a:ext cx="152400" cy="228600"/>
          </a:xfrm>
          <a:prstGeom prst="curvedRigh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3333FF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-6350" y="4891088"/>
            <a:ext cx="1326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10000"/>
                  </a:schemeClr>
                </a:solidFill>
              </a:rPr>
              <a:t>Rocha sã</a:t>
            </a:r>
          </a:p>
        </p:txBody>
      </p:sp>
      <p:grpSp>
        <p:nvGrpSpPr>
          <p:cNvPr id="7" name="Group 76"/>
          <p:cNvGrpSpPr>
            <a:grpSpLocks/>
          </p:cNvGrpSpPr>
          <p:nvPr/>
        </p:nvGrpSpPr>
        <p:grpSpPr bwMode="auto">
          <a:xfrm>
            <a:off x="762000" y="1557338"/>
            <a:ext cx="3962400" cy="304800"/>
            <a:chOff x="480" y="1203"/>
            <a:chExt cx="2496" cy="192"/>
          </a:xfrm>
        </p:grpSpPr>
        <p:sp>
          <p:nvSpPr>
            <p:cNvPr id="45063" name="AutoShape 7"/>
            <p:cNvSpPr>
              <a:spLocks noChangeArrowheads="1"/>
            </p:cNvSpPr>
            <p:nvPr/>
          </p:nvSpPr>
          <p:spPr bwMode="auto">
            <a:xfrm>
              <a:off x="480" y="1251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64" name="AutoShape 8"/>
            <p:cNvSpPr>
              <a:spLocks noChangeArrowheads="1"/>
            </p:cNvSpPr>
            <p:nvPr/>
          </p:nvSpPr>
          <p:spPr bwMode="auto">
            <a:xfrm>
              <a:off x="912" y="1203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65" name="AutoShape 9"/>
            <p:cNvSpPr>
              <a:spLocks noChangeArrowheads="1"/>
            </p:cNvSpPr>
            <p:nvPr/>
          </p:nvSpPr>
          <p:spPr bwMode="auto">
            <a:xfrm>
              <a:off x="1872" y="1251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66" name="AutoShape 10"/>
            <p:cNvSpPr>
              <a:spLocks noChangeArrowheads="1"/>
            </p:cNvSpPr>
            <p:nvPr/>
          </p:nvSpPr>
          <p:spPr bwMode="auto">
            <a:xfrm>
              <a:off x="2400" y="1203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067" name="AutoShape 11"/>
            <p:cNvSpPr>
              <a:spLocks noChangeArrowheads="1"/>
            </p:cNvSpPr>
            <p:nvPr/>
          </p:nvSpPr>
          <p:spPr bwMode="auto">
            <a:xfrm>
              <a:off x="2928" y="1251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22" name="AutoShape 66"/>
            <p:cNvSpPr>
              <a:spLocks noChangeArrowheads="1"/>
            </p:cNvSpPr>
            <p:nvPr/>
          </p:nvSpPr>
          <p:spPr bwMode="auto">
            <a:xfrm>
              <a:off x="1344" y="1251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8" name="Group 81"/>
          <p:cNvGrpSpPr>
            <a:grpSpLocks/>
          </p:cNvGrpSpPr>
          <p:nvPr/>
        </p:nvGrpSpPr>
        <p:grpSpPr bwMode="auto">
          <a:xfrm>
            <a:off x="6118225" y="2643188"/>
            <a:ext cx="650875" cy="404812"/>
            <a:chOff x="3854" y="1665"/>
            <a:chExt cx="410" cy="255"/>
          </a:xfrm>
        </p:grpSpPr>
        <p:sp>
          <p:nvSpPr>
            <p:cNvPr id="45124" name="AutoShape 68"/>
            <p:cNvSpPr>
              <a:spLocks noChangeArrowheads="1"/>
            </p:cNvSpPr>
            <p:nvPr/>
          </p:nvSpPr>
          <p:spPr bwMode="auto">
            <a:xfrm>
              <a:off x="3854" y="1665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25" name="AutoShape 69"/>
            <p:cNvSpPr>
              <a:spLocks noChangeArrowheads="1"/>
            </p:cNvSpPr>
            <p:nvPr/>
          </p:nvSpPr>
          <p:spPr bwMode="auto">
            <a:xfrm>
              <a:off x="4024" y="1717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5126" name="AutoShape 70"/>
            <p:cNvSpPr>
              <a:spLocks noChangeArrowheads="1"/>
            </p:cNvSpPr>
            <p:nvPr/>
          </p:nvSpPr>
          <p:spPr bwMode="auto">
            <a:xfrm>
              <a:off x="4216" y="1776"/>
              <a:ext cx="48" cy="144"/>
            </a:xfrm>
            <a:prstGeom prst="downArrow">
              <a:avLst>
                <a:gd name="adj1" fmla="val 50000"/>
                <a:gd name="adj2" fmla="val 75000"/>
              </a:avLst>
            </a:prstGeom>
            <a:gradFill rotWithShape="0">
              <a:gsLst>
                <a:gs pos="0">
                  <a:srgbClr val="66CCFF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5127" name="Text Box 71"/>
          <p:cNvSpPr txBox="1">
            <a:spLocks noChangeArrowheads="1"/>
          </p:cNvSpPr>
          <p:nvPr/>
        </p:nvSpPr>
        <p:spPr bwMode="auto">
          <a:xfrm>
            <a:off x="1625600" y="1638300"/>
            <a:ext cx="20954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Recarga eficiente</a:t>
            </a:r>
          </a:p>
        </p:txBody>
      </p:sp>
      <p:sp>
        <p:nvSpPr>
          <p:cNvPr id="45128" name="Text Box 72"/>
          <p:cNvSpPr txBox="1">
            <a:spLocks noChangeArrowheads="1"/>
          </p:cNvSpPr>
          <p:nvPr/>
        </p:nvSpPr>
        <p:spPr bwMode="auto">
          <a:xfrm rot="1259367">
            <a:off x="5741197" y="2475012"/>
            <a:ext cx="160813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 smtClean="0">
                <a:solidFill>
                  <a:srgbClr val="000000"/>
                </a:solidFill>
              </a:rPr>
              <a:t>Recarga Restrita</a:t>
            </a:r>
            <a:endParaRPr lang="pt-BR" sz="1400" b="1" dirty="0">
              <a:solidFill>
                <a:srgbClr val="000000"/>
              </a:solidFill>
            </a:endParaRPr>
          </a:p>
        </p:txBody>
      </p:sp>
      <p:sp>
        <p:nvSpPr>
          <p:cNvPr id="45129" name="Text Box 73"/>
          <p:cNvSpPr txBox="1">
            <a:spLocks noChangeArrowheads="1"/>
          </p:cNvSpPr>
          <p:nvPr/>
        </p:nvSpPr>
        <p:spPr bwMode="auto">
          <a:xfrm>
            <a:off x="0" y="2644775"/>
            <a:ext cx="7572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/>
              <a:t>8 a 20m</a:t>
            </a:r>
          </a:p>
        </p:txBody>
      </p:sp>
      <p:sp>
        <p:nvSpPr>
          <p:cNvPr id="45130" name="Text Box 74"/>
          <p:cNvSpPr txBox="1">
            <a:spLocks noChangeArrowheads="1"/>
          </p:cNvSpPr>
          <p:nvPr/>
        </p:nvSpPr>
        <p:spPr bwMode="auto">
          <a:xfrm>
            <a:off x="55563" y="3775075"/>
            <a:ext cx="9412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4">
                    <a:lumMod val="10000"/>
                  </a:schemeClr>
                </a:solidFill>
              </a:rPr>
              <a:t>50 a 70m</a:t>
            </a:r>
          </a:p>
        </p:txBody>
      </p:sp>
      <p:sp>
        <p:nvSpPr>
          <p:cNvPr id="45131" name="Text Box 75"/>
          <p:cNvSpPr txBox="1">
            <a:spLocks noChangeArrowheads="1"/>
          </p:cNvSpPr>
          <p:nvPr/>
        </p:nvSpPr>
        <p:spPr bwMode="auto">
          <a:xfrm>
            <a:off x="3175" y="5638800"/>
            <a:ext cx="9509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4">
                    <a:lumMod val="10000"/>
                  </a:schemeClr>
                </a:solidFill>
              </a:rPr>
              <a:t>até 200m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1331640" y="260648"/>
            <a:ext cx="669674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00"/>
                </a:solidFill>
              </a:rPr>
              <a:t>Padrão de Circulação das Águas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0.00313 0.082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3000"/>
                                        <p:tgtEl>
                                          <p:spTgt spid="4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3000"/>
                                        <p:tgtEl>
                                          <p:spTgt spid="4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19" grpId="0" animBg="1"/>
      <p:bldP spid="451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0" y="1776065"/>
          <a:ext cx="9144000" cy="3813175"/>
        </p:xfrm>
        <a:graphic>
          <a:graphicData uri="http://schemas.openxmlformats.org/presentationml/2006/ole">
            <p:oleObj spid="_x0000_s56322" name="CorelDRAW" r:id="rId4" imgW="7725960" imgH="3222000" progId="CorelDRAW.Graphic.13">
              <p:embed/>
            </p:oleObj>
          </a:graphicData>
        </a:graphic>
      </p:graphicFrame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143000" y="1612900"/>
            <a:ext cx="3886200" cy="673100"/>
            <a:chOff x="720" y="1016"/>
            <a:chExt cx="2448" cy="424"/>
          </a:xfrm>
        </p:grpSpPr>
        <p:sp>
          <p:nvSpPr>
            <p:cNvPr id="46086" name="AutoShape 6"/>
            <p:cNvSpPr>
              <a:spLocks noChangeArrowheads="1"/>
            </p:cNvSpPr>
            <p:nvPr/>
          </p:nvSpPr>
          <p:spPr bwMode="auto">
            <a:xfrm>
              <a:off x="720" y="1152"/>
              <a:ext cx="48" cy="240"/>
            </a:xfrm>
            <a:prstGeom prst="downArrow">
              <a:avLst>
                <a:gd name="adj1" fmla="val 50000"/>
                <a:gd name="adj2" fmla="val 125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87" name="AutoShape 7"/>
            <p:cNvSpPr>
              <a:spLocks noChangeArrowheads="1"/>
            </p:cNvSpPr>
            <p:nvPr/>
          </p:nvSpPr>
          <p:spPr bwMode="auto">
            <a:xfrm>
              <a:off x="1440" y="1072"/>
              <a:ext cx="48" cy="9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88" name="AutoShape 8"/>
            <p:cNvSpPr>
              <a:spLocks noChangeArrowheads="1"/>
            </p:cNvSpPr>
            <p:nvPr/>
          </p:nvSpPr>
          <p:spPr bwMode="auto">
            <a:xfrm>
              <a:off x="1440" y="1216"/>
              <a:ext cx="48" cy="4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89" name="AutoShape 9"/>
            <p:cNvSpPr>
              <a:spLocks noChangeArrowheads="1"/>
            </p:cNvSpPr>
            <p:nvPr/>
          </p:nvSpPr>
          <p:spPr bwMode="auto">
            <a:xfrm>
              <a:off x="1440" y="1296"/>
              <a:ext cx="48" cy="64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90" name="AutoShape 10"/>
            <p:cNvSpPr>
              <a:spLocks noChangeArrowheads="1"/>
            </p:cNvSpPr>
            <p:nvPr/>
          </p:nvSpPr>
          <p:spPr bwMode="auto">
            <a:xfrm>
              <a:off x="2208" y="1016"/>
              <a:ext cx="48" cy="64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91" name="AutoShape 11"/>
            <p:cNvSpPr>
              <a:spLocks noChangeArrowheads="1"/>
            </p:cNvSpPr>
            <p:nvPr/>
          </p:nvSpPr>
          <p:spPr bwMode="auto">
            <a:xfrm>
              <a:off x="2208" y="1128"/>
              <a:ext cx="48" cy="9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92" name="AutoShape 12"/>
            <p:cNvSpPr>
              <a:spLocks noChangeArrowheads="1"/>
            </p:cNvSpPr>
            <p:nvPr/>
          </p:nvSpPr>
          <p:spPr bwMode="auto">
            <a:xfrm>
              <a:off x="2208" y="1312"/>
              <a:ext cx="48" cy="4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93" name="AutoShape 13"/>
            <p:cNvSpPr>
              <a:spLocks noChangeArrowheads="1"/>
            </p:cNvSpPr>
            <p:nvPr/>
          </p:nvSpPr>
          <p:spPr bwMode="auto">
            <a:xfrm>
              <a:off x="3120" y="1168"/>
              <a:ext cx="48" cy="64"/>
            </a:xfrm>
            <a:prstGeom prst="downArrow">
              <a:avLst>
                <a:gd name="adj1" fmla="val 50000"/>
                <a:gd name="adj2" fmla="val 33333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94" name="AutoShape 14"/>
            <p:cNvSpPr>
              <a:spLocks noChangeArrowheads="1"/>
            </p:cNvSpPr>
            <p:nvPr/>
          </p:nvSpPr>
          <p:spPr bwMode="auto">
            <a:xfrm>
              <a:off x="3120" y="1288"/>
              <a:ext cx="48" cy="4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95" name="AutoShape 15"/>
            <p:cNvSpPr>
              <a:spLocks noChangeArrowheads="1"/>
            </p:cNvSpPr>
            <p:nvPr/>
          </p:nvSpPr>
          <p:spPr bwMode="auto">
            <a:xfrm>
              <a:off x="3120" y="1392"/>
              <a:ext cx="48" cy="48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5181600" y="1981200"/>
            <a:ext cx="876300" cy="266700"/>
            <a:chOff x="3264" y="1248"/>
            <a:chExt cx="552" cy="168"/>
          </a:xfrm>
        </p:grpSpPr>
        <p:sp>
          <p:nvSpPr>
            <p:cNvPr id="46096" name="AutoShape 16"/>
            <p:cNvSpPr>
              <a:spLocks noChangeArrowheads="1"/>
            </p:cNvSpPr>
            <p:nvPr/>
          </p:nvSpPr>
          <p:spPr bwMode="auto">
            <a:xfrm rot="-4384349">
              <a:off x="3288" y="1224"/>
              <a:ext cx="48" cy="9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97" name="AutoShape 17"/>
            <p:cNvSpPr>
              <a:spLocks noChangeArrowheads="1"/>
            </p:cNvSpPr>
            <p:nvPr/>
          </p:nvSpPr>
          <p:spPr bwMode="auto">
            <a:xfrm rot="-4384349">
              <a:off x="3552" y="1296"/>
              <a:ext cx="48" cy="9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098" name="AutoShape 18"/>
            <p:cNvSpPr>
              <a:spLocks noChangeArrowheads="1"/>
            </p:cNvSpPr>
            <p:nvPr/>
          </p:nvSpPr>
          <p:spPr bwMode="auto">
            <a:xfrm rot="-4384349">
              <a:off x="3744" y="1344"/>
              <a:ext cx="48" cy="9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52"/>
          <p:cNvGrpSpPr>
            <a:grpSpLocks/>
          </p:cNvGrpSpPr>
          <p:nvPr/>
        </p:nvGrpSpPr>
        <p:grpSpPr bwMode="auto">
          <a:xfrm>
            <a:off x="1331913" y="2060575"/>
            <a:ext cx="5003800" cy="381000"/>
            <a:chOff x="960" y="1344"/>
            <a:chExt cx="3152" cy="240"/>
          </a:xfrm>
        </p:grpSpPr>
        <p:sp>
          <p:nvSpPr>
            <p:cNvPr id="46099" name="AutoShape 19"/>
            <p:cNvSpPr>
              <a:spLocks noChangeArrowheads="1"/>
            </p:cNvSpPr>
            <p:nvPr/>
          </p:nvSpPr>
          <p:spPr bwMode="auto">
            <a:xfrm rot="-5371233">
              <a:off x="1008" y="1296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00" name="AutoShape 20"/>
            <p:cNvSpPr>
              <a:spLocks noChangeArrowheads="1"/>
            </p:cNvSpPr>
            <p:nvPr/>
          </p:nvSpPr>
          <p:spPr bwMode="auto">
            <a:xfrm rot="-5371233">
              <a:off x="1824" y="1296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01" name="AutoShape 21"/>
            <p:cNvSpPr>
              <a:spLocks noChangeArrowheads="1"/>
            </p:cNvSpPr>
            <p:nvPr/>
          </p:nvSpPr>
          <p:spPr bwMode="auto">
            <a:xfrm rot="-5220061">
              <a:off x="2592" y="1320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02" name="AutoShape 22"/>
            <p:cNvSpPr>
              <a:spLocks noChangeArrowheads="1"/>
            </p:cNvSpPr>
            <p:nvPr/>
          </p:nvSpPr>
          <p:spPr bwMode="auto">
            <a:xfrm rot="-4789377">
              <a:off x="3408" y="1368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03" name="AutoShape 23"/>
            <p:cNvSpPr>
              <a:spLocks noChangeArrowheads="1"/>
            </p:cNvSpPr>
            <p:nvPr/>
          </p:nvSpPr>
          <p:spPr bwMode="auto">
            <a:xfrm rot="-5371233">
              <a:off x="3968" y="1440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1968500" y="2527300"/>
            <a:ext cx="5067300" cy="622300"/>
            <a:chOff x="1240" y="1592"/>
            <a:chExt cx="3192" cy="392"/>
          </a:xfrm>
        </p:grpSpPr>
        <p:sp>
          <p:nvSpPr>
            <p:cNvPr id="46104" name="AutoShape 24"/>
            <p:cNvSpPr>
              <a:spLocks noChangeArrowheads="1"/>
            </p:cNvSpPr>
            <p:nvPr/>
          </p:nvSpPr>
          <p:spPr bwMode="auto">
            <a:xfrm rot="-102905">
              <a:off x="1240" y="1592"/>
              <a:ext cx="80" cy="304"/>
            </a:xfrm>
            <a:prstGeom prst="downArrow">
              <a:avLst>
                <a:gd name="adj1" fmla="val 50000"/>
                <a:gd name="adj2" fmla="val 95000"/>
              </a:avLst>
            </a:prstGeom>
            <a:solidFill>
              <a:schemeClr val="accent1"/>
            </a:solidFill>
            <a:ln w="28575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05" name="AutoShape 25"/>
            <p:cNvSpPr>
              <a:spLocks noChangeArrowheads="1"/>
            </p:cNvSpPr>
            <p:nvPr/>
          </p:nvSpPr>
          <p:spPr bwMode="auto">
            <a:xfrm rot="-102905">
              <a:off x="2280" y="1632"/>
              <a:ext cx="80" cy="304"/>
            </a:xfrm>
            <a:prstGeom prst="downArrow">
              <a:avLst>
                <a:gd name="adj1" fmla="val 50000"/>
                <a:gd name="adj2" fmla="val 95000"/>
              </a:avLst>
            </a:prstGeom>
            <a:solidFill>
              <a:schemeClr val="accent1"/>
            </a:solidFill>
            <a:ln w="28575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06" name="AutoShape 26"/>
            <p:cNvSpPr>
              <a:spLocks noChangeArrowheads="1"/>
            </p:cNvSpPr>
            <p:nvPr/>
          </p:nvSpPr>
          <p:spPr bwMode="auto">
            <a:xfrm rot="-102905">
              <a:off x="3456" y="1680"/>
              <a:ext cx="80" cy="304"/>
            </a:xfrm>
            <a:prstGeom prst="downArrow">
              <a:avLst>
                <a:gd name="adj1" fmla="val 50000"/>
                <a:gd name="adj2" fmla="val 95000"/>
              </a:avLst>
            </a:prstGeom>
            <a:solidFill>
              <a:schemeClr val="accent1"/>
            </a:solidFill>
            <a:ln w="28575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6107" name="AutoShape 27"/>
            <p:cNvSpPr>
              <a:spLocks noChangeArrowheads="1"/>
            </p:cNvSpPr>
            <p:nvPr/>
          </p:nvSpPr>
          <p:spPr bwMode="auto">
            <a:xfrm rot="-102905">
              <a:off x="4336" y="1672"/>
              <a:ext cx="96" cy="160"/>
            </a:xfrm>
            <a:prstGeom prst="downArrow">
              <a:avLst>
                <a:gd name="adj1" fmla="val 50000"/>
                <a:gd name="adj2" fmla="val 41667"/>
              </a:avLst>
            </a:prstGeom>
            <a:solidFill>
              <a:schemeClr val="accent1"/>
            </a:solidFill>
            <a:ln w="28575">
              <a:solidFill>
                <a:srgbClr val="000000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6108" name="Line 28"/>
          <p:cNvSpPr>
            <a:spLocks noChangeShapeType="1"/>
          </p:cNvSpPr>
          <p:nvPr/>
        </p:nvSpPr>
        <p:spPr bwMode="auto">
          <a:xfrm flipH="1">
            <a:off x="1547813" y="3276600"/>
            <a:ext cx="128587" cy="43973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09" name="Line 29"/>
          <p:cNvSpPr>
            <a:spLocks noChangeShapeType="1"/>
          </p:cNvSpPr>
          <p:nvPr/>
        </p:nvSpPr>
        <p:spPr bwMode="auto">
          <a:xfrm flipH="1">
            <a:off x="1371600" y="3962400"/>
            <a:ext cx="152400" cy="3048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0" name="Line 30"/>
          <p:cNvSpPr>
            <a:spLocks noChangeShapeType="1"/>
          </p:cNvSpPr>
          <p:nvPr/>
        </p:nvSpPr>
        <p:spPr bwMode="auto">
          <a:xfrm>
            <a:off x="2051050" y="4305300"/>
            <a:ext cx="381000" cy="762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1" name="Line 31"/>
          <p:cNvSpPr>
            <a:spLocks noChangeShapeType="1"/>
          </p:cNvSpPr>
          <p:nvPr/>
        </p:nvSpPr>
        <p:spPr bwMode="auto">
          <a:xfrm>
            <a:off x="3054350" y="4508500"/>
            <a:ext cx="381000" cy="1524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2" name="Line 32"/>
          <p:cNvSpPr>
            <a:spLocks noChangeShapeType="1"/>
          </p:cNvSpPr>
          <p:nvPr/>
        </p:nvSpPr>
        <p:spPr bwMode="auto">
          <a:xfrm>
            <a:off x="3530600" y="3352800"/>
            <a:ext cx="762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3" name="Line 33"/>
          <p:cNvSpPr>
            <a:spLocks noChangeShapeType="1"/>
          </p:cNvSpPr>
          <p:nvPr/>
        </p:nvSpPr>
        <p:spPr bwMode="auto">
          <a:xfrm>
            <a:off x="3790950" y="4279900"/>
            <a:ext cx="76200" cy="3048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4" name="Line 34"/>
          <p:cNvSpPr>
            <a:spLocks noChangeShapeType="1"/>
          </p:cNvSpPr>
          <p:nvPr/>
        </p:nvSpPr>
        <p:spPr bwMode="auto">
          <a:xfrm flipH="1">
            <a:off x="5334000" y="3200400"/>
            <a:ext cx="76200" cy="304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5" name="Line 35"/>
          <p:cNvSpPr>
            <a:spLocks noChangeShapeType="1"/>
          </p:cNvSpPr>
          <p:nvPr/>
        </p:nvSpPr>
        <p:spPr bwMode="auto">
          <a:xfrm flipH="1">
            <a:off x="5010150" y="3962400"/>
            <a:ext cx="152400" cy="3048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6" name="Line 36"/>
          <p:cNvSpPr>
            <a:spLocks noChangeShapeType="1"/>
          </p:cNvSpPr>
          <p:nvPr/>
        </p:nvSpPr>
        <p:spPr bwMode="auto">
          <a:xfrm>
            <a:off x="5695950" y="4038600"/>
            <a:ext cx="304800" cy="1524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7" name="Line 37"/>
          <p:cNvSpPr>
            <a:spLocks noChangeShapeType="1"/>
          </p:cNvSpPr>
          <p:nvPr/>
        </p:nvSpPr>
        <p:spPr bwMode="auto">
          <a:xfrm flipH="1">
            <a:off x="6838950" y="3048000"/>
            <a:ext cx="76200" cy="3810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8" name="Line 38"/>
          <p:cNvSpPr>
            <a:spLocks noChangeShapeType="1"/>
          </p:cNvSpPr>
          <p:nvPr/>
        </p:nvSpPr>
        <p:spPr bwMode="auto">
          <a:xfrm flipH="1">
            <a:off x="6534150" y="3733800"/>
            <a:ext cx="152400" cy="2286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19" name="Line 39"/>
          <p:cNvSpPr>
            <a:spLocks noChangeShapeType="1"/>
          </p:cNvSpPr>
          <p:nvPr/>
        </p:nvSpPr>
        <p:spPr bwMode="auto">
          <a:xfrm>
            <a:off x="6762750" y="4343400"/>
            <a:ext cx="304800" cy="15240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6120" name="Text Box 40"/>
          <p:cNvSpPr txBox="1">
            <a:spLocks noChangeArrowheads="1"/>
          </p:cNvSpPr>
          <p:nvPr/>
        </p:nvSpPr>
        <p:spPr bwMode="auto">
          <a:xfrm>
            <a:off x="-25400" y="1954213"/>
            <a:ext cx="752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 dirty="0" err="1">
                <a:solidFill>
                  <a:schemeClr val="accent4">
                    <a:lumMod val="10000"/>
                  </a:schemeClr>
                </a:solidFill>
              </a:rPr>
              <a:t>S.P.M.P.</a:t>
            </a:r>
            <a:endParaRPr lang="pt-BR" sz="12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6121" name="Text Box 41"/>
          <p:cNvSpPr txBox="1">
            <a:spLocks noChangeArrowheads="1"/>
          </p:cNvSpPr>
          <p:nvPr/>
        </p:nvSpPr>
        <p:spPr bwMode="auto">
          <a:xfrm>
            <a:off x="-12700" y="3467100"/>
            <a:ext cx="7524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200" b="1" dirty="0" err="1">
                <a:solidFill>
                  <a:schemeClr val="accent4">
                    <a:lumMod val="10000"/>
                  </a:schemeClr>
                </a:solidFill>
              </a:rPr>
              <a:t>S.P.M.F.</a:t>
            </a:r>
            <a:endParaRPr lang="pt-BR" sz="12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46122" name="Text Box 42"/>
          <p:cNvSpPr txBox="1">
            <a:spLocks noChangeArrowheads="1"/>
          </p:cNvSpPr>
          <p:nvPr/>
        </p:nvSpPr>
        <p:spPr bwMode="auto">
          <a:xfrm>
            <a:off x="-38100" y="21209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4">
                    <a:lumMod val="10000"/>
                  </a:schemeClr>
                </a:solidFill>
              </a:rPr>
              <a:t>10m</a:t>
            </a:r>
          </a:p>
        </p:txBody>
      </p:sp>
      <p:sp>
        <p:nvSpPr>
          <p:cNvPr id="46123" name="Text Box 43"/>
          <p:cNvSpPr txBox="1">
            <a:spLocks noChangeArrowheads="1"/>
          </p:cNvSpPr>
          <p:nvPr/>
        </p:nvSpPr>
        <p:spPr bwMode="auto">
          <a:xfrm>
            <a:off x="-25400" y="27686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4">
                    <a:lumMod val="10000"/>
                  </a:schemeClr>
                </a:solidFill>
              </a:rPr>
              <a:t>30m</a:t>
            </a:r>
          </a:p>
        </p:txBody>
      </p:sp>
      <p:sp>
        <p:nvSpPr>
          <p:cNvPr id="46124" name="Text Box 44"/>
          <p:cNvSpPr txBox="1">
            <a:spLocks noChangeArrowheads="1"/>
          </p:cNvSpPr>
          <p:nvPr/>
        </p:nvSpPr>
        <p:spPr bwMode="auto">
          <a:xfrm>
            <a:off x="-25400" y="3657600"/>
            <a:ext cx="5437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4">
                    <a:lumMod val="10000"/>
                  </a:schemeClr>
                </a:solidFill>
              </a:rPr>
              <a:t>50m</a:t>
            </a:r>
          </a:p>
        </p:txBody>
      </p:sp>
      <p:sp>
        <p:nvSpPr>
          <p:cNvPr id="46125" name="Text Box 45"/>
          <p:cNvSpPr txBox="1">
            <a:spLocks noChangeArrowheads="1"/>
          </p:cNvSpPr>
          <p:nvPr/>
        </p:nvSpPr>
        <p:spPr bwMode="auto">
          <a:xfrm>
            <a:off x="-6350" y="4965700"/>
            <a:ext cx="6431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accent4">
                    <a:lumMod val="10000"/>
                  </a:schemeClr>
                </a:solidFill>
              </a:rPr>
              <a:t>150m</a:t>
            </a:r>
          </a:p>
        </p:txBody>
      </p:sp>
      <p:sp>
        <p:nvSpPr>
          <p:cNvPr id="46126" name="Text Box 46"/>
          <p:cNvSpPr txBox="1">
            <a:spLocks noChangeArrowheads="1"/>
          </p:cNvSpPr>
          <p:nvPr/>
        </p:nvSpPr>
        <p:spPr bwMode="auto">
          <a:xfrm>
            <a:off x="114300" y="410210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chemeClr val="accent4">
                    <a:lumMod val="10000"/>
                  </a:schemeClr>
                </a:solidFill>
              </a:rPr>
              <a:t>Rocha sã</a:t>
            </a:r>
          </a:p>
        </p:txBody>
      </p:sp>
      <p:sp>
        <p:nvSpPr>
          <p:cNvPr id="46127" name="Text Box 47"/>
          <p:cNvSpPr txBox="1">
            <a:spLocks noChangeArrowheads="1"/>
          </p:cNvSpPr>
          <p:nvPr/>
        </p:nvSpPr>
        <p:spPr bwMode="auto">
          <a:xfrm>
            <a:off x="6927850" y="1492250"/>
            <a:ext cx="1149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dirty="0"/>
              <a:t>Drenagem</a:t>
            </a:r>
          </a:p>
          <a:p>
            <a:r>
              <a:rPr lang="pt-BR" dirty="0"/>
              <a:t>superficial</a:t>
            </a:r>
          </a:p>
        </p:txBody>
      </p:sp>
      <p:sp>
        <p:nvSpPr>
          <p:cNvPr id="46128" name="Line 48"/>
          <p:cNvSpPr>
            <a:spLocks noChangeShapeType="1"/>
          </p:cNvSpPr>
          <p:nvPr/>
        </p:nvSpPr>
        <p:spPr bwMode="auto">
          <a:xfrm flipV="1">
            <a:off x="7543800" y="2082800"/>
            <a:ext cx="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arrow" w="med" len="med"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50" name="Retângulo 49"/>
          <p:cNvSpPr/>
          <p:nvPr/>
        </p:nvSpPr>
        <p:spPr>
          <a:xfrm>
            <a:off x="1331640" y="260648"/>
            <a:ext cx="6696744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00"/>
                </a:solidFill>
              </a:rPr>
              <a:t>Padrão de Circulação das Águas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4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46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9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46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46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46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4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46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46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000"/>
                                        <p:tgtEl>
                                          <p:spTgt spid="4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0"/>
                                        <p:tgtEl>
                                          <p:spTgt spid="46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08" grpId="0" animBg="1"/>
      <p:bldP spid="46109" grpId="0" animBg="1"/>
      <p:bldP spid="46110" grpId="0" animBg="1"/>
      <p:bldP spid="46111" grpId="0" animBg="1"/>
      <p:bldP spid="46112" grpId="0" animBg="1"/>
      <p:bldP spid="46113" grpId="0" animBg="1"/>
      <p:bldP spid="46114" grpId="0" animBg="1"/>
      <p:bldP spid="46115" grpId="0" animBg="1"/>
      <p:bldP spid="46116" grpId="0" animBg="1"/>
      <p:bldP spid="46117" grpId="0" animBg="1"/>
      <p:bldP spid="46118" grpId="0" animBg="1"/>
      <p:bldP spid="461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ChangeArrowheads="1"/>
          </p:cNvSpPr>
          <p:nvPr/>
        </p:nvSpPr>
        <p:spPr bwMode="auto">
          <a:xfrm>
            <a:off x="1979712" y="260648"/>
            <a:ext cx="50353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FF00"/>
                </a:solidFill>
              </a:rPr>
              <a:t>Clima no Distrito Federal</a:t>
            </a:r>
            <a:endParaRPr lang="pt-BR" sz="3200" b="1" dirty="0">
              <a:solidFill>
                <a:srgbClr val="FFFF00"/>
              </a:solidFill>
            </a:endParaRPr>
          </a:p>
        </p:txBody>
      </p:sp>
      <p:graphicFrame>
        <p:nvGraphicFramePr>
          <p:cNvPr id="12289" name="Object 1"/>
          <p:cNvGraphicFramePr>
            <a:graphicFrameLocks noChangeAspect="1"/>
          </p:cNvGraphicFramePr>
          <p:nvPr/>
        </p:nvGraphicFramePr>
        <p:xfrm>
          <a:off x="899592" y="1196752"/>
          <a:ext cx="6910536" cy="5042215"/>
        </p:xfrm>
        <a:graphic>
          <a:graphicData uri="http://schemas.openxmlformats.org/presentationml/2006/ole">
            <p:oleObj spid="_x0000_s12289" name="Planilha" r:id="rId3" imgW="11793600" imgH="8726400" progId="Excel.Sheet.8">
              <p:embed/>
            </p:oleObj>
          </a:graphicData>
        </a:graphic>
      </p:graphicFrame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2771800" y="1268760"/>
            <a:ext cx="3240360" cy="369332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 dirty="0" smtClean="0">
                <a:solidFill>
                  <a:srgbClr val="000000"/>
                </a:solidFill>
              </a:rPr>
              <a:t>Precipitação (1960 - 1990</a:t>
            </a:r>
            <a:r>
              <a:rPr lang="pt-BR" b="1" dirty="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696744" cy="4464496"/>
          </a:xfrm>
          <a:prstGeom prst="rect">
            <a:avLst/>
          </a:prstGeom>
          <a:noFill/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123728" y="692696"/>
            <a:ext cx="5040560" cy="830997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00"/>
                </a:solidFill>
              </a:rPr>
              <a:t>Acumulado de chuvas entre 2006 e 2016 (Estação Brasília)</a:t>
            </a:r>
            <a:endParaRPr lang="pt-BR" sz="2400" b="1" dirty="0">
              <a:solidFill>
                <a:srgbClr val="000000"/>
              </a:solidFill>
            </a:endParaRPr>
          </a:p>
        </p:txBody>
      </p:sp>
      <p:cxnSp>
        <p:nvCxnSpPr>
          <p:cNvPr id="5" name="Conector reto 4"/>
          <p:cNvCxnSpPr/>
          <p:nvPr/>
        </p:nvCxnSpPr>
        <p:spPr bwMode="auto">
          <a:xfrm>
            <a:off x="1187624" y="3284984"/>
            <a:ext cx="669674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3976" t="1262" r="823" b="1402"/>
          <a:stretch/>
        </p:blipFill>
        <p:spPr bwMode="auto">
          <a:xfrm>
            <a:off x="1403648" y="620688"/>
            <a:ext cx="6336704" cy="54726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500" t="29585" r="6089" b="1251"/>
          <a:stretch/>
        </p:blipFill>
        <p:spPr bwMode="auto">
          <a:xfrm>
            <a:off x="395536" y="260648"/>
            <a:ext cx="8280920" cy="46085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32770" name="AutoShape 2"/>
          <p:cNvSpPr>
            <a:spLocks noChangeArrowheads="1"/>
          </p:cNvSpPr>
          <p:nvPr/>
        </p:nvSpPr>
        <p:spPr bwMode="auto">
          <a:xfrm>
            <a:off x="6732240" y="62068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8" name="AutoShape 2"/>
          <p:cNvSpPr>
            <a:spLocks noChangeArrowheads="1"/>
          </p:cNvSpPr>
          <p:nvPr/>
        </p:nvSpPr>
        <p:spPr bwMode="auto">
          <a:xfrm>
            <a:off x="7956376" y="134076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9" name="AutoShape 2"/>
          <p:cNvSpPr>
            <a:spLocks noChangeArrowheads="1"/>
          </p:cNvSpPr>
          <p:nvPr/>
        </p:nvSpPr>
        <p:spPr bwMode="auto">
          <a:xfrm>
            <a:off x="7956376" y="98072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0" name="AutoShape 2"/>
          <p:cNvSpPr>
            <a:spLocks noChangeArrowheads="1"/>
          </p:cNvSpPr>
          <p:nvPr/>
        </p:nvSpPr>
        <p:spPr bwMode="auto">
          <a:xfrm>
            <a:off x="2987824" y="170080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1" name="AutoShape 2"/>
          <p:cNvSpPr>
            <a:spLocks noChangeArrowheads="1"/>
          </p:cNvSpPr>
          <p:nvPr/>
        </p:nvSpPr>
        <p:spPr bwMode="auto">
          <a:xfrm>
            <a:off x="7956376" y="206084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3" name="AutoShape 2"/>
          <p:cNvSpPr>
            <a:spLocks noChangeArrowheads="1"/>
          </p:cNvSpPr>
          <p:nvPr/>
        </p:nvSpPr>
        <p:spPr bwMode="auto">
          <a:xfrm>
            <a:off x="7380312" y="270892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auto">
          <a:xfrm>
            <a:off x="1187624" y="306896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5" name="AutoShape 2"/>
          <p:cNvSpPr>
            <a:spLocks noChangeArrowheads="1"/>
          </p:cNvSpPr>
          <p:nvPr/>
        </p:nvSpPr>
        <p:spPr bwMode="auto">
          <a:xfrm>
            <a:off x="7956376" y="342900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6" name="AutoShape 2"/>
          <p:cNvSpPr>
            <a:spLocks noChangeArrowheads="1"/>
          </p:cNvSpPr>
          <p:nvPr/>
        </p:nvSpPr>
        <p:spPr bwMode="auto">
          <a:xfrm>
            <a:off x="2411760" y="378904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7" name="AutoShape 2"/>
          <p:cNvSpPr>
            <a:spLocks noChangeArrowheads="1"/>
          </p:cNvSpPr>
          <p:nvPr/>
        </p:nvSpPr>
        <p:spPr bwMode="auto">
          <a:xfrm>
            <a:off x="1187624" y="414908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48" name="Tabela 47"/>
          <p:cNvGraphicFramePr>
            <a:graphicFrameLocks noGrp="1"/>
          </p:cNvGraphicFramePr>
          <p:nvPr/>
        </p:nvGraphicFramePr>
        <p:xfrm>
          <a:off x="467544" y="5157192"/>
          <a:ext cx="8208915" cy="864096"/>
        </p:xfrm>
        <a:graphic>
          <a:graphicData uri="http://schemas.openxmlformats.org/drawingml/2006/table">
            <a:tbl>
              <a:tblPr/>
              <a:tblGrid>
                <a:gridCol w="570264"/>
                <a:gridCol w="683675"/>
                <a:gridCol w="684478"/>
                <a:gridCol w="683675"/>
                <a:gridCol w="684478"/>
                <a:gridCol w="570264"/>
                <a:gridCol w="569461"/>
                <a:gridCol w="570264"/>
                <a:gridCol w="570264"/>
                <a:gridCol w="570264"/>
                <a:gridCol w="683675"/>
                <a:gridCol w="684478"/>
                <a:gridCol w="683675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Mês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Jan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 err="1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Fev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Mar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Abr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Mai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Jun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Jul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Ago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Set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Out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Nov</a:t>
                      </a:r>
                      <a:endParaRPr lang="pt-BR" sz="1600" b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Dez</a:t>
                      </a:r>
                      <a:endParaRPr lang="pt-BR" sz="1600" b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pt-BR" sz="1600" b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</a:rPr>
                        <a:t>Total</a:t>
                      </a:r>
                      <a:endParaRPr lang="pt-BR" sz="1600" b="0">
                        <a:solidFill>
                          <a:srgbClr val="0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241,4</a:t>
                      </a:r>
                      <a:endParaRPr lang="pt-BR" sz="1600" b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214,7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188,9</a:t>
                      </a:r>
                      <a:endParaRPr lang="pt-BR" sz="1600" b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123,8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39,3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8,8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11,8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12,8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51,9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172,1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238,0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b="0" dirty="0">
                          <a:solidFill>
                            <a:srgbClr val="000000"/>
                          </a:solidFill>
                          <a:latin typeface="Arial"/>
                          <a:ea typeface="Calibri"/>
                          <a:cs typeface="Times New Roman"/>
                        </a:rPr>
                        <a:t>248,6</a:t>
                      </a:r>
                      <a:endParaRPr lang="pt-BR" sz="1600" b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52" name="AutoShape 2"/>
          <p:cNvSpPr>
            <a:spLocks noChangeArrowheads="1"/>
          </p:cNvSpPr>
          <p:nvPr/>
        </p:nvSpPr>
        <p:spPr bwMode="auto">
          <a:xfrm>
            <a:off x="8028384" y="5661248"/>
            <a:ext cx="648072" cy="36004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1043608" y="5661248"/>
            <a:ext cx="648072" cy="36004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4" name="AutoShape 2"/>
          <p:cNvSpPr>
            <a:spLocks noChangeArrowheads="1"/>
          </p:cNvSpPr>
          <p:nvPr/>
        </p:nvSpPr>
        <p:spPr bwMode="auto">
          <a:xfrm>
            <a:off x="7380312" y="414908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5" name="AutoShape 2"/>
          <p:cNvSpPr>
            <a:spLocks noChangeArrowheads="1"/>
          </p:cNvSpPr>
          <p:nvPr/>
        </p:nvSpPr>
        <p:spPr bwMode="auto">
          <a:xfrm>
            <a:off x="3059832" y="378904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6" name="AutoShape 2"/>
          <p:cNvSpPr>
            <a:spLocks noChangeArrowheads="1"/>
          </p:cNvSpPr>
          <p:nvPr/>
        </p:nvSpPr>
        <p:spPr bwMode="auto">
          <a:xfrm>
            <a:off x="7956376" y="306896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7" name="AutoShape 2"/>
          <p:cNvSpPr>
            <a:spLocks noChangeArrowheads="1"/>
          </p:cNvSpPr>
          <p:nvPr/>
        </p:nvSpPr>
        <p:spPr bwMode="auto">
          <a:xfrm>
            <a:off x="1187624" y="270892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8" name="AutoShape 2"/>
          <p:cNvSpPr>
            <a:spLocks noChangeArrowheads="1"/>
          </p:cNvSpPr>
          <p:nvPr/>
        </p:nvSpPr>
        <p:spPr bwMode="auto">
          <a:xfrm>
            <a:off x="7956376" y="234888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9" name="AutoShape 2"/>
          <p:cNvSpPr>
            <a:spLocks noChangeArrowheads="1"/>
          </p:cNvSpPr>
          <p:nvPr/>
        </p:nvSpPr>
        <p:spPr bwMode="auto">
          <a:xfrm>
            <a:off x="1187624" y="98072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0" name="AutoShape 2"/>
          <p:cNvSpPr>
            <a:spLocks noChangeArrowheads="1"/>
          </p:cNvSpPr>
          <p:nvPr/>
        </p:nvSpPr>
        <p:spPr bwMode="auto">
          <a:xfrm>
            <a:off x="7380312" y="134076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1" name="AutoShape 2"/>
          <p:cNvSpPr>
            <a:spLocks noChangeArrowheads="1"/>
          </p:cNvSpPr>
          <p:nvPr/>
        </p:nvSpPr>
        <p:spPr bwMode="auto">
          <a:xfrm>
            <a:off x="7380312" y="206084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2" name="AutoShape 2"/>
          <p:cNvSpPr>
            <a:spLocks noChangeArrowheads="1"/>
          </p:cNvSpPr>
          <p:nvPr/>
        </p:nvSpPr>
        <p:spPr bwMode="auto">
          <a:xfrm>
            <a:off x="7380312" y="234888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2" name="AutoShape 2"/>
          <p:cNvSpPr>
            <a:spLocks noChangeArrowheads="1"/>
          </p:cNvSpPr>
          <p:nvPr/>
        </p:nvSpPr>
        <p:spPr bwMode="auto">
          <a:xfrm>
            <a:off x="7380312" y="62068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3" name="AutoShape 2"/>
          <p:cNvSpPr>
            <a:spLocks noChangeArrowheads="1"/>
          </p:cNvSpPr>
          <p:nvPr/>
        </p:nvSpPr>
        <p:spPr bwMode="auto">
          <a:xfrm>
            <a:off x="7956376" y="1700808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4" name="AutoShape 2"/>
          <p:cNvSpPr>
            <a:spLocks noChangeArrowheads="1"/>
          </p:cNvSpPr>
          <p:nvPr/>
        </p:nvSpPr>
        <p:spPr bwMode="auto">
          <a:xfrm>
            <a:off x="2411760" y="3429000"/>
            <a:ext cx="576064" cy="288032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15900"/>
            <a:ext cx="7696200" cy="6364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7" name="Group 1"/>
          <p:cNvGrpSpPr>
            <a:grpSpLocks/>
          </p:cNvGrpSpPr>
          <p:nvPr/>
        </p:nvGrpSpPr>
        <p:grpSpPr bwMode="auto">
          <a:xfrm>
            <a:off x="0" y="0"/>
            <a:ext cx="5715000" cy="3646487"/>
            <a:chOff x="2421" y="6484"/>
            <a:chExt cx="8391" cy="5353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21" y="6484"/>
              <a:ext cx="8391" cy="5353"/>
            </a:xfrm>
            <a:prstGeom prst="rect">
              <a:avLst/>
            </a:prstGeom>
            <a:noFill/>
          </p:spPr>
        </p:pic>
        <p:sp>
          <p:nvSpPr>
            <p:cNvPr id="14339" name="Text Box 3"/>
            <p:cNvSpPr txBox="1">
              <a:spLocks noChangeArrowheads="1"/>
            </p:cNvSpPr>
            <p:nvPr/>
          </p:nvSpPr>
          <p:spPr bwMode="auto">
            <a:xfrm>
              <a:off x="3378" y="6874"/>
              <a:ext cx="2406" cy="390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Período Chuvoso</a:t>
              </a:r>
              <a:endPara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2538016" y="3573016"/>
            <a:ext cx="6605984" cy="3284984"/>
            <a:chOff x="1701" y="8824"/>
            <a:chExt cx="9180" cy="4860"/>
          </a:xfrm>
        </p:grpSpPr>
        <p:pic>
          <p:nvPicPr>
            <p:cNvPr id="1434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1" y="8824"/>
              <a:ext cx="9180" cy="4860"/>
            </a:xfrm>
            <a:prstGeom prst="rect">
              <a:avLst/>
            </a:prstGeom>
            <a:noFill/>
          </p:spPr>
        </p:pic>
        <p:sp>
          <p:nvSpPr>
            <p:cNvPr id="14342" name="Text Box 6"/>
            <p:cNvSpPr txBox="1">
              <a:spLocks noChangeArrowheads="1"/>
            </p:cNvSpPr>
            <p:nvPr/>
          </p:nvSpPr>
          <p:spPr bwMode="auto">
            <a:xfrm>
              <a:off x="2658" y="9215"/>
              <a:ext cx="2739" cy="350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t-BR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Período Chuvoso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etângulo 7"/>
          <p:cNvSpPr/>
          <p:nvPr/>
        </p:nvSpPr>
        <p:spPr>
          <a:xfrm>
            <a:off x="5580112" y="1196752"/>
            <a:ext cx="3168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FF"/>
                </a:solidFill>
              </a:rPr>
              <a:t>Variação sazonal dos Níveis Freáticos</a:t>
            </a:r>
            <a:endParaRPr lang="pt-BR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5536" y="2204864"/>
            <a:ext cx="8280920" cy="396044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467544" y="548680"/>
            <a:ext cx="8352928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00"/>
                </a:solidFill>
              </a:rPr>
              <a:t>Mudanças de Padrões Climáticos e Uso da Bacias </a:t>
            </a:r>
            <a:r>
              <a:rPr lang="pt-BR" sz="2400" b="1" dirty="0" smtClean="0">
                <a:solidFill>
                  <a:srgbClr val="000000"/>
                </a:solidFill>
              </a:rPr>
              <a:t>Afetam </a:t>
            </a:r>
            <a:r>
              <a:rPr lang="pt-BR" sz="2400" b="1" dirty="0" smtClean="0">
                <a:solidFill>
                  <a:srgbClr val="000000"/>
                </a:solidFill>
              </a:rPr>
              <a:t>a Sustentabilidade do Abastecimento de Água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539552" y="404664"/>
            <a:ext cx="79930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Qual a importância da água subterrânea para a sustentabilidade do abastecimento público no DF?</a:t>
            </a: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endParaRPr lang="pt-BR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-"/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Período Chuvoso: Água dos reservatórios: água de chuva acumulada em períodos anteriores (escoamento superficial) + água de fluxo de base de aquíferos freáticos.</a:t>
            </a: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-"/>
              <a:defRPr/>
            </a:pPr>
            <a:endParaRPr lang="pt-B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-"/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Período Seco: Água de fluxo de base de aquíferos freáticos.</a:t>
            </a: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-"/>
              <a:defRPr/>
            </a:pPr>
            <a:endParaRPr lang="pt-BR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endParaRPr lang="pt-BR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79512" y="2060848"/>
            <a:ext cx="3581400" cy="223224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pt-BR" sz="2400" b="1" kern="1200" dirty="0" smtClean="0">
                <a:solidFill>
                  <a:srgbClr val="000000"/>
                </a:solidFill>
                <a:effectLst/>
                <a:latin typeface="Arial" charset="0"/>
                <a:ea typeface="+mn-ea"/>
                <a:cs typeface="+mn-cs"/>
              </a:rPr>
              <a:t>Cenários Pré- e Pós-Urbanização</a:t>
            </a:r>
          </a:p>
        </p:txBody>
      </p:sp>
      <p:pic>
        <p:nvPicPr>
          <p:cNvPr id="45059" name="Picture 3" descr="Fig%202%20artigoRB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2878" y="116632"/>
            <a:ext cx="491711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F18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5376597" cy="4032448"/>
          </a:xfrm>
          <a:prstGeom prst="rect">
            <a:avLst/>
          </a:prstGeom>
        </p:spPr>
      </p:pic>
      <p:pic>
        <p:nvPicPr>
          <p:cNvPr id="3" name="Imagem 2" descr="DSCF18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344149"/>
            <a:ext cx="3399842" cy="4533123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611560" y="692696"/>
            <a:ext cx="4608512" cy="830997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00"/>
                </a:solidFill>
              </a:rPr>
              <a:t>Rebaixamento de Nível Freático em </a:t>
            </a:r>
            <a:r>
              <a:rPr lang="pt-BR" sz="2400" b="1" dirty="0" err="1" smtClean="0">
                <a:solidFill>
                  <a:srgbClr val="000000"/>
                </a:solidFill>
              </a:rPr>
              <a:t>Gleissolos</a:t>
            </a:r>
            <a:endParaRPr lang="pt-BR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88" y="728663"/>
            <a:ext cx="80486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ipse 2"/>
          <p:cNvSpPr/>
          <p:nvPr/>
        </p:nvSpPr>
        <p:spPr bwMode="auto">
          <a:xfrm rot="2982724">
            <a:off x="6875143" y="3716969"/>
            <a:ext cx="91756" cy="60598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Elipse 3"/>
          <p:cNvSpPr/>
          <p:nvPr/>
        </p:nvSpPr>
        <p:spPr bwMode="auto">
          <a:xfrm rot="2982724">
            <a:off x="5939039" y="4437049"/>
            <a:ext cx="91756" cy="60598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Elipse 4"/>
          <p:cNvSpPr/>
          <p:nvPr/>
        </p:nvSpPr>
        <p:spPr bwMode="auto">
          <a:xfrm rot="2982724">
            <a:off x="5506991" y="4941104"/>
            <a:ext cx="91756" cy="60598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539552" y="188640"/>
            <a:ext cx="7992888" cy="461665"/>
          </a:xfrm>
          <a:prstGeom prst="rect">
            <a:avLst/>
          </a:prstGeom>
          <a:solidFill>
            <a:srgbClr val="FFFFFF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dirty="0" smtClean="0">
                <a:solidFill>
                  <a:srgbClr val="000000"/>
                </a:solidFill>
              </a:rPr>
              <a:t>Rebaixamento de Nível Freático em </a:t>
            </a:r>
            <a:r>
              <a:rPr lang="pt-BR" sz="2400" b="1" dirty="0" err="1" smtClean="0">
                <a:solidFill>
                  <a:srgbClr val="000000"/>
                </a:solidFill>
              </a:rPr>
              <a:t>Gleissolos</a:t>
            </a:r>
            <a:endParaRPr lang="pt-BR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260648"/>
            <a:ext cx="8352928" cy="206210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b="1" dirty="0" smtClean="0">
                <a:solidFill>
                  <a:srgbClr val="000000"/>
                </a:solidFill>
              </a:rPr>
              <a:t>Ações para Minimizar os Impactos da Mudança do Padrão Climático e do Uso das Bacias - impermeabilização, compactação, contaminação.....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59632" y="2924944"/>
            <a:ext cx="6912768" cy="246221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smtClean="0">
                <a:solidFill>
                  <a:srgbClr val="000000"/>
                </a:solidFill>
              </a:rPr>
              <a:t>Manutenção de áreas verdes, </a:t>
            </a:r>
          </a:p>
          <a:p>
            <a:pPr algn="ctr">
              <a:spcBef>
                <a:spcPct val="50000"/>
              </a:spcBef>
            </a:pPr>
            <a:r>
              <a:rPr lang="pt-BR" sz="2800" b="1" dirty="0" smtClean="0">
                <a:solidFill>
                  <a:srgbClr val="000000"/>
                </a:solidFill>
              </a:rPr>
              <a:t>Minimização </a:t>
            </a:r>
            <a:r>
              <a:rPr lang="pt-BR" sz="2800" b="1" dirty="0" smtClean="0">
                <a:solidFill>
                  <a:srgbClr val="000000"/>
                </a:solidFill>
              </a:rPr>
              <a:t>da </a:t>
            </a:r>
            <a:r>
              <a:rPr lang="pt-BR" sz="2800" b="1" dirty="0" smtClean="0">
                <a:solidFill>
                  <a:srgbClr val="000000"/>
                </a:solidFill>
              </a:rPr>
              <a:t>impermeabilização,</a:t>
            </a:r>
          </a:p>
          <a:p>
            <a:pPr algn="ctr">
              <a:spcBef>
                <a:spcPct val="50000"/>
              </a:spcBef>
            </a:pPr>
            <a:r>
              <a:rPr lang="pt-BR" sz="2800" b="1" dirty="0" smtClean="0">
                <a:solidFill>
                  <a:srgbClr val="000000"/>
                </a:solidFill>
              </a:rPr>
              <a:t>Tratamento de efluentes,</a:t>
            </a:r>
          </a:p>
          <a:p>
            <a:pPr algn="ctr">
              <a:spcBef>
                <a:spcPct val="50000"/>
              </a:spcBef>
            </a:pPr>
            <a:r>
              <a:rPr lang="pt-BR" sz="2800" b="1" dirty="0" smtClean="0">
                <a:solidFill>
                  <a:srgbClr val="000000"/>
                </a:solidFill>
              </a:rPr>
              <a:t>Recarga artificial dos </a:t>
            </a:r>
            <a:r>
              <a:rPr lang="pt-BR" sz="2800" b="1" dirty="0" smtClean="0">
                <a:solidFill>
                  <a:srgbClr val="000000"/>
                </a:solidFill>
              </a:rPr>
              <a:t>aquíferos.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88" name="Object 0"/>
          <p:cNvGraphicFramePr>
            <a:graphicFrameLocks noChangeAspect="1"/>
          </p:cNvGraphicFramePr>
          <p:nvPr/>
        </p:nvGraphicFramePr>
        <p:xfrm>
          <a:off x="3131840" y="404664"/>
          <a:ext cx="4398734" cy="6048672"/>
        </p:xfrm>
        <a:graphic>
          <a:graphicData uri="http://schemas.openxmlformats.org/presentationml/2006/ole">
            <p:oleObj spid="_x0000_s57346" name="Documento de imagem" r:id="rId3" imgW="3133800" imgH="4295880" progId="">
              <p:embed/>
            </p:oleObj>
          </a:graphicData>
        </a:graphic>
      </p:graphicFrame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2230438" cy="2167880"/>
          </a:xfrm>
        </p:spPr>
        <p:txBody>
          <a:bodyPr/>
          <a:lstStyle/>
          <a:p>
            <a:pPr>
              <a:buNone/>
            </a:pPr>
            <a:r>
              <a:rPr lang="pt-BR" dirty="0" smtClean="0"/>
              <a:t>	Recarga </a:t>
            </a:r>
            <a:r>
              <a:rPr lang="pt-BR" dirty="0"/>
              <a:t>com uso  de águas de chuva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caixa cascalh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83894"/>
            <a:ext cx="5076056" cy="3389013"/>
          </a:xfrm>
          <a:prstGeom prst="rect">
            <a:avLst/>
          </a:prstGeom>
          <a:noFill/>
        </p:spPr>
      </p:pic>
      <p:sp>
        <p:nvSpPr>
          <p:cNvPr id="47109" name="Rectangle 5"/>
          <p:cNvSpPr>
            <a:spLocks noGrp="1" noChangeArrowheads="1"/>
          </p:cNvSpPr>
          <p:nvPr>
            <p:ph type="title"/>
          </p:nvPr>
        </p:nvSpPr>
        <p:spPr>
          <a:xfrm>
            <a:off x="2051720" y="0"/>
            <a:ext cx="4824536" cy="874713"/>
          </a:xfrm>
        </p:spPr>
        <p:txBody>
          <a:bodyPr/>
          <a:lstStyle/>
          <a:p>
            <a:pPr>
              <a:defRPr/>
            </a:pPr>
            <a:r>
              <a:rPr lang="pt-BR" sz="2800" b="1" dirty="0" smtClean="0">
                <a:effectLst/>
              </a:rPr>
              <a:t>Caixa Preenchida</a:t>
            </a:r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107504" y="692696"/>
          <a:ext cx="5276800" cy="3897271"/>
        </p:xfrm>
        <a:graphic>
          <a:graphicData uri="http://schemas.openxmlformats.org/presentationml/2006/ole">
            <p:oleObj spid="_x0000_s58370" name="Documento de imagem" r:id="rId4" imgW="5838840" imgH="43052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3925" y="0"/>
            <a:ext cx="7070725" cy="6921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t-BR" sz="2400" b="1" dirty="0" smtClean="0">
                <a:effectLst/>
              </a:rPr>
              <a:t>SISTEMAS </a:t>
            </a:r>
            <a:r>
              <a:rPr lang="pt-BR" sz="2400" b="1" dirty="0">
                <a:effectLst/>
              </a:rPr>
              <a:t>PARA RECARGA ARTIFICIAL DE </a:t>
            </a:r>
            <a:r>
              <a:rPr lang="pt-BR" sz="2400" b="1" dirty="0" smtClean="0">
                <a:effectLst/>
              </a:rPr>
              <a:t>AQUÍFEROS</a:t>
            </a:r>
            <a:endParaRPr lang="pt-BR" sz="3200" b="1" dirty="0">
              <a:effectLst/>
            </a:endParaRPr>
          </a:p>
        </p:txBody>
      </p:sp>
      <p:grpSp>
        <p:nvGrpSpPr>
          <p:cNvPr id="4" name="Grupo 5"/>
          <p:cNvGrpSpPr>
            <a:grpSpLocks/>
          </p:cNvGrpSpPr>
          <p:nvPr/>
        </p:nvGrpSpPr>
        <p:grpSpPr bwMode="auto">
          <a:xfrm>
            <a:off x="395288" y="1052513"/>
            <a:ext cx="5932487" cy="5954712"/>
            <a:chOff x="256478" y="1973765"/>
            <a:chExt cx="5475249" cy="4181708"/>
          </a:xfrm>
        </p:grpSpPr>
        <p:pic>
          <p:nvPicPr>
            <p:cNvPr id="52229" name="Imagem 3" descr="Caixas de recarga.tif"/>
            <p:cNvPicPr>
              <a:picLocks noChangeAspect="1" noChangeArrowheads="1"/>
            </p:cNvPicPr>
            <p:nvPr/>
          </p:nvPicPr>
          <p:blipFill>
            <a:blip r:embed="rId2" cstate="print"/>
            <a:srcRect t="6158" b="52956"/>
            <a:stretch>
              <a:fillRect/>
            </a:stretch>
          </p:blipFill>
          <p:spPr bwMode="auto">
            <a:xfrm>
              <a:off x="263295" y="1973765"/>
              <a:ext cx="5468432" cy="4170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tângulo 2"/>
            <p:cNvSpPr/>
            <p:nvPr/>
          </p:nvSpPr>
          <p:spPr>
            <a:xfrm>
              <a:off x="256478" y="5096389"/>
              <a:ext cx="2732496" cy="1059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  <p:sp>
        <p:nvSpPr>
          <p:cNvPr id="6" name="Título 1"/>
          <p:cNvSpPr txBox="1">
            <a:spLocks/>
          </p:cNvSpPr>
          <p:nvPr/>
        </p:nvSpPr>
        <p:spPr>
          <a:xfrm>
            <a:off x="5975648" y="1196752"/>
            <a:ext cx="3168352" cy="107051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algn="ctr" eaLnBrk="0" hangingPunct="0">
              <a:defRPr/>
            </a:pPr>
            <a:r>
              <a:rPr lang="pt-BR" sz="2400" b="1" dirty="0">
                <a:latin typeface="+mj-lt"/>
                <a:ea typeface="+mj-ea"/>
                <a:cs typeface="+mj-cs"/>
              </a:rPr>
              <a:t/>
            </a:r>
            <a:br>
              <a:rPr lang="pt-BR" sz="2400" b="1" dirty="0">
                <a:latin typeface="+mj-lt"/>
                <a:ea typeface="+mj-ea"/>
                <a:cs typeface="+mj-cs"/>
              </a:rPr>
            </a:br>
            <a:r>
              <a:rPr lang="pt-BR" sz="2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CAIXA DE RECARGA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809" y="2456749"/>
            <a:ext cx="2563847" cy="12729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kern="1200" dirty="0" smtClean="0"/>
              <a:t>CAIXA DE RECARGA</a:t>
            </a:r>
            <a:endParaRPr lang="pt-BR" sz="2400" b="1" kern="1200" dirty="0"/>
          </a:p>
        </p:txBody>
      </p:sp>
      <p:grpSp>
        <p:nvGrpSpPr>
          <p:cNvPr id="3" name="Grupo 7"/>
          <p:cNvGrpSpPr>
            <a:grpSpLocks/>
          </p:cNvGrpSpPr>
          <p:nvPr/>
        </p:nvGrpSpPr>
        <p:grpSpPr bwMode="auto">
          <a:xfrm>
            <a:off x="2881313" y="0"/>
            <a:ext cx="5022850" cy="6858000"/>
            <a:chOff x="6535549" y="1070517"/>
            <a:chExt cx="5656451" cy="5787483"/>
          </a:xfrm>
        </p:grpSpPr>
        <p:pic>
          <p:nvPicPr>
            <p:cNvPr id="53252" name="Imagem 4" descr="Caixas de recarga.tif"/>
            <p:cNvPicPr>
              <a:picLocks noChangeAspect="1" noChangeArrowheads="1"/>
            </p:cNvPicPr>
            <p:nvPr/>
          </p:nvPicPr>
          <p:blipFill>
            <a:blip r:embed="rId2" cstate="print"/>
            <a:srcRect t="37930"/>
            <a:stretch>
              <a:fillRect/>
            </a:stretch>
          </p:blipFill>
          <p:spPr bwMode="auto">
            <a:xfrm>
              <a:off x="6535549" y="1070517"/>
              <a:ext cx="5656451" cy="5787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tângulo 6"/>
            <p:cNvSpPr/>
            <p:nvPr/>
          </p:nvSpPr>
          <p:spPr>
            <a:xfrm>
              <a:off x="9401317" y="1070517"/>
              <a:ext cx="2790683" cy="8024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5234" y="0"/>
            <a:ext cx="6674005" cy="9478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kern="1200" dirty="0" smtClean="0"/>
              <a:t>TRINCHEIRA DE RECARGA</a:t>
            </a:r>
          </a:p>
        </p:txBody>
      </p:sp>
      <p:pic>
        <p:nvPicPr>
          <p:cNvPr id="54275" name="Imagem 2" descr="Trincheiras de recarga.tif"/>
          <p:cNvPicPr>
            <a:picLocks noChangeAspect="1" noChangeArrowheads="1"/>
          </p:cNvPicPr>
          <p:nvPr/>
        </p:nvPicPr>
        <p:blipFill>
          <a:blip r:embed="rId2" cstate="print"/>
          <a:srcRect t="7327" b="49666"/>
          <a:stretch>
            <a:fillRect/>
          </a:stretch>
        </p:blipFill>
        <p:spPr bwMode="auto">
          <a:xfrm>
            <a:off x="401638" y="781050"/>
            <a:ext cx="7226300" cy="592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5234" y="0"/>
            <a:ext cx="6674005" cy="9478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kern="1200" dirty="0" smtClean="0"/>
              <a:t>TRINCHEIRA DE RECARGA</a:t>
            </a:r>
          </a:p>
        </p:txBody>
      </p:sp>
      <p:pic>
        <p:nvPicPr>
          <p:cNvPr id="55299" name="Imagem 4" descr="Trincheiras de recarga.tif"/>
          <p:cNvPicPr>
            <a:picLocks noChangeAspect="1" noChangeArrowheads="1"/>
          </p:cNvPicPr>
          <p:nvPr/>
        </p:nvPicPr>
        <p:blipFill>
          <a:blip r:embed="rId2" cstate="print"/>
          <a:srcRect l="-125" t="50247" r="125" b="-82"/>
          <a:stretch>
            <a:fillRect/>
          </a:stretch>
        </p:blipFill>
        <p:spPr bwMode="auto">
          <a:xfrm>
            <a:off x="1590675" y="908720"/>
            <a:ext cx="6403975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182" descr="FIGURA 2-1 - F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44032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8318" y="-171400"/>
            <a:ext cx="6634748" cy="1025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kern="1200" dirty="0" smtClean="0"/>
              <a:t>CALHA DE RECARGA</a:t>
            </a:r>
          </a:p>
        </p:txBody>
      </p:sp>
      <p:grpSp>
        <p:nvGrpSpPr>
          <p:cNvPr id="3" name="Grupo 4"/>
          <p:cNvGrpSpPr>
            <a:grpSpLocks/>
          </p:cNvGrpSpPr>
          <p:nvPr/>
        </p:nvGrpSpPr>
        <p:grpSpPr bwMode="auto">
          <a:xfrm>
            <a:off x="741363" y="620688"/>
            <a:ext cx="7137400" cy="6110287"/>
            <a:chOff x="4589286" y="1204332"/>
            <a:chExt cx="6202680" cy="3724508"/>
          </a:xfrm>
        </p:grpSpPr>
        <p:pic>
          <p:nvPicPr>
            <p:cNvPr id="56324" name="Imagem 2" descr="Calha de recarga.tif"/>
            <p:cNvPicPr>
              <a:picLocks noChangeAspect="1" noChangeArrowheads="1"/>
            </p:cNvPicPr>
            <p:nvPr/>
          </p:nvPicPr>
          <p:blipFill>
            <a:blip r:embed="rId2" cstate="print"/>
            <a:srcRect t="7033" b="49808"/>
            <a:stretch>
              <a:fillRect/>
            </a:stretch>
          </p:blipFill>
          <p:spPr bwMode="auto">
            <a:xfrm>
              <a:off x="4589286" y="1204332"/>
              <a:ext cx="6202680" cy="3724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tângulo 3"/>
            <p:cNvSpPr/>
            <p:nvPr/>
          </p:nvSpPr>
          <p:spPr>
            <a:xfrm>
              <a:off x="4589286" y="3913769"/>
              <a:ext cx="2647451" cy="10150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9252" y="-243408"/>
            <a:ext cx="6634748" cy="10259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400" b="1" kern="1200" dirty="0" smtClean="0"/>
              <a:t>CALHA DE RECARGA</a:t>
            </a:r>
          </a:p>
        </p:txBody>
      </p:sp>
      <p:grpSp>
        <p:nvGrpSpPr>
          <p:cNvPr id="3" name="Grupo 4"/>
          <p:cNvGrpSpPr>
            <a:grpSpLocks/>
          </p:cNvGrpSpPr>
          <p:nvPr/>
        </p:nvGrpSpPr>
        <p:grpSpPr bwMode="auto">
          <a:xfrm>
            <a:off x="850900" y="687089"/>
            <a:ext cx="5964238" cy="5910263"/>
            <a:chOff x="4589286" y="-251479"/>
            <a:chExt cx="6202680" cy="5180320"/>
          </a:xfrm>
        </p:grpSpPr>
        <p:pic>
          <p:nvPicPr>
            <p:cNvPr id="57348" name="Imagem 2" descr="Calha de recarga.tif"/>
            <p:cNvPicPr>
              <a:picLocks noChangeAspect="1" noChangeArrowheads="1"/>
            </p:cNvPicPr>
            <p:nvPr/>
          </p:nvPicPr>
          <p:blipFill>
            <a:blip r:embed="rId2" cstate="print"/>
            <a:srcRect l="127" t="40083" r="-127" b="-31"/>
            <a:stretch>
              <a:fillRect/>
            </a:stretch>
          </p:blipFill>
          <p:spPr bwMode="auto">
            <a:xfrm>
              <a:off x="4589286" y="-251479"/>
              <a:ext cx="6202680" cy="518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tângulo 3"/>
            <p:cNvSpPr/>
            <p:nvPr/>
          </p:nvSpPr>
          <p:spPr>
            <a:xfrm>
              <a:off x="7623762" y="-251479"/>
              <a:ext cx="3168204" cy="7931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del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2782"/>
            <a:ext cx="4824536" cy="324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51520" y="3573016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</a:rPr>
              <a:t>Modelo das Duas Superfícies </a:t>
            </a:r>
            <a:r>
              <a:rPr lang="pt-BR" b="1" dirty="0" err="1" smtClean="0">
                <a:solidFill>
                  <a:srgbClr val="FFFFFF"/>
                </a:solidFill>
              </a:rPr>
              <a:t>Potenciométricas</a:t>
            </a:r>
            <a:r>
              <a:rPr lang="pt-BR" b="1" dirty="0" smtClean="0">
                <a:solidFill>
                  <a:srgbClr val="FFFFFF"/>
                </a:solidFill>
              </a:rPr>
              <a:t> </a:t>
            </a:r>
            <a:r>
              <a:rPr lang="pt-BR" b="1" dirty="0" smtClean="0">
                <a:solidFill>
                  <a:srgbClr val="FFFFFF"/>
                </a:solidFill>
              </a:rPr>
              <a:t>- </a:t>
            </a:r>
            <a:r>
              <a:rPr lang="pt-BR" b="1" dirty="0" smtClean="0">
                <a:solidFill>
                  <a:srgbClr val="FFFFFF"/>
                </a:solidFill>
              </a:rPr>
              <a:t>Chapadas Elevadas</a:t>
            </a:r>
            <a:endParaRPr lang="pt-BR" b="1" dirty="0">
              <a:solidFill>
                <a:srgbClr val="FFFFFF"/>
              </a:solidFill>
            </a:endParaRPr>
          </a:p>
        </p:txBody>
      </p:sp>
      <p:pic>
        <p:nvPicPr>
          <p:cNvPr id="4" name="Picture 2" descr="Modelo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714546"/>
            <a:ext cx="4463887" cy="3090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4897981" y="5818038"/>
            <a:ext cx="36340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FFFFFF"/>
                </a:solidFill>
              </a:rPr>
              <a:t>Modelo de Única Superfície </a:t>
            </a:r>
            <a:r>
              <a:rPr lang="pt-BR" b="1" dirty="0" err="1">
                <a:solidFill>
                  <a:srgbClr val="FFFFFF"/>
                </a:solidFill>
              </a:rPr>
              <a:t>Potenciométrica</a:t>
            </a:r>
            <a:r>
              <a:rPr lang="pt-BR" b="1" dirty="0">
                <a:solidFill>
                  <a:srgbClr val="FFFFFF"/>
                </a:solidFill>
              </a:rPr>
              <a:t> sem </a:t>
            </a:r>
            <a:r>
              <a:rPr lang="pt-BR" b="1" dirty="0" smtClean="0">
                <a:solidFill>
                  <a:srgbClr val="FFFFFF"/>
                </a:solidFill>
              </a:rPr>
              <a:t>confinamento </a:t>
            </a:r>
            <a:r>
              <a:rPr lang="pt-BR" b="1" dirty="0" smtClean="0">
                <a:solidFill>
                  <a:srgbClr val="FFFFFF"/>
                </a:solidFill>
              </a:rPr>
              <a:t>- Relevo </a:t>
            </a:r>
            <a:r>
              <a:rPr lang="pt-BR" b="1" dirty="0" smtClean="0">
                <a:solidFill>
                  <a:srgbClr val="FFFFFF"/>
                </a:solidFill>
              </a:rPr>
              <a:t>Plano</a:t>
            </a:r>
            <a:endParaRPr lang="pt-BR" b="1" dirty="0">
              <a:solidFill>
                <a:srgbClr val="FFFFFF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11552" y="332656"/>
            <a:ext cx="40324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FFFF"/>
                </a:solidFill>
              </a:rPr>
              <a:t>Aproveitamento das Águas Subterrâneas:</a:t>
            </a:r>
          </a:p>
          <a:p>
            <a:pPr algn="ctr"/>
            <a:r>
              <a:rPr lang="pt-BR" sz="2800" b="1" dirty="0" smtClean="0">
                <a:solidFill>
                  <a:srgbClr val="FFFFFF"/>
                </a:solidFill>
              </a:rPr>
              <a:t>Pode ser sustentável?</a:t>
            </a:r>
            <a:endParaRPr lang="pt-BR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SCF39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44824"/>
            <a:ext cx="5400600" cy="4050450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750" y="836613"/>
            <a:ext cx="79930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pt-BR" sz="26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Córrego Caixeta - Cabeceira do Ribeirão Santana - Fotografia de 07 de setembro de 2017</a:t>
            </a:r>
            <a:endParaRPr lang="pt-BR" sz="26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539750" y="836613"/>
            <a:ext cx="799306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Historicamente a água subterrânea sempre foi vista como solução paliativa e não permanente </a:t>
            </a: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1475656" y="2708920"/>
            <a:ext cx="6192687" cy="244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Ceilândia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(anos 1990);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Condomínios do </a:t>
            </a:r>
            <a:r>
              <a:rPr lang="pt-BR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S.H.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Jardim Botânico (anos 2000);</a:t>
            </a: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São Sebastião (atualmente).</a:t>
            </a: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endParaRPr lang="pt-BR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ChangeArrowheads="1"/>
          </p:cNvSpPr>
          <p:nvPr/>
        </p:nvSpPr>
        <p:spPr bwMode="auto">
          <a:xfrm>
            <a:off x="1763688" y="548680"/>
            <a:ext cx="583044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Aquíferos do Distrito Federal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39552" y="1556792"/>
            <a:ext cx="799306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Domínio de Águas Rasas - solos e rochas alteradas</a:t>
            </a: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Aquíferos Intergranulares</a:t>
            </a: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endParaRPr lang="pt-BR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Domínio de Águas Profundas - rochas: arenosas, argilosas ou </a:t>
            </a:r>
            <a:r>
              <a:rPr lang="pt-BR" sz="28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carbonáticas</a:t>
            </a:r>
            <a:endParaRPr lang="pt-BR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r>
              <a:rPr lang="pt-BR" sz="2800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Aquíferos Fraturados</a:t>
            </a: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defRPr/>
            </a:pPr>
            <a:endParaRPr lang="pt-BR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Tx/>
              <a:buChar char="-"/>
              <a:defRPr/>
            </a:pPr>
            <a:endParaRPr lang="pt-BR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endParaRPr lang="pt-BR" sz="2800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 eaLnBrk="1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endParaRPr lang="pt-BR" sz="2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44624"/>
            <a:ext cx="4386263" cy="64008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44624"/>
            <a:ext cx="4384675" cy="6400800"/>
          </a:xfrm>
          <a:prstGeom prst="rect">
            <a:avLst/>
          </a:prstGeom>
          <a:noFill/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331640" y="836712"/>
            <a:ext cx="6705600" cy="519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 err="1" smtClean="0"/>
              <a:t>Latossolo</a:t>
            </a:r>
            <a:r>
              <a:rPr lang="pt-BR" sz="2800" b="1" dirty="0">
                <a:solidFill>
                  <a:schemeClr val="accent4">
                    <a:lumMod val="10000"/>
                  </a:schemeClr>
                </a:solidFill>
              </a:rPr>
              <a:t>	</a:t>
            </a:r>
            <a:r>
              <a:rPr lang="pt-BR" sz="2800" dirty="0">
                <a:solidFill>
                  <a:schemeClr val="accent4">
                    <a:lumMod val="10000"/>
                  </a:schemeClr>
                </a:solidFill>
              </a:rPr>
              <a:t>		</a:t>
            </a:r>
            <a:r>
              <a:rPr lang="pt-BR" sz="2800" dirty="0" smtClean="0">
                <a:solidFill>
                  <a:schemeClr val="accent4">
                    <a:lumMod val="10000"/>
                  </a:schemeClr>
                </a:solidFill>
              </a:rPr>
              <a:t>       </a:t>
            </a:r>
            <a:r>
              <a:rPr lang="pt-BR" sz="2800" b="1" dirty="0" err="1" smtClean="0"/>
              <a:t>Cambissolo</a:t>
            </a:r>
            <a:endParaRPr lang="pt-BR" sz="2800" b="1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9553" y="0"/>
            <a:ext cx="8604447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Sistemas Intergranulares - Rasos 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10" descr="grupo hidrológico de solo-reduzi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9425"/>
            <a:ext cx="9144000" cy="626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555776" y="0"/>
            <a:ext cx="47513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/>
              <a:t>Aquíferos Intergranulares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331640" y="116632"/>
            <a:ext cx="6948264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Sistemas Fraturados - Profundos</a:t>
            </a:r>
            <a:endParaRPr lang="pt-BR" sz="3200" b="1" dirty="0">
              <a:solidFill>
                <a:srgbClr val="FFFF00"/>
              </a:solidFill>
            </a:endParaRPr>
          </a:p>
        </p:txBody>
      </p:sp>
      <p:pic>
        <p:nvPicPr>
          <p:cNvPr id="5" name="Picture 9" descr="metarritimi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894138" cy="5715000"/>
          </a:xfrm>
          <a:prstGeom prst="rect">
            <a:avLst/>
          </a:prstGeom>
          <a:noFill/>
        </p:spPr>
      </p:pic>
      <p:pic>
        <p:nvPicPr>
          <p:cNvPr id="6" name="Picture 11" descr="Figura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692696"/>
            <a:ext cx="6197600" cy="56943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dulações">
  <a:themeElements>
    <a:clrScheme name="Ondulações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ndulaçõ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ndulações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dulações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dulações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</TotalTime>
  <Words>462</Words>
  <Application>Microsoft Office PowerPoint</Application>
  <PresentationFormat>Apresentação na tela (4:3)</PresentationFormat>
  <Paragraphs>118</Paragraphs>
  <Slides>32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32</vt:i4>
      </vt:variant>
    </vt:vector>
  </HeadingPairs>
  <TitlesOfParts>
    <vt:vector size="36" baseType="lpstr">
      <vt:lpstr>Ondulações</vt:lpstr>
      <vt:lpstr>CorelDRAW</vt:lpstr>
      <vt:lpstr>Planilha</vt:lpstr>
      <vt:lpstr>Documento de imagem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Cenários Pré- e Pós-Urbanização</vt:lpstr>
      <vt:lpstr>Slide 21</vt:lpstr>
      <vt:lpstr>Slide 22</vt:lpstr>
      <vt:lpstr>Slide 23</vt:lpstr>
      <vt:lpstr>Slide 24</vt:lpstr>
      <vt:lpstr>Caixa Preenchida</vt:lpstr>
      <vt:lpstr>SISTEMAS PARA RECARGA ARTIFICIAL DE AQUÍFEROS</vt:lpstr>
      <vt:lpstr>CAIXA DE RECARGA</vt:lpstr>
      <vt:lpstr>TRINCHEIRA DE RECARGA</vt:lpstr>
      <vt:lpstr>TRINCHEIRA DE RECARGA</vt:lpstr>
      <vt:lpstr>CALHA DE RECARGA</vt:lpstr>
      <vt:lpstr>CALHA DE RECARGA</vt:lpstr>
      <vt:lpstr>Slide 32</vt:lpstr>
    </vt:vector>
  </TitlesOfParts>
  <Company>Particular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Particular</dc:creator>
  <cp:lastModifiedBy>Eloi</cp:lastModifiedBy>
  <cp:revision>96</cp:revision>
  <dcterms:created xsi:type="dcterms:W3CDTF">2010-01-03T11:24:07Z</dcterms:created>
  <dcterms:modified xsi:type="dcterms:W3CDTF">2017-09-20T17:17:17Z</dcterms:modified>
</cp:coreProperties>
</file>