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4"/>
  </p:sldMasterIdLst>
  <p:notesMasterIdLst>
    <p:notesMasterId r:id="rId27"/>
  </p:notesMasterIdLst>
  <p:sldIdLst>
    <p:sldId id="256" r:id="rId5"/>
    <p:sldId id="507" r:id="rId6"/>
    <p:sldId id="549" r:id="rId7"/>
    <p:sldId id="515" r:id="rId8"/>
    <p:sldId id="517" r:id="rId9"/>
    <p:sldId id="518" r:id="rId10"/>
    <p:sldId id="520" r:id="rId11"/>
    <p:sldId id="519" r:id="rId12"/>
    <p:sldId id="492" r:id="rId13"/>
    <p:sldId id="552" r:id="rId14"/>
    <p:sldId id="592" r:id="rId15"/>
    <p:sldId id="582" r:id="rId16"/>
    <p:sldId id="594" r:id="rId17"/>
    <p:sldId id="591" r:id="rId18"/>
    <p:sldId id="593" r:id="rId19"/>
    <p:sldId id="596" r:id="rId20"/>
    <p:sldId id="510" r:id="rId21"/>
    <p:sldId id="595" r:id="rId22"/>
    <p:sldId id="598" r:id="rId23"/>
    <p:sldId id="599" r:id="rId24"/>
    <p:sldId id="600" r:id="rId25"/>
    <p:sldId id="568" r:id="rId2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70AD47"/>
    <a:srgbClr val="C4F4CA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68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63641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Operação e manutenção da rede: CPRM.</a:t>
            </a:r>
          </a:p>
          <a:p>
            <a:r>
              <a:rPr lang="pt-BR" dirty="0"/>
              <a:t>Convênio assinado no final de outubro de 2018.</a:t>
            </a:r>
          </a:p>
          <a:p>
            <a:r>
              <a:rPr lang="pt-BR" dirty="0"/>
              <a:t>Início da operação da rede em janeiro de 2019.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pt-BR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4480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1D4-85BD-4CF7-8BAB-84B07489C90E}" type="datetimeFigureOut">
              <a:rPr lang="pt-BR" smtClean="0"/>
              <a:pPr/>
              <a:t>25/09/2019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8FEDC-D838-4649-B37F-E41AF5B477EA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5" name="Imagem 4" descr="Logo_ADASA_2009_Hor_Color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4624"/>
            <a:ext cx="25922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12776"/>
            <a:ext cx="3464412" cy="4869160"/>
          </a:xfrm>
          <a:prstGeom prst="rect">
            <a:avLst/>
          </a:prstGeom>
        </p:spPr>
      </p:pic>
      <p:cxnSp>
        <p:nvCxnSpPr>
          <p:cNvPr id="7" name="Conector reto 6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946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hyperlink" Target="http://www.adasa.df.gov.br/regulacao/alocacao-negociada-de-agu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hyperlink" Target="http://www.adasa.df.gov.br/regulacao/alocacao-negociada-de-agua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67F4F6E-8967-4A01-B4FD-0CCACCA78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17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642CFFB-11A7-4DAF-B6A5-5DDCB2BC05FE}"/>
              </a:ext>
            </a:extLst>
          </p:cNvPr>
          <p:cNvSpPr/>
          <p:nvPr/>
        </p:nvSpPr>
        <p:spPr>
          <a:xfrm>
            <a:off x="1236505" y="114485"/>
            <a:ext cx="6502013" cy="107721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pt-BR" sz="3200" b="1" dirty="0">
                <a:solidFill>
                  <a:schemeClr val="lt1"/>
                </a:solidFill>
              </a:rPr>
              <a:t>Marco Regulatório do Sistema Hídrico Pipiripau</a:t>
            </a:r>
            <a:endParaRPr lang="pt-BR" sz="3200" dirty="0">
              <a:solidFill>
                <a:schemeClr val="lt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768BB4D-AA16-4E90-A2A1-0D9E709DF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332" y="2875687"/>
            <a:ext cx="5258981" cy="3508790"/>
          </a:xfrm>
          <a:prstGeom prst="rect">
            <a:avLst/>
          </a:prstGeom>
        </p:spPr>
      </p:pic>
      <p:sp>
        <p:nvSpPr>
          <p:cNvPr id="9" name="Retângulo 4">
            <a:extLst>
              <a:ext uri="{FF2B5EF4-FFF2-40B4-BE49-F238E27FC236}">
                <a16:creationId xmlns:a16="http://schemas.microsoft.com/office/drawing/2014/main" id="{43D9408A-4BD3-4872-88EF-C6066F2C6AD0}"/>
              </a:ext>
            </a:extLst>
          </p:cNvPr>
          <p:cNvSpPr/>
          <p:nvPr/>
        </p:nvSpPr>
        <p:spPr>
          <a:xfrm>
            <a:off x="595301" y="1306188"/>
            <a:ext cx="7953398" cy="145501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2400" b="1" dirty="0">
                <a:solidFill>
                  <a:schemeClr val="lt1"/>
                </a:solidFill>
              </a:rPr>
              <a:t>Superintendência de Regulação - SRE/ANA</a:t>
            </a:r>
            <a:endParaRPr lang="pt-BR" sz="2400" dirty="0"/>
          </a:p>
          <a:p>
            <a:pPr>
              <a:lnSpc>
                <a:spcPct val="200000"/>
              </a:lnSpc>
            </a:pPr>
            <a:r>
              <a:rPr lang="pt-BR" sz="2400" b="1" dirty="0">
                <a:solidFill>
                  <a:schemeClr val="lt1"/>
                </a:solidFill>
              </a:rPr>
              <a:t>Superintendência de Recursos Hídricos - SRH/Adasa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60320D-3EB0-4101-8CD0-7D89764FFE18}"/>
              </a:ext>
            </a:extLst>
          </p:cNvPr>
          <p:cNvSpPr txBox="1"/>
          <p:nvPr/>
        </p:nvSpPr>
        <p:spPr>
          <a:xfrm>
            <a:off x="3503631" y="6498962"/>
            <a:ext cx="237338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 dirty="0">
                <a:solidFill>
                  <a:srgbClr val="FFFFFF"/>
                </a:solidFill>
              </a:rPr>
              <a:t>25 de setembro de 2019</a:t>
            </a:r>
            <a:endParaRPr lang="pt-BR" dirty="0"/>
          </a:p>
        </p:txBody>
      </p:sp>
      <p:pic>
        <p:nvPicPr>
          <p:cNvPr id="4" name="Imagem 5">
            <a:extLst>
              <a:ext uri="{FF2B5EF4-FFF2-40B4-BE49-F238E27FC236}">
                <a16:creationId xmlns:a16="http://schemas.microsoft.com/office/drawing/2014/main" id="{70009AB6-9D88-40B9-B7DB-6F204B86BE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75" y="6185042"/>
            <a:ext cx="1576436" cy="6620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474E6B6D-4BE6-480F-95B0-A2FA1D265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5170"/>
            <a:ext cx="9144000" cy="5254936"/>
          </a:xfrm>
          <a:prstGeom prst="rect">
            <a:avLst/>
          </a:prstGeom>
        </p:spPr>
      </p:pic>
      <p:cxnSp>
        <p:nvCxnSpPr>
          <p:cNvPr id="5" name="Conector reto 4"/>
          <p:cNvCxnSpPr>
            <a:cxnSpLocks/>
          </p:cNvCxnSpPr>
          <p:nvPr/>
        </p:nvCxnSpPr>
        <p:spPr>
          <a:xfrm>
            <a:off x="0" y="78588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>
            <a:extLst>
              <a:ext uri="{FF2B5EF4-FFF2-40B4-BE49-F238E27FC236}">
                <a16:creationId xmlns:a16="http://schemas.microsoft.com/office/drawing/2014/main" id="{4ED6E2B8-9CE8-4C90-88E8-23ECF5842DD7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A3F541F-AD84-42BA-8736-AAC8F14BD92D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C8E9CA4-24B6-4BF9-98F4-360439D24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0" y="119577"/>
            <a:ext cx="1395436" cy="602966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08D141BA-E114-4E24-A648-E1FF7F9ADFF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490" y="20802"/>
            <a:ext cx="1340878" cy="726467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57B9CAA5-41AB-43B2-925E-84515F732276}"/>
              </a:ext>
            </a:extLst>
          </p:cNvPr>
          <p:cNvSpPr/>
          <p:nvPr/>
        </p:nvSpPr>
        <p:spPr>
          <a:xfrm>
            <a:off x="1513697" y="87864"/>
            <a:ext cx="636539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rgbClr val="002060"/>
                </a:solidFill>
              </a:rPr>
              <a:t>MONITORAMENTO DO ESTADO HIDROLÓGICO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54BDD1D0-A242-46D0-ABFB-FEDF63D99992}"/>
              </a:ext>
            </a:extLst>
          </p:cNvPr>
          <p:cNvSpPr/>
          <p:nvPr/>
        </p:nvSpPr>
        <p:spPr>
          <a:xfrm>
            <a:off x="5627077" y="5072549"/>
            <a:ext cx="439615" cy="5288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D49A4FB-7611-44DF-8821-2BF884E82A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618" t="69607" r="32596" b="13006"/>
          <a:stretch/>
        </p:blipFill>
        <p:spPr>
          <a:xfrm>
            <a:off x="1248508" y="1245311"/>
            <a:ext cx="1303890" cy="135659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B8E8DD16-8136-4847-B8AC-18603C7CBFD9}"/>
              </a:ext>
            </a:extLst>
          </p:cNvPr>
          <p:cNvCxnSpPr>
            <a:cxnSpLocks/>
          </p:cNvCxnSpPr>
          <p:nvPr/>
        </p:nvCxnSpPr>
        <p:spPr>
          <a:xfrm flipH="1" flipV="1">
            <a:off x="2552398" y="1256629"/>
            <a:ext cx="3514294" cy="38123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930A222C-D841-48AF-8739-54856DC7BC2C}"/>
              </a:ext>
            </a:extLst>
          </p:cNvPr>
          <p:cNvCxnSpPr>
            <a:cxnSpLocks/>
          </p:cNvCxnSpPr>
          <p:nvPr/>
        </p:nvCxnSpPr>
        <p:spPr>
          <a:xfrm flipH="1" flipV="1">
            <a:off x="1280643" y="2601904"/>
            <a:ext cx="4346434" cy="299946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C3D5D0DD-B5E9-487A-8B30-0065B28A6DF4}"/>
              </a:ext>
            </a:extLst>
          </p:cNvPr>
          <p:cNvSpPr txBox="1"/>
          <p:nvPr/>
        </p:nvSpPr>
        <p:spPr>
          <a:xfrm>
            <a:off x="1280642" y="2836636"/>
            <a:ext cx="2236281" cy="954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04/09/2019</a:t>
            </a:r>
          </a:p>
          <a:p>
            <a:pPr algn="ctr"/>
            <a:r>
              <a:rPr lang="pt-BR" dirty="0"/>
              <a:t>Vazão Média: 444 L/s</a:t>
            </a:r>
          </a:p>
          <a:p>
            <a:pPr algn="ctr"/>
            <a:r>
              <a:rPr lang="pt-BR" dirty="0"/>
              <a:t>36 L/s abaixo do </a:t>
            </a:r>
          </a:p>
          <a:p>
            <a:pPr algn="ctr"/>
            <a:r>
              <a:rPr lang="pt-BR" dirty="0"/>
              <a:t>EH Vermelho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E8F0AB58-6816-4CE5-A3C4-DAF39C35F7BF}"/>
              </a:ext>
            </a:extLst>
          </p:cNvPr>
          <p:cNvSpPr/>
          <p:nvPr/>
        </p:nvSpPr>
        <p:spPr>
          <a:xfrm>
            <a:off x="6333392" y="5098835"/>
            <a:ext cx="760135" cy="6184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D34DF082-F2D8-4B42-9E4B-4ACD29BD6EB9}"/>
              </a:ext>
            </a:extLst>
          </p:cNvPr>
          <p:cNvCxnSpPr>
            <a:cxnSpLocks/>
          </p:cNvCxnSpPr>
          <p:nvPr/>
        </p:nvCxnSpPr>
        <p:spPr>
          <a:xfrm flipV="1">
            <a:off x="7089778" y="2351039"/>
            <a:ext cx="1838135" cy="338496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A56DC630-76C3-4999-8F1B-240A421AF98C}"/>
              </a:ext>
            </a:extLst>
          </p:cNvPr>
          <p:cNvCxnSpPr>
            <a:cxnSpLocks/>
          </p:cNvCxnSpPr>
          <p:nvPr/>
        </p:nvCxnSpPr>
        <p:spPr>
          <a:xfrm flipV="1">
            <a:off x="6349388" y="1239716"/>
            <a:ext cx="860304" cy="38292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D0D7AAC5-5DF1-45DB-8E0A-D90505F51483}"/>
              </a:ext>
            </a:extLst>
          </p:cNvPr>
          <p:cNvSpPr txBox="1"/>
          <p:nvPr/>
        </p:nvSpPr>
        <p:spPr>
          <a:xfrm>
            <a:off x="4586797" y="1594779"/>
            <a:ext cx="2236281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19/09/2019</a:t>
            </a:r>
          </a:p>
          <a:p>
            <a:pPr algn="ctr"/>
            <a:r>
              <a:rPr lang="pt-BR" dirty="0"/>
              <a:t>Vazão Média: 439 L/s</a:t>
            </a:r>
          </a:p>
          <a:p>
            <a:pPr algn="ctr"/>
            <a:r>
              <a:rPr lang="pt-BR" dirty="0"/>
              <a:t>Vazão Medida 427 L/s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25/09/2019</a:t>
            </a:r>
          </a:p>
          <a:p>
            <a:pPr algn="ctr"/>
            <a:r>
              <a:rPr lang="pt-BR" dirty="0"/>
              <a:t>Vazão Média: 430 L/s</a:t>
            </a:r>
          </a:p>
          <a:p>
            <a:pPr algn="ctr"/>
            <a:r>
              <a:rPr lang="pt-BR" dirty="0"/>
              <a:t>Vazão Medida: 457 L/s</a:t>
            </a:r>
          </a:p>
          <a:p>
            <a:pPr algn="ctr"/>
            <a:endParaRPr lang="pt-BR" dirty="0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12DB6084-03A5-449C-9673-287560E79A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394" t="74162" r="21313" b="15819"/>
          <a:stretch/>
        </p:blipFill>
        <p:spPr>
          <a:xfrm>
            <a:off x="7209692" y="1256629"/>
            <a:ext cx="1718221" cy="10645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0916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>
            <a:cxnSpLocks/>
          </p:cNvCxnSpPr>
          <p:nvPr/>
        </p:nvCxnSpPr>
        <p:spPr>
          <a:xfrm>
            <a:off x="0" y="78588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>
            <a:extLst>
              <a:ext uri="{FF2B5EF4-FFF2-40B4-BE49-F238E27FC236}">
                <a16:creationId xmlns:a16="http://schemas.microsoft.com/office/drawing/2014/main" id="{4ED6E2B8-9CE8-4C90-88E8-23ECF5842DD7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A3F541F-AD84-42BA-8736-AAC8F14BD92D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64440C4-3425-46FB-8BFF-03CF2823852A}"/>
              </a:ext>
            </a:extLst>
          </p:cNvPr>
          <p:cNvSpPr/>
          <p:nvPr/>
        </p:nvSpPr>
        <p:spPr>
          <a:xfrm>
            <a:off x="807868" y="2279086"/>
            <a:ext cx="7590408" cy="1805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600" b="1" dirty="0">
                <a:solidFill>
                  <a:srgbClr val="002060"/>
                </a:solidFill>
                <a:latin typeface="+mn-lt"/>
              </a:rPr>
              <a:t>REGRAS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600" b="1" dirty="0">
                <a:solidFill>
                  <a:srgbClr val="002060"/>
                </a:solidFill>
                <a:latin typeface="+mn-lt"/>
              </a:rPr>
              <a:t>VIGENTES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C8E9CA4-24B6-4BF9-98F4-360439D24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4" y="79979"/>
            <a:ext cx="1395436" cy="602966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08D141BA-E114-4E24-A648-E1FF7F9ADFF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312" y="20802"/>
            <a:ext cx="1593056" cy="72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58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>
            <a:cxnSpLocks/>
          </p:cNvCxnSpPr>
          <p:nvPr/>
        </p:nvCxnSpPr>
        <p:spPr>
          <a:xfrm>
            <a:off x="0" y="78588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>
            <a:extLst>
              <a:ext uri="{FF2B5EF4-FFF2-40B4-BE49-F238E27FC236}">
                <a16:creationId xmlns:a16="http://schemas.microsoft.com/office/drawing/2014/main" id="{4ED6E2B8-9CE8-4C90-88E8-23ECF5842DD7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A3F541F-AD84-42BA-8736-AAC8F14BD92D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C8E9CA4-24B6-4BF9-98F4-360439D24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2" y="90253"/>
            <a:ext cx="1395436" cy="602966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08D141BA-E114-4E24-A648-E1FF7F9ADFF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620" y="20802"/>
            <a:ext cx="1406118" cy="726467"/>
          </a:xfrm>
          <a:prstGeom prst="rect">
            <a:avLst/>
          </a:prstGeom>
        </p:spPr>
      </p:pic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7D9904A9-A11C-4F3B-A079-92C0D09686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916044"/>
              </p:ext>
            </p:extLst>
          </p:nvPr>
        </p:nvGraphicFramePr>
        <p:xfrm>
          <a:off x="130491" y="845577"/>
          <a:ext cx="8610385" cy="5941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374">
                  <a:extLst>
                    <a:ext uri="{9D8B030D-6E8A-4147-A177-3AD203B41FA5}">
                      <a16:colId xmlns:a16="http://schemas.microsoft.com/office/drawing/2014/main" val="1726463889"/>
                    </a:ext>
                  </a:extLst>
                </a:gridCol>
                <a:gridCol w="1099962">
                  <a:extLst>
                    <a:ext uri="{9D8B030D-6E8A-4147-A177-3AD203B41FA5}">
                      <a16:colId xmlns:a16="http://schemas.microsoft.com/office/drawing/2014/main" val="3011620058"/>
                    </a:ext>
                  </a:extLst>
                </a:gridCol>
                <a:gridCol w="969380">
                  <a:extLst>
                    <a:ext uri="{9D8B030D-6E8A-4147-A177-3AD203B41FA5}">
                      <a16:colId xmlns:a16="http://schemas.microsoft.com/office/drawing/2014/main" val="1617323091"/>
                    </a:ext>
                  </a:extLst>
                </a:gridCol>
                <a:gridCol w="1034625">
                  <a:extLst>
                    <a:ext uri="{9D8B030D-6E8A-4147-A177-3AD203B41FA5}">
                      <a16:colId xmlns:a16="http://schemas.microsoft.com/office/drawing/2014/main" val="1974351214"/>
                    </a:ext>
                  </a:extLst>
                </a:gridCol>
                <a:gridCol w="1053267">
                  <a:extLst>
                    <a:ext uri="{9D8B030D-6E8A-4147-A177-3AD203B41FA5}">
                      <a16:colId xmlns:a16="http://schemas.microsoft.com/office/drawing/2014/main" val="1429794044"/>
                    </a:ext>
                  </a:extLst>
                </a:gridCol>
                <a:gridCol w="1022681">
                  <a:extLst>
                    <a:ext uri="{9D8B030D-6E8A-4147-A177-3AD203B41FA5}">
                      <a16:colId xmlns:a16="http://schemas.microsoft.com/office/drawing/2014/main" val="3800328960"/>
                    </a:ext>
                  </a:extLst>
                </a:gridCol>
                <a:gridCol w="977342">
                  <a:extLst>
                    <a:ext uri="{9D8B030D-6E8A-4147-A177-3AD203B41FA5}">
                      <a16:colId xmlns:a16="http://schemas.microsoft.com/office/drawing/2014/main" val="2435761077"/>
                    </a:ext>
                  </a:extLst>
                </a:gridCol>
                <a:gridCol w="1045754">
                  <a:extLst>
                    <a:ext uri="{9D8B030D-6E8A-4147-A177-3AD203B41FA5}">
                      <a16:colId xmlns:a16="http://schemas.microsoft.com/office/drawing/2014/main" val="439209455"/>
                    </a:ext>
                  </a:extLst>
                </a:gridCol>
              </a:tblGrid>
              <a:tr h="512685">
                <a:tc gridSpan="8"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SETEMBRO – A PARTIR DE 23/09/2019</a:t>
                      </a:r>
                    </a:p>
                    <a:p>
                      <a:pPr algn="ctr"/>
                      <a:r>
                        <a:rPr lang="pt-BR" sz="1400" dirty="0"/>
                        <a:t>HORÁRIOS DE CAPTAÇÃO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936851"/>
                  </a:ext>
                </a:extLst>
              </a:tr>
              <a:tr h="852898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USUÁRIOS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SEGUNDA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TERÇA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QUARTA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QUINTA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SEXTA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SÁBADO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DOMINGO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841436"/>
                  </a:ext>
                </a:extLst>
              </a:tr>
              <a:tr h="904589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RIO PIPIRIPAU (MARGEM DIREITA)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06:00 </a:t>
                      </a:r>
                    </a:p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09:00 </a:t>
                      </a:r>
                    </a:p>
                    <a:p>
                      <a:pPr algn="ctr"/>
                      <a:endParaRPr lang="pt-BR" sz="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12:00 </a:t>
                      </a:r>
                    </a:p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15:00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-----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06:00 </a:t>
                      </a:r>
                    </a:p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09:00 </a:t>
                      </a:r>
                    </a:p>
                    <a:p>
                      <a:pPr algn="ctr"/>
                      <a:endParaRPr lang="pt-BR" sz="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12:00 </a:t>
                      </a:r>
                    </a:p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15:00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pt-BR" sz="12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/>
                        <a:t>-----</a:t>
                      </a:r>
                    </a:p>
                    <a:p>
                      <a:pPr algn="ctr"/>
                      <a:endParaRPr lang="pt-B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06:00 </a:t>
                      </a:r>
                    </a:p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09:00 </a:t>
                      </a:r>
                    </a:p>
                    <a:p>
                      <a:pPr algn="ctr"/>
                      <a:endParaRPr lang="pt-BR" sz="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12:00 </a:t>
                      </a:r>
                    </a:p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15:00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06:00 </a:t>
                      </a:r>
                    </a:p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09:00 </a:t>
                      </a:r>
                    </a:p>
                    <a:p>
                      <a:pPr algn="ctr"/>
                      <a:endParaRPr lang="pt-BR" sz="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12:00 </a:t>
                      </a:r>
                    </a:p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15:00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/>
                        <a:t>-----</a:t>
                      </a:r>
                    </a:p>
                    <a:p>
                      <a:pPr algn="ctr"/>
                      <a:endParaRPr lang="pt-BR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4291304"/>
                  </a:ext>
                </a:extLst>
              </a:tr>
              <a:tr h="914108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RIO PIPIRIPAU (MARGEM ESQUERDA)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/>
                        <a:t>-----</a:t>
                      </a:r>
                    </a:p>
                    <a:p>
                      <a:pPr algn="ctr"/>
                      <a:endParaRPr lang="pt-B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06:00 09:00 </a:t>
                      </a:r>
                    </a:p>
                    <a:p>
                      <a:pPr algn="ctr"/>
                      <a:endParaRPr lang="pt-BR" sz="9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15:00 18:00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/>
                        <a:t>-----</a:t>
                      </a:r>
                    </a:p>
                    <a:p>
                      <a:pPr algn="ctr"/>
                      <a:endParaRPr lang="pt-B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06:00 </a:t>
                      </a:r>
                    </a:p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09:00 </a:t>
                      </a:r>
                    </a:p>
                    <a:p>
                      <a:pPr algn="ctr"/>
                      <a:endParaRPr lang="pt-BR" sz="9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15:00 </a:t>
                      </a:r>
                    </a:p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18:00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/>
                        <a:t>-----</a:t>
                      </a:r>
                    </a:p>
                    <a:p>
                      <a:pPr algn="ctr"/>
                      <a:endParaRPr lang="pt-BR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09:00 </a:t>
                      </a:r>
                    </a:p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12:00 </a:t>
                      </a:r>
                    </a:p>
                    <a:p>
                      <a:pPr algn="ctr"/>
                      <a:endParaRPr lang="pt-BR" sz="9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15:00 </a:t>
                      </a:r>
                    </a:p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18:00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06:00 </a:t>
                      </a:r>
                    </a:p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09:00 </a:t>
                      </a:r>
                    </a:p>
                    <a:p>
                      <a:pPr algn="ctr"/>
                      <a:endParaRPr lang="pt-BR" sz="9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12:00 </a:t>
                      </a:r>
                    </a:p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15:00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0405086"/>
                  </a:ext>
                </a:extLst>
              </a:tr>
              <a:tr h="914108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CÓRREGO TAQUARA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09:00 </a:t>
                      </a:r>
                    </a:p>
                    <a:p>
                      <a:pPr algn="ctr"/>
                      <a:r>
                        <a:rPr lang="pt-BR" sz="1200" b="1" dirty="0"/>
                        <a:t>12:00</a:t>
                      </a:r>
                    </a:p>
                    <a:p>
                      <a:pPr algn="ctr"/>
                      <a:endParaRPr lang="pt-BR" sz="8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15:00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18:00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-----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09:00 </a:t>
                      </a:r>
                    </a:p>
                    <a:p>
                      <a:pPr algn="ctr"/>
                      <a:r>
                        <a:rPr lang="pt-BR" sz="1200" b="1" dirty="0"/>
                        <a:t>12:00</a:t>
                      </a:r>
                    </a:p>
                    <a:p>
                      <a:pPr algn="ctr"/>
                      <a:endParaRPr lang="pt-BR" sz="8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15:00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18:00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/>
                        <a:t>-----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09:00 </a:t>
                      </a:r>
                    </a:p>
                    <a:p>
                      <a:pPr algn="ctr"/>
                      <a:r>
                        <a:rPr lang="pt-BR" sz="1200" b="1" dirty="0"/>
                        <a:t>12:00</a:t>
                      </a:r>
                    </a:p>
                    <a:p>
                      <a:pPr algn="ctr"/>
                      <a:endParaRPr lang="pt-BR" sz="8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15:00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18:00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/>
                        <a:t>-----</a:t>
                      </a:r>
                    </a:p>
                    <a:p>
                      <a:pPr algn="ctr"/>
                      <a:endParaRPr lang="pt-BR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09:00 </a:t>
                      </a:r>
                    </a:p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12:00 </a:t>
                      </a:r>
                    </a:p>
                    <a:p>
                      <a:pPr algn="ctr"/>
                      <a:endParaRPr lang="pt-BR" sz="9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15:00 </a:t>
                      </a:r>
                    </a:p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18:00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0177385"/>
                  </a:ext>
                </a:extLst>
              </a:tr>
              <a:tr h="904589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PIVÔ FAZENDA PARANÁ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/>
                        <a:t>-----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21:00      03:00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/>
                        <a:t>-----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21:00      03:00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/>
                        <a:t>-----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16:00      21:00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21:00      03:00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0391150"/>
                  </a:ext>
                </a:extLst>
              </a:tr>
              <a:tr h="801207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PRODUTOR DE GRAMA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/>
                        <a:t>21:00  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/>
                        <a:t>02:00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/>
                        <a:t>-----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/>
                        <a:t>21:00    02:00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/>
                        <a:t>-----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/>
                        <a:t>21:00    02:00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/>
                        <a:t>21:00    02:00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/>
                        <a:t>-----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2134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550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>
            <a:cxnSpLocks/>
          </p:cNvCxnSpPr>
          <p:nvPr/>
        </p:nvCxnSpPr>
        <p:spPr>
          <a:xfrm>
            <a:off x="0" y="78588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>
            <a:extLst>
              <a:ext uri="{FF2B5EF4-FFF2-40B4-BE49-F238E27FC236}">
                <a16:creationId xmlns:a16="http://schemas.microsoft.com/office/drawing/2014/main" id="{4ED6E2B8-9CE8-4C90-88E8-23ECF5842DD7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A3F541F-AD84-42BA-8736-AAC8F14BD92D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C8E9CA4-24B6-4BF9-98F4-360439D24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2" y="90253"/>
            <a:ext cx="1395436" cy="602966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08D141BA-E114-4E24-A648-E1FF7F9ADFF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620" y="20802"/>
            <a:ext cx="1406118" cy="726467"/>
          </a:xfrm>
          <a:prstGeom prst="rect">
            <a:avLst/>
          </a:prstGeom>
        </p:spPr>
      </p:pic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44A83900-5AFC-413A-B5AC-77D3E8019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066544"/>
              </p:ext>
            </p:extLst>
          </p:nvPr>
        </p:nvGraphicFramePr>
        <p:xfrm>
          <a:off x="137604" y="945715"/>
          <a:ext cx="8868792" cy="578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610">
                  <a:extLst>
                    <a:ext uri="{9D8B030D-6E8A-4147-A177-3AD203B41FA5}">
                      <a16:colId xmlns:a16="http://schemas.microsoft.com/office/drawing/2014/main" val="1726463889"/>
                    </a:ext>
                  </a:extLst>
                </a:gridCol>
                <a:gridCol w="1132973">
                  <a:extLst>
                    <a:ext uri="{9D8B030D-6E8A-4147-A177-3AD203B41FA5}">
                      <a16:colId xmlns:a16="http://schemas.microsoft.com/office/drawing/2014/main" val="3011620058"/>
                    </a:ext>
                  </a:extLst>
                </a:gridCol>
                <a:gridCol w="998471">
                  <a:extLst>
                    <a:ext uri="{9D8B030D-6E8A-4147-A177-3AD203B41FA5}">
                      <a16:colId xmlns:a16="http://schemas.microsoft.com/office/drawing/2014/main" val="1617323091"/>
                    </a:ext>
                  </a:extLst>
                </a:gridCol>
                <a:gridCol w="1065675">
                  <a:extLst>
                    <a:ext uri="{9D8B030D-6E8A-4147-A177-3AD203B41FA5}">
                      <a16:colId xmlns:a16="http://schemas.microsoft.com/office/drawing/2014/main" val="1974351214"/>
                    </a:ext>
                  </a:extLst>
                </a:gridCol>
                <a:gridCol w="1084877">
                  <a:extLst>
                    <a:ext uri="{9D8B030D-6E8A-4147-A177-3AD203B41FA5}">
                      <a16:colId xmlns:a16="http://schemas.microsoft.com/office/drawing/2014/main" val="1429794044"/>
                    </a:ext>
                  </a:extLst>
                </a:gridCol>
                <a:gridCol w="1053372">
                  <a:extLst>
                    <a:ext uri="{9D8B030D-6E8A-4147-A177-3AD203B41FA5}">
                      <a16:colId xmlns:a16="http://schemas.microsoft.com/office/drawing/2014/main" val="3800328960"/>
                    </a:ext>
                  </a:extLst>
                </a:gridCol>
                <a:gridCol w="1006674">
                  <a:extLst>
                    <a:ext uri="{9D8B030D-6E8A-4147-A177-3AD203B41FA5}">
                      <a16:colId xmlns:a16="http://schemas.microsoft.com/office/drawing/2014/main" val="2435761077"/>
                    </a:ext>
                  </a:extLst>
                </a:gridCol>
                <a:gridCol w="1077140">
                  <a:extLst>
                    <a:ext uri="{9D8B030D-6E8A-4147-A177-3AD203B41FA5}">
                      <a16:colId xmlns:a16="http://schemas.microsoft.com/office/drawing/2014/main" val="439209455"/>
                    </a:ext>
                  </a:extLst>
                </a:gridCol>
              </a:tblGrid>
              <a:tr h="706549">
                <a:tc gridSpan="8"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SETEMBRO – A PARTIR DE 23/09/2019</a:t>
                      </a:r>
                    </a:p>
                    <a:p>
                      <a:pPr algn="ctr"/>
                      <a:r>
                        <a:rPr lang="pt-BR" sz="1400" dirty="0"/>
                        <a:t>HORÁRIOS DE CAPTAÇÃO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936851"/>
                  </a:ext>
                </a:extLst>
              </a:tr>
              <a:tr h="1025712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USUÁRIOS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SEGUNDA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TERÇA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QUARTA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QUINTA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SEXTA</a:t>
                      </a:r>
                    </a:p>
                    <a:p>
                      <a:pPr algn="ctr"/>
                      <a:r>
                        <a:rPr lang="pt-BR" sz="1200" b="1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SÁBADO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DOMINGO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841436"/>
                  </a:ext>
                </a:extLst>
              </a:tr>
              <a:tr h="1023003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AGRÍCOLA CAMPOS (USO MINERAÇÃO)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08:00 </a:t>
                      </a:r>
                    </a:p>
                    <a:p>
                      <a:pPr algn="ctr"/>
                      <a:r>
                        <a:rPr lang="pt-BR" sz="1200" b="1" dirty="0"/>
                        <a:t>13:00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08:00 13:00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08:00  </a:t>
                      </a:r>
                    </a:p>
                    <a:p>
                      <a:pPr algn="ctr"/>
                      <a:r>
                        <a:rPr lang="pt-BR" sz="1200" b="1" dirty="0"/>
                        <a:t>13:00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08:00     13:00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08:00     13:00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-----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/>
                        <a:t>-----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8384226"/>
                  </a:ext>
                </a:extLst>
              </a:tr>
              <a:tr h="9790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/>
                        <a:t>AGRÍCOLA CAMPOS (DEMAIS USOS)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/>
                        <a:t>-----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06:00 09:00 </a:t>
                      </a:r>
                    </a:p>
                    <a:p>
                      <a:pPr algn="ctr"/>
                      <a:endParaRPr lang="pt-BR" sz="9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15:00 18:00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/>
                        <a:t>-----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06:00 </a:t>
                      </a:r>
                    </a:p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09:00 </a:t>
                      </a:r>
                    </a:p>
                    <a:p>
                      <a:pPr algn="ctr"/>
                      <a:endParaRPr lang="pt-BR" sz="9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15:00 </a:t>
                      </a:r>
                    </a:p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18:00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/>
                        <a:t>-----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09:00 </a:t>
                      </a:r>
                    </a:p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12:00 </a:t>
                      </a:r>
                    </a:p>
                    <a:p>
                      <a:pPr algn="ctr"/>
                      <a:endParaRPr lang="pt-BR" sz="9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15:00 </a:t>
                      </a:r>
                    </a:p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18:00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06:00 </a:t>
                      </a:r>
                    </a:p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09:00 </a:t>
                      </a:r>
                    </a:p>
                    <a:p>
                      <a:pPr algn="ctr"/>
                      <a:endParaRPr lang="pt-BR" sz="9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12:00 </a:t>
                      </a:r>
                    </a:p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15:00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4353895"/>
                  </a:ext>
                </a:extLst>
              </a:tr>
              <a:tr h="1212205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CANAL SANTOS DUMONT</a:t>
                      </a:r>
                    </a:p>
                    <a:p>
                      <a:pPr algn="ctr"/>
                      <a:r>
                        <a:rPr lang="pt-BR" sz="1200" b="1" dirty="0"/>
                        <a:t>60 L/s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150 L/s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/>
                        <a:t>150 L/s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/>
                        <a:t>150 L/s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/>
                        <a:t>150 L/s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/>
                        <a:t>150 L/s        até às         14 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/>
                        <a:t>60 L/s após às 14h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chemeClr val="tx1"/>
                          </a:solidFill>
                        </a:rPr>
                        <a:t>60 L/s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/>
                        <a:t>60 L/s até às 14h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/>
                        <a:t>150 L/s        a partir das 14h horas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8983844"/>
                  </a:ext>
                </a:extLst>
              </a:tr>
              <a:tr h="837003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CAESB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/>
                        <a:t>252 L/s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/>
                        <a:t>252 L/s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/>
                        <a:t>252 L/s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/>
                        <a:t>252 L/s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/>
                        <a:t>252 L/s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/>
                        <a:t>252 L/s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200" b="1" dirty="0"/>
                        <a:t>252 L/s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8662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706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>
            <a:cxnSpLocks/>
          </p:cNvCxnSpPr>
          <p:nvPr/>
        </p:nvCxnSpPr>
        <p:spPr>
          <a:xfrm>
            <a:off x="0" y="78588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>
            <a:extLst>
              <a:ext uri="{FF2B5EF4-FFF2-40B4-BE49-F238E27FC236}">
                <a16:creationId xmlns:a16="http://schemas.microsoft.com/office/drawing/2014/main" id="{4ED6E2B8-9CE8-4C90-88E8-23ECF5842DD7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A3F541F-AD84-42BA-8736-AAC8F14BD92D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64440C4-3425-46FB-8BFF-03CF2823852A}"/>
              </a:ext>
            </a:extLst>
          </p:cNvPr>
          <p:cNvSpPr/>
          <p:nvPr/>
        </p:nvSpPr>
        <p:spPr>
          <a:xfrm>
            <a:off x="807868" y="2279086"/>
            <a:ext cx="7590408" cy="165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600" b="1" dirty="0">
                <a:solidFill>
                  <a:srgbClr val="002060"/>
                </a:solidFill>
              </a:rPr>
              <a:t>AÇÕES DE FISCALIZAÇÃO                              NA BACIA DO PIPIRIPAU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C8E9CA4-24B6-4BF9-98F4-360439D24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4" y="79979"/>
            <a:ext cx="1395436" cy="602966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08D141BA-E114-4E24-A648-E1FF7F9ADFF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312" y="20802"/>
            <a:ext cx="1593056" cy="72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64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71EC7AF-A595-4582-9923-A3A1E80505F8}"/>
              </a:ext>
            </a:extLst>
          </p:cNvPr>
          <p:cNvSpPr txBox="1"/>
          <p:nvPr/>
        </p:nvSpPr>
        <p:spPr>
          <a:xfrm>
            <a:off x="2203930" y="304799"/>
            <a:ext cx="7539838" cy="40312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45 ATIVIDADES REALIZADAS ATÉ O MOMENTO</a:t>
            </a:r>
            <a:endParaRPr lang="en-US" sz="2000" b="1" kern="1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pic>
        <p:nvPicPr>
          <p:cNvPr id="9" name="Imagem 9" descr="Uma imagem contendo texto, mapa&#10;&#10;Descrição gerada com muito alta confiança">
            <a:extLst>
              <a:ext uri="{FF2B5EF4-FFF2-40B4-BE49-F238E27FC236}">
                <a16:creationId xmlns:a16="http://schemas.microsoft.com/office/drawing/2014/main" id="{C83633A8-8BC3-40C1-860A-C2511CED7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7479"/>
            <a:ext cx="9089395" cy="547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54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>
            <a:cxnSpLocks/>
          </p:cNvCxnSpPr>
          <p:nvPr/>
        </p:nvCxnSpPr>
        <p:spPr>
          <a:xfrm>
            <a:off x="0" y="78588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>
            <a:extLst>
              <a:ext uri="{FF2B5EF4-FFF2-40B4-BE49-F238E27FC236}">
                <a16:creationId xmlns:a16="http://schemas.microsoft.com/office/drawing/2014/main" id="{4ED6E2B8-9CE8-4C90-88E8-23ECF5842DD7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A3F541F-AD84-42BA-8736-AAC8F14BD92D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64440C4-3425-46FB-8BFF-03CF2823852A}"/>
              </a:ext>
            </a:extLst>
          </p:cNvPr>
          <p:cNvSpPr/>
          <p:nvPr/>
        </p:nvSpPr>
        <p:spPr>
          <a:xfrm>
            <a:off x="807868" y="2279086"/>
            <a:ext cx="7590408" cy="165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600" b="1" dirty="0">
                <a:solidFill>
                  <a:srgbClr val="002060"/>
                </a:solidFill>
                <a:latin typeface="+mn-lt"/>
              </a:rPr>
              <a:t>COMO ACESSAR OS DOCUMENTOS?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C8E9CA4-24B6-4BF9-98F4-360439D24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4" y="79979"/>
            <a:ext cx="1395436" cy="602966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08D141BA-E114-4E24-A648-E1FF7F9ADFF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312" y="20802"/>
            <a:ext cx="1593056" cy="72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20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>
            <a:cxnSpLocks/>
          </p:cNvCxnSpPr>
          <p:nvPr/>
        </p:nvCxnSpPr>
        <p:spPr>
          <a:xfrm>
            <a:off x="0" y="78588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>
            <a:extLst>
              <a:ext uri="{FF2B5EF4-FFF2-40B4-BE49-F238E27FC236}">
                <a16:creationId xmlns:a16="http://schemas.microsoft.com/office/drawing/2014/main" id="{4ED6E2B8-9CE8-4C90-88E8-23ECF5842DD7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A3F541F-AD84-42BA-8736-AAC8F14BD92D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C8E9CA4-24B6-4BF9-98F4-360439D24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0" y="119577"/>
            <a:ext cx="1395436" cy="602966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08D141BA-E114-4E24-A648-E1FF7F9ADFF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60" y="20802"/>
            <a:ext cx="1204208" cy="72646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DA6811F-32CC-478F-85FB-098CD78520B6}"/>
              </a:ext>
            </a:extLst>
          </p:cNvPr>
          <p:cNvSpPr txBox="1"/>
          <p:nvPr/>
        </p:nvSpPr>
        <p:spPr>
          <a:xfrm>
            <a:off x="515863" y="932547"/>
            <a:ext cx="83610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defRPr/>
            </a:pPr>
            <a:r>
              <a:rPr lang="pt-BR" sz="2600" b="1" kern="1200" dirty="0">
                <a:solidFill>
                  <a:srgbClr val="01047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http://gis.adasa.df.gov.br/portal/home/</a:t>
            </a:r>
            <a:endParaRPr kumimoji="0" lang="pt-BR" sz="2600" b="1" i="0" u="none" strike="noStrike" kern="1200" cap="none" spc="0" normalizeH="0" baseline="0" noProof="0" dirty="0">
              <a:ln>
                <a:noFill/>
              </a:ln>
              <a:solidFill>
                <a:srgbClr val="01047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3CABC6C-8BF0-4320-9918-C3094F78F557}"/>
              </a:ext>
            </a:extLst>
          </p:cNvPr>
          <p:cNvSpPr/>
          <p:nvPr/>
        </p:nvSpPr>
        <p:spPr>
          <a:xfrm>
            <a:off x="1505622" y="133170"/>
            <a:ext cx="6341158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rgbClr val="002060"/>
                </a:solidFill>
              </a:rPr>
              <a:t>ACOMPANHAMENTO DO ESTADO HIDROLÓGICO</a:t>
            </a:r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B661C8F3-C075-47B7-A145-F1B8FDD0FF4F}"/>
              </a:ext>
            </a:extLst>
          </p:cNvPr>
          <p:cNvSpPr/>
          <p:nvPr/>
        </p:nvSpPr>
        <p:spPr>
          <a:xfrm rot="16200000">
            <a:off x="1084777" y="6182198"/>
            <a:ext cx="574603" cy="354447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647FFCA-5E78-455F-B0D5-3F24CB6E8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0" y="1500655"/>
            <a:ext cx="912495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8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>
            <a:cxnSpLocks/>
          </p:cNvCxnSpPr>
          <p:nvPr/>
        </p:nvCxnSpPr>
        <p:spPr>
          <a:xfrm>
            <a:off x="0" y="78588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>
            <a:extLst>
              <a:ext uri="{FF2B5EF4-FFF2-40B4-BE49-F238E27FC236}">
                <a16:creationId xmlns:a16="http://schemas.microsoft.com/office/drawing/2014/main" id="{4ED6E2B8-9CE8-4C90-88E8-23ECF5842DD7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A3F541F-AD84-42BA-8736-AAC8F14BD92D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C8E9CA4-24B6-4BF9-98F4-360439D24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8" y="90253"/>
            <a:ext cx="1395436" cy="602966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08D141BA-E114-4E24-A648-E1FF7F9ADFF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620" y="10528"/>
            <a:ext cx="1406118" cy="72646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BA20C18-531D-4378-9F3F-A2224A0A72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49818" y="1122697"/>
            <a:ext cx="9094182" cy="498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21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>
            <a:cxnSpLocks/>
          </p:cNvCxnSpPr>
          <p:nvPr/>
        </p:nvCxnSpPr>
        <p:spPr>
          <a:xfrm>
            <a:off x="0" y="78588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>
            <a:extLst>
              <a:ext uri="{FF2B5EF4-FFF2-40B4-BE49-F238E27FC236}">
                <a16:creationId xmlns:a16="http://schemas.microsoft.com/office/drawing/2014/main" id="{4ED6E2B8-9CE8-4C90-88E8-23ECF5842DD7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A3F541F-AD84-42BA-8736-AAC8F14BD92D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C8E9CA4-24B6-4BF9-98F4-360439D24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8" y="90253"/>
            <a:ext cx="1395436" cy="602966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08D141BA-E114-4E24-A648-E1FF7F9ADFF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620" y="10528"/>
            <a:ext cx="1406118" cy="72646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E786B60-A954-4794-8142-D1BA0F8D4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52633"/>
            <a:ext cx="9144000" cy="455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61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>
            <a:cxnSpLocks/>
          </p:cNvCxnSpPr>
          <p:nvPr/>
        </p:nvCxnSpPr>
        <p:spPr>
          <a:xfrm>
            <a:off x="0" y="78588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>
            <a:extLst>
              <a:ext uri="{FF2B5EF4-FFF2-40B4-BE49-F238E27FC236}">
                <a16:creationId xmlns:a16="http://schemas.microsoft.com/office/drawing/2014/main" id="{4ED6E2B8-9CE8-4C90-88E8-23ECF5842DD7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A3F541F-AD84-42BA-8736-AAC8F14BD92D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64440C4-3425-46FB-8BFF-03CF2823852A}"/>
              </a:ext>
            </a:extLst>
          </p:cNvPr>
          <p:cNvSpPr/>
          <p:nvPr/>
        </p:nvSpPr>
        <p:spPr>
          <a:xfrm>
            <a:off x="807868" y="2279086"/>
            <a:ext cx="7590408" cy="165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600" b="1" dirty="0">
                <a:solidFill>
                  <a:srgbClr val="002060"/>
                </a:solidFill>
                <a:latin typeface="+mn-lt"/>
              </a:rPr>
              <a:t>DADOS DE MONITORAMENTO DA BACIA DO PIPIRIPAU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C8E9CA4-24B6-4BF9-98F4-360439D24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4" y="79979"/>
            <a:ext cx="1395436" cy="602966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08D141BA-E114-4E24-A648-E1FF7F9ADFF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312" y="20802"/>
            <a:ext cx="1593056" cy="72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52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>
            <a:cxnSpLocks/>
          </p:cNvCxnSpPr>
          <p:nvPr/>
        </p:nvCxnSpPr>
        <p:spPr>
          <a:xfrm>
            <a:off x="0" y="78588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>
            <a:extLst>
              <a:ext uri="{FF2B5EF4-FFF2-40B4-BE49-F238E27FC236}">
                <a16:creationId xmlns:a16="http://schemas.microsoft.com/office/drawing/2014/main" id="{4ED6E2B8-9CE8-4C90-88E8-23ECF5842DD7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A3F541F-AD84-42BA-8736-AAC8F14BD92D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C8E9CA4-24B6-4BF9-98F4-360439D24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0" y="90253"/>
            <a:ext cx="1395436" cy="602966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08D141BA-E114-4E24-A648-E1FF7F9ADFF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956" y="10528"/>
            <a:ext cx="1406118" cy="726467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7FBB4FF-D1B0-46DA-8651-1597B9D3C2C4}"/>
              </a:ext>
            </a:extLst>
          </p:cNvPr>
          <p:cNvSpPr/>
          <p:nvPr/>
        </p:nvSpPr>
        <p:spPr>
          <a:xfrm>
            <a:off x="478354" y="878542"/>
            <a:ext cx="84360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hlinkClick r:id="rId4"/>
              </a:rPr>
              <a:t>http://www.adasa.df.gov.br/regulacao/alocacao-negociada-de-agua</a:t>
            </a:r>
            <a:endParaRPr lang="pt-BR" sz="20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5E47541-FB2C-42D2-BE76-9A33568125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54" y="1548670"/>
            <a:ext cx="7488545" cy="3760659"/>
          </a:xfrm>
          <a:prstGeom prst="rect">
            <a:avLst/>
          </a:prstGeom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F51807A0-F03E-4D88-A4F2-AE382C3E7ED8}"/>
              </a:ext>
            </a:extLst>
          </p:cNvPr>
          <p:cNvCxnSpPr>
            <a:cxnSpLocks/>
          </p:cNvCxnSpPr>
          <p:nvPr/>
        </p:nvCxnSpPr>
        <p:spPr>
          <a:xfrm flipH="1">
            <a:off x="4572001" y="3478035"/>
            <a:ext cx="1592825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874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>
            <a:extLst>
              <a:ext uri="{FF2B5EF4-FFF2-40B4-BE49-F238E27FC236}">
                <a16:creationId xmlns:a16="http://schemas.microsoft.com/office/drawing/2014/main" id="{4ED6E2B8-9CE8-4C90-88E8-23ECF5842DD7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A3F541F-AD84-42BA-8736-AAC8F14BD92D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C8E9CA4-24B6-4BF9-98F4-360439D24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0" y="90253"/>
            <a:ext cx="925969" cy="40011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08D141BA-E114-4E24-A648-E1FF7F9ADFF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981" y="131842"/>
            <a:ext cx="925969" cy="479834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7FBB4FF-D1B0-46DA-8651-1597B9D3C2C4}"/>
              </a:ext>
            </a:extLst>
          </p:cNvPr>
          <p:cNvSpPr/>
          <p:nvPr/>
        </p:nvSpPr>
        <p:spPr>
          <a:xfrm>
            <a:off x="657995" y="6326048"/>
            <a:ext cx="84360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hlinkClick r:id="rId4"/>
              </a:rPr>
              <a:t>http://www.adasa.df.gov.br/regulacao/alocacao-negociada-de-agua</a:t>
            </a:r>
            <a:endParaRPr lang="pt-BR" sz="20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3668F97-25D6-48F8-9201-A144902995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183" y="90252"/>
            <a:ext cx="6937994" cy="6052293"/>
          </a:xfrm>
          <a:prstGeom prst="rect">
            <a:avLst/>
          </a:prstGeom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E54063A3-BD8E-4AC2-9344-1D457BD106CB}"/>
              </a:ext>
            </a:extLst>
          </p:cNvPr>
          <p:cNvCxnSpPr/>
          <p:nvPr/>
        </p:nvCxnSpPr>
        <p:spPr>
          <a:xfrm>
            <a:off x="727587" y="3753851"/>
            <a:ext cx="747252" cy="46418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023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>
            <a:cxnSpLocks/>
          </p:cNvCxnSpPr>
          <p:nvPr/>
        </p:nvCxnSpPr>
        <p:spPr>
          <a:xfrm>
            <a:off x="0" y="78588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>
            <a:extLst>
              <a:ext uri="{FF2B5EF4-FFF2-40B4-BE49-F238E27FC236}">
                <a16:creationId xmlns:a16="http://schemas.microsoft.com/office/drawing/2014/main" id="{4ED6E2B8-9CE8-4C90-88E8-23ECF5842DD7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A3F541F-AD84-42BA-8736-AAC8F14BD92D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C8E9CA4-24B6-4BF9-98F4-360439D24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8" y="90253"/>
            <a:ext cx="1395436" cy="602966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08D141BA-E114-4E24-A648-E1FF7F9ADFF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620" y="10528"/>
            <a:ext cx="1406118" cy="726467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FD9CB9A8-0B69-4664-96A8-0EC4B9004E58}"/>
              </a:ext>
            </a:extLst>
          </p:cNvPr>
          <p:cNvSpPr/>
          <p:nvPr/>
        </p:nvSpPr>
        <p:spPr>
          <a:xfrm>
            <a:off x="3396324" y="2894719"/>
            <a:ext cx="2600137" cy="699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000" b="1" dirty="0">
                <a:solidFill>
                  <a:srgbClr val="002060"/>
                </a:solidFill>
              </a:rPr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3445235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, mapa&#10;&#10;Descrição gerada com muito alta confiança">
            <a:extLst>
              <a:ext uri="{FF2B5EF4-FFF2-40B4-BE49-F238E27FC236}">
                <a16:creationId xmlns:a16="http://schemas.microsoft.com/office/drawing/2014/main" id="{9EB7CD1F-37D4-4F0A-BCF3-5CFD08F1DE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2" y="964326"/>
            <a:ext cx="7772991" cy="5225384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E46C29D8-56A4-4E78-A7A9-9DCBAD3E0B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702550"/>
              </p:ext>
            </p:extLst>
          </p:nvPr>
        </p:nvGraphicFramePr>
        <p:xfrm>
          <a:off x="2117871" y="6266805"/>
          <a:ext cx="3864965" cy="448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2152">
                  <a:extLst>
                    <a:ext uri="{9D8B030D-6E8A-4147-A177-3AD203B41FA5}">
                      <a16:colId xmlns:a16="http://schemas.microsoft.com/office/drawing/2014/main" val="3425111774"/>
                    </a:ext>
                  </a:extLst>
                </a:gridCol>
                <a:gridCol w="502813">
                  <a:extLst>
                    <a:ext uri="{9D8B030D-6E8A-4147-A177-3AD203B41FA5}">
                      <a16:colId xmlns:a16="http://schemas.microsoft.com/office/drawing/2014/main" val="1069303653"/>
                    </a:ext>
                  </a:extLst>
                </a:gridCol>
              </a:tblGrid>
              <a:tr h="227809">
                <a:tc>
                  <a:txBody>
                    <a:bodyPr/>
                    <a:lstStyle/>
                    <a:p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ABAIXO DA VAZÃO MÉDIA MENSAL - SETEMBRO</a:t>
                      </a:r>
                    </a:p>
                  </a:txBody>
                  <a:tcPr marL="68304" marR="68304" marT="34152" marB="341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800" dirty="0">
                        <a:solidFill>
                          <a:srgbClr val="000000"/>
                        </a:solidFill>
                      </a:endParaRPr>
                    </a:p>
                  </a:txBody>
                  <a:tcPr marL="68304" marR="68304" marT="34152" marB="341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1620881"/>
                  </a:ext>
                </a:extLst>
              </a:tr>
              <a:tr h="216297">
                <a:tc>
                  <a:txBody>
                    <a:bodyPr/>
                    <a:lstStyle/>
                    <a:p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ACIMA DA VAZÃO MÉDIA MENSAL - SETEMBRO</a:t>
                      </a:r>
                    </a:p>
                  </a:txBody>
                  <a:tcPr marL="68304" marR="68304" marT="34152" marB="341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800" dirty="0">
                        <a:solidFill>
                          <a:srgbClr val="000000"/>
                        </a:solidFill>
                      </a:endParaRPr>
                    </a:p>
                  </a:txBody>
                  <a:tcPr marL="68304" marR="68304" marT="34152" marB="3415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8427365"/>
                  </a:ext>
                </a:extLst>
              </a:tr>
            </a:tbl>
          </a:graphicData>
        </a:graphic>
      </p:graphicFrame>
      <p:sp>
        <p:nvSpPr>
          <p:cNvPr id="7" name="Elipse 6">
            <a:extLst>
              <a:ext uri="{FF2B5EF4-FFF2-40B4-BE49-F238E27FC236}">
                <a16:creationId xmlns:a16="http://schemas.microsoft.com/office/drawing/2014/main" id="{B2A4045F-706C-41BC-83C6-67A7AF050B96}"/>
              </a:ext>
            </a:extLst>
          </p:cNvPr>
          <p:cNvSpPr/>
          <p:nvPr/>
        </p:nvSpPr>
        <p:spPr>
          <a:xfrm flipV="1">
            <a:off x="4307253" y="3698575"/>
            <a:ext cx="87034" cy="900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46" dirty="0">
              <a:solidFill>
                <a:srgbClr val="FF0000"/>
              </a:solidFill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3E633A8-0D31-46A1-B5FA-D1A9144D440C}"/>
              </a:ext>
            </a:extLst>
          </p:cNvPr>
          <p:cNvSpPr/>
          <p:nvPr/>
        </p:nvSpPr>
        <p:spPr>
          <a:xfrm flipV="1">
            <a:off x="5424881" y="2607660"/>
            <a:ext cx="87034" cy="900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46" dirty="0">
              <a:solidFill>
                <a:srgbClr val="FF0000"/>
              </a:solidFill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E2D163A-FE5F-4325-9E37-1354593B6FC0}"/>
              </a:ext>
            </a:extLst>
          </p:cNvPr>
          <p:cNvSpPr/>
          <p:nvPr/>
        </p:nvSpPr>
        <p:spPr>
          <a:xfrm flipV="1">
            <a:off x="5698617" y="6326604"/>
            <a:ext cx="87034" cy="900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46" dirty="0">
              <a:solidFill>
                <a:srgbClr val="FF0000"/>
              </a:solidFill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7D590489-6127-4AB1-8113-585B425EEC5A}"/>
              </a:ext>
            </a:extLst>
          </p:cNvPr>
          <p:cNvSpPr/>
          <p:nvPr/>
        </p:nvSpPr>
        <p:spPr>
          <a:xfrm flipV="1">
            <a:off x="5698617" y="6539800"/>
            <a:ext cx="87034" cy="9009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46" dirty="0">
              <a:solidFill>
                <a:srgbClr val="FF0000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39D1BA56-62BB-49D2-A254-7CDCF95C63EB}"/>
              </a:ext>
            </a:extLst>
          </p:cNvPr>
          <p:cNvSpPr/>
          <p:nvPr/>
        </p:nvSpPr>
        <p:spPr>
          <a:xfrm flipV="1">
            <a:off x="3580969" y="3981339"/>
            <a:ext cx="87034" cy="900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46" dirty="0">
              <a:solidFill>
                <a:srgbClr val="FF0000"/>
              </a:solidFill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4238E0CD-1843-4D6E-9E9E-6456E6709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560" y="270218"/>
            <a:ext cx="1112231" cy="467116"/>
          </a:xfrm>
          <a:prstGeom prst="rect">
            <a:avLst/>
          </a:prstGeom>
        </p:spPr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id="{72A1050C-D48D-40F0-B99A-BB0C139795CC}"/>
              </a:ext>
            </a:extLst>
          </p:cNvPr>
          <p:cNvSpPr/>
          <p:nvPr/>
        </p:nvSpPr>
        <p:spPr>
          <a:xfrm flipV="1">
            <a:off x="4050354" y="3927498"/>
            <a:ext cx="87034" cy="900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46" dirty="0">
              <a:solidFill>
                <a:srgbClr val="FF0000"/>
              </a:solidFill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DF084ABA-FF47-4C22-9E50-056310E76F67}"/>
              </a:ext>
            </a:extLst>
          </p:cNvPr>
          <p:cNvSpPr/>
          <p:nvPr/>
        </p:nvSpPr>
        <p:spPr>
          <a:xfrm flipV="1">
            <a:off x="5047342" y="3383951"/>
            <a:ext cx="87034" cy="900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46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064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146EFDF-F97A-498B-B47A-11B968765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67" y="775818"/>
            <a:ext cx="8915400" cy="6082182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4ED6E2B8-9CE8-4C90-88E8-23ECF5842DD7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A3F541F-AD84-42BA-8736-AAC8F14BD92D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C8E9CA4-24B6-4BF9-98F4-360439D24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4" y="79979"/>
            <a:ext cx="1395436" cy="602966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08D141BA-E114-4E24-A648-E1FF7F9ADFF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360" y="20802"/>
            <a:ext cx="1254007" cy="726467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C5D70647-CA78-4BEC-8446-E70205A05BFA}"/>
              </a:ext>
            </a:extLst>
          </p:cNvPr>
          <p:cNvCxnSpPr>
            <a:cxnSpLocks/>
          </p:cNvCxnSpPr>
          <p:nvPr/>
        </p:nvCxnSpPr>
        <p:spPr>
          <a:xfrm>
            <a:off x="0" y="798639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>
            <a:extLst>
              <a:ext uri="{FF2B5EF4-FFF2-40B4-BE49-F238E27FC236}">
                <a16:creationId xmlns:a16="http://schemas.microsoft.com/office/drawing/2014/main" id="{0E800396-7AAC-4827-A98F-B920F82492C3}"/>
              </a:ext>
            </a:extLst>
          </p:cNvPr>
          <p:cNvSpPr/>
          <p:nvPr/>
        </p:nvSpPr>
        <p:spPr>
          <a:xfrm>
            <a:off x="2323050" y="419"/>
            <a:ext cx="5354840" cy="61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600" b="1" dirty="0">
                <a:solidFill>
                  <a:srgbClr val="002060"/>
                </a:solidFill>
              </a:rPr>
              <a:t>VAZÕES MÉDIAS – BR 020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EAEC216-9C6B-4998-B8F9-229642D08894}"/>
              </a:ext>
            </a:extLst>
          </p:cNvPr>
          <p:cNvSpPr/>
          <p:nvPr/>
        </p:nvSpPr>
        <p:spPr>
          <a:xfrm>
            <a:off x="8278009" y="5034341"/>
            <a:ext cx="314708" cy="11818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8413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6F5C188-5D5F-4D81-84E8-D22086CEC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80" y="829463"/>
            <a:ext cx="8875840" cy="6007736"/>
          </a:xfrm>
          <a:prstGeom prst="rect">
            <a:avLst/>
          </a:prstGeom>
        </p:spPr>
      </p:pic>
      <p:cxnSp>
        <p:nvCxnSpPr>
          <p:cNvPr id="5" name="Conector reto 4"/>
          <p:cNvCxnSpPr>
            <a:cxnSpLocks/>
          </p:cNvCxnSpPr>
          <p:nvPr/>
        </p:nvCxnSpPr>
        <p:spPr>
          <a:xfrm>
            <a:off x="0" y="788365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>
            <a:extLst>
              <a:ext uri="{FF2B5EF4-FFF2-40B4-BE49-F238E27FC236}">
                <a16:creationId xmlns:a16="http://schemas.microsoft.com/office/drawing/2014/main" id="{4ED6E2B8-9CE8-4C90-88E8-23ECF5842DD7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A3F541F-AD84-42BA-8736-AAC8F14BD92D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C8E9CA4-24B6-4BF9-98F4-360439D24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4" y="79979"/>
            <a:ext cx="1395436" cy="602966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08D141BA-E114-4E24-A648-E1FF7F9ADFF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700" y="20802"/>
            <a:ext cx="1428667" cy="726467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DCF2E5F0-021C-43AC-A1F4-01E89FD9AF99}"/>
              </a:ext>
            </a:extLst>
          </p:cNvPr>
          <p:cNvSpPr/>
          <p:nvPr/>
        </p:nvSpPr>
        <p:spPr>
          <a:xfrm>
            <a:off x="1894580" y="76820"/>
            <a:ext cx="5354840" cy="61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600" b="1" dirty="0">
                <a:solidFill>
                  <a:srgbClr val="002060"/>
                </a:solidFill>
              </a:rPr>
              <a:t>VAZÕES MÉDIAS – TAQUARA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F067627-5DE2-4D6C-AE24-C18DB51D56B4}"/>
              </a:ext>
            </a:extLst>
          </p:cNvPr>
          <p:cNvSpPr/>
          <p:nvPr/>
        </p:nvSpPr>
        <p:spPr>
          <a:xfrm>
            <a:off x="8248010" y="4563208"/>
            <a:ext cx="358308" cy="20752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344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2411495-D4F3-4B97-BBB6-E8AEB5AA5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42" y="804688"/>
            <a:ext cx="8783515" cy="6032510"/>
          </a:xfrm>
          <a:prstGeom prst="rect">
            <a:avLst/>
          </a:prstGeom>
        </p:spPr>
      </p:pic>
      <p:cxnSp>
        <p:nvCxnSpPr>
          <p:cNvPr id="5" name="Conector reto 4"/>
          <p:cNvCxnSpPr>
            <a:cxnSpLocks/>
          </p:cNvCxnSpPr>
          <p:nvPr/>
        </p:nvCxnSpPr>
        <p:spPr>
          <a:xfrm>
            <a:off x="0" y="78588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>
            <a:extLst>
              <a:ext uri="{FF2B5EF4-FFF2-40B4-BE49-F238E27FC236}">
                <a16:creationId xmlns:a16="http://schemas.microsoft.com/office/drawing/2014/main" id="{4ED6E2B8-9CE8-4C90-88E8-23ECF5842DD7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A3F541F-AD84-42BA-8736-AAC8F14BD92D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C8E9CA4-24B6-4BF9-98F4-360439D24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" y="100527"/>
            <a:ext cx="1395436" cy="602966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08D141BA-E114-4E24-A648-E1FF7F9ADFF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250" y="20802"/>
            <a:ext cx="1406118" cy="726467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EA1D1364-EC9B-4147-990F-B120DB87991F}"/>
              </a:ext>
            </a:extLst>
          </p:cNvPr>
          <p:cNvSpPr/>
          <p:nvPr/>
        </p:nvSpPr>
        <p:spPr>
          <a:xfrm>
            <a:off x="1686064" y="-20307"/>
            <a:ext cx="6020658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b="1" dirty="0">
                <a:solidFill>
                  <a:srgbClr val="002060"/>
                </a:solidFill>
              </a:rPr>
              <a:t>VAZÕES MÉDIAS – MONTANTE CANAL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946C9F9-0371-4701-AE13-037C684D4FFC}"/>
              </a:ext>
            </a:extLst>
          </p:cNvPr>
          <p:cNvSpPr/>
          <p:nvPr/>
        </p:nvSpPr>
        <p:spPr>
          <a:xfrm>
            <a:off x="8201955" y="5196254"/>
            <a:ext cx="314708" cy="10253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8545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02FEDEA-05C6-4C5D-ACE2-CFA0EFEEB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8" y="785880"/>
            <a:ext cx="9038491" cy="6051318"/>
          </a:xfrm>
          <a:prstGeom prst="rect">
            <a:avLst/>
          </a:prstGeom>
        </p:spPr>
      </p:pic>
      <p:cxnSp>
        <p:nvCxnSpPr>
          <p:cNvPr id="5" name="Conector reto 4"/>
          <p:cNvCxnSpPr>
            <a:cxnSpLocks/>
          </p:cNvCxnSpPr>
          <p:nvPr/>
        </p:nvCxnSpPr>
        <p:spPr>
          <a:xfrm>
            <a:off x="0" y="78588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>
            <a:extLst>
              <a:ext uri="{FF2B5EF4-FFF2-40B4-BE49-F238E27FC236}">
                <a16:creationId xmlns:a16="http://schemas.microsoft.com/office/drawing/2014/main" id="{4ED6E2B8-9CE8-4C90-88E8-23ECF5842DD7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A3F541F-AD84-42BA-8736-AAC8F14BD92D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C8E9CA4-24B6-4BF9-98F4-360439D24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4" y="110801"/>
            <a:ext cx="1395436" cy="602966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08D141BA-E114-4E24-A648-E1FF7F9ADFF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932" y="20802"/>
            <a:ext cx="1395436" cy="726467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1B5160C4-FCD1-4625-A20C-E295713477E1}"/>
              </a:ext>
            </a:extLst>
          </p:cNvPr>
          <p:cNvSpPr/>
          <p:nvPr/>
        </p:nvSpPr>
        <p:spPr>
          <a:xfrm>
            <a:off x="2190330" y="102191"/>
            <a:ext cx="5012126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rgbClr val="002060"/>
                </a:solidFill>
              </a:rPr>
              <a:t>VAZÕES MÉDIAS – MONTANTE CAESB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ADE70D3-47DE-43C9-BF3B-690808029DE2}"/>
              </a:ext>
            </a:extLst>
          </p:cNvPr>
          <p:cNvSpPr/>
          <p:nvPr/>
        </p:nvSpPr>
        <p:spPr>
          <a:xfrm>
            <a:off x="8364650" y="5529241"/>
            <a:ext cx="314708" cy="10857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3288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0616A9E-91FB-471A-AF15-59BEC1822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73" y="881545"/>
            <a:ext cx="8543286" cy="5865650"/>
          </a:xfrm>
          <a:prstGeom prst="rect">
            <a:avLst/>
          </a:prstGeom>
        </p:spPr>
      </p:pic>
      <p:cxnSp>
        <p:nvCxnSpPr>
          <p:cNvPr id="5" name="Conector reto 4"/>
          <p:cNvCxnSpPr>
            <a:cxnSpLocks/>
          </p:cNvCxnSpPr>
          <p:nvPr/>
        </p:nvCxnSpPr>
        <p:spPr>
          <a:xfrm>
            <a:off x="0" y="78588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>
            <a:extLst>
              <a:ext uri="{FF2B5EF4-FFF2-40B4-BE49-F238E27FC236}">
                <a16:creationId xmlns:a16="http://schemas.microsoft.com/office/drawing/2014/main" id="{4ED6E2B8-9CE8-4C90-88E8-23ECF5842DD7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A3F541F-AD84-42BA-8736-AAC8F14BD92D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C8E9CA4-24B6-4BF9-98F4-360439D24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4" y="110801"/>
            <a:ext cx="1395436" cy="602966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08D141BA-E114-4E24-A648-E1FF7F9ADFF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42" y="20802"/>
            <a:ext cx="1310326" cy="726467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1B5160C4-FCD1-4625-A20C-E295713477E1}"/>
              </a:ext>
            </a:extLst>
          </p:cNvPr>
          <p:cNvSpPr/>
          <p:nvPr/>
        </p:nvSpPr>
        <p:spPr>
          <a:xfrm>
            <a:off x="1583882" y="54617"/>
            <a:ext cx="6020658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b="1" dirty="0">
                <a:solidFill>
                  <a:srgbClr val="002060"/>
                </a:solidFill>
              </a:rPr>
              <a:t>VAZÕES MÉDIAS – FRINOCAP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4ECC081-C51C-4E76-BE9E-E60FF66F3B8E}"/>
              </a:ext>
            </a:extLst>
          </p:cNvPr>
          <p:cNvSpPr/>
          <p:nvPr/>
        </p:nvSpPr>
        <p:spPr>
          <a:xfrm>
            <a:off x="8194218" y="5273756"/>
            <a:ext cx="425973" cy="12647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1746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>
            <a:cxnSpLocks/>
          </p:cNvCxnSpPr>
          <p:nvPr/>
        </p:nvCxnSpPr>
        <p:spPr>
          <a:xfrm>
            <a:off x="0" y="78588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>
            <a:extLst>
              <a:ext uri="{FF2B5EF4-FFF2-40B4-BE49-F238E27FC236}">
                <a16:creationId xmlns:a16="http://schemas.microsoft.com/office/drawing/2014/main" id="{4ED6E2B8-9CE8-4C90-88E8-23ECF5842DD7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A3F541F-AD84-42BA-8736-AAC8F14BD92D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64440C4-3425-46FB-8BFF-03CF2823852A}"/>
              </a:ext>
            </a:extLst>
          </p:cNvPr>
          <p:cNvSpPr/>
          <p:nvPr/>
        </p:nvSpPr>
        <p:spPr>
          <a:xfrm>
            <a:off x="2592797" y="30176"/>
            <a:ext cx="4516919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b="1" dirty="0">
                <a:solidFill>
                  <a:srgbClr val="002060"/>
                </a:solidFill>
              </a:rPr>
              <a:t>PONTOS DE CONTROLE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C8E9CA4-24B6-4BF9-98F4-360439D24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4" y="79979"/>
            <a:ext cx="1395436" cy="602966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08D141BA-E114-4E24-A648-E1FF7F9ADFF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440" y="20802"/>
            <a:ext cx="1325927" cy="72646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271A265-89A7-45BF-A3DE-272677A39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71" y="1405970"/>
            <a:ext cx="5247120" cy="537205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9822B0F-B75F-4908-B78C-33B2E09A0E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5767" y="2437544"/>
            <a:ext cx="314325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5B2FDA270B0094690F3B34CAD0D5F74" ma:contentTypeVersion="10" ma:contentTypeDescription="Crie um novo documento." ma:contentTypeScope="" ma:versionID="89a6f6f5dc0f36dd327706ca191fdf6a">
  <xsd:schema xmlns:xsd="http://www.w3.org/2001/XMLSchema" xmlns:xs="http://www.w3.org/2001/XMLSchema" xmlns:p="http://schemas.microsoft.com/office/2006/metadata/properties" xmlns:ns2="5b86a4ba-f0f1-420b-b86b-40507cfad337" xmlns:ns3="e971089b-96e0-4e39-84f7-9d9cabd416ea" targetNamespace="http://schemas.microsoft.com/office/2006/metadata/properties" ma:root="true" ma:fieldsID="e3fb1a72255275e5c3ba92b49b566318" ns2:_="" ns3:_="">
    <xsd:import namespace="5b86a4ba-f0f1-420b-b86b-40507cfad337"/>
    <xsd:import namespace="e971089b-96e0-4e39-84f7-9d9cabd416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6a4ba-f0f1-420b-b86b-40507cfad3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71089b-96e0-4e39-84f7-9d9cabd416e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971089b-96e0-4e39-84f7-9d9cabd416ea">
      <UserInfo>
        <DisplayName>Érica Yoshida de Freitas</DisplayName>
        <AccountId>23</AccountId>
        <AccountType/>
      </UserInfo>
      <UserInfo>
        <DisplayName>Rodrigo Marques de Mello</DisplayName>
        <AccountId>64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AFA57F1-0D7D-431E-A915-612BEBD1DD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86a4ba-f0f1-420b-b86b-40507cfad337"/>
    <ds:schemaRef ds:uri="e971089b-96e0-4e39-84f7-9d9cabd416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606A92-F55B-4F95-A4AA-064174CAB1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69413D-D11B-4D83-A39B-8588C96C6B09}">
  <ds:schemaRefs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e971089b-96e0-4e39-84f7-9d9cabd416ea"/>
    <ds:schemaRef ds:uri="5b86a4ba-f0f1-420b-b86b-40507cfad33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4385</TotalTime>
  <Words>486</Words>
  <Application>Microsoft Office PowerPoint</Application>
  <PresentationFormat>Apresentação na tela (4:3)</PresentationFormat>
  <Paragraphs>237</Paragraphs>
  <Slides>22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5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Érica Yoshida de Freitas</dc:creator>
  <cp:lastModifiedBy>Juliana Pinheiro Gomes</cp:lastModifiedBy>
  <cp:revision>605</cp:revision>
  <dcterms:modified xsi:type="dcterms:W3CDTF">2019-09-25T15:46:41Z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0x010100E5B2FDA270B0094690F3B34CAD0D5F74</vt:lpwstr>
  </property>
  <property fmtid="{D5CDD505-2E9C-101B-9397-08002B2CF9AE}" pid="3" name="Order">
    <vt:r8>4354000</vt:r8>
  </property>
</Properties>
</file>