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6"/>
  </p:notesMasterIdLst>
  <p:sldIdLst>
    <p:sldId id="257" r:id="rId5"/>
    <p:sldId id="434" r:id="rId6"/>
    <p:sldId id="433" r:id="rId7"/>
    <p:sldId id="430" r:id="rId8"/>
    <p:sldId id="297" r:id="rId9"/>
    <p:sldId id="429" r:id="rId10"/>
    <p:sldId id="431" r:id="rId11"/>
    <p:sldId id="432" r:id="rId12"/>
    <p:sldId id="440" r:id="rId13"/>
    <p:sldId id="441" r:id="rId14"/>
    <p:sldId id="426" r:id="rId15"/>
    <p:sldId id="424" r:id="rId16"/>
    <p:sldId id="420" r:id="rId17"/>
    <p:sldId id="421" r:id="rId18"/>
    <p:sldId id="423" r:id="rId19"/>
    <p:sldId id="403" r:id="rId20"/>
    <p:sldId id="427" r:id="rId21"/>
    <p:sldId id="402" r:id="rId22"/>
    <p:sldId id="412" r:id="rId23"/>
    <p:sldId id="438" r:id="rId24"/>
    <p:sldId id="408" r:id="rId25"/>
    <p:sldId id="407" r:id="rId26"/>
    <p:sldId id="443" r:id="rId27"/>
    <p:sldId id="450" r:id="rId28"/>
    <p:sldId id="446" r:id="rId29"/>
    <p:sldId id="444" r:id="rId30"/>
    <p:sldId id="449" r:id="rId31"/>
    <p:sldId id="447" r:id="rId32"/>
    <p:sldId id="445" r:id="rId33"/>
    <p:sldId id="428" r:id="rId34"/>
    <p:sldId id="404" r:id="rId35"/>
    <p:sldId id="401" r:id="rId36"/>
    <p:sldId id="422" r:id="rId37"/>
    <p:sldId id="288" r:id="rId38"/>
    <p:sldId id="409" r:id="rId39"/>
    <p:sldId id="410" r:id="rId40"/>
    <p:sldId id="397" r:id="rId41"/>
    <p:sldId id="398" r:id="rId42"/>
    <p:sldId id="406" r:id="rId43"/>
    <p:sldId id="400" r:id="rId44"/>
    <p:sldId id="278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ogo Barcellos Ferreira" initials="DBF" lastIdx="1" clrIdx="0">
    <p:extLst>
      <p:ext uri="{19B8F6BF-5375-455C-9EA6-DF929625EA0E}">
        <p15:presenceInfo xmlns:p15="http://schemas.microsoft.com/office/powerpoint/2012/main" userId="S::diogo.ferreira@adasa.df.gov.br::50e2b48e-e9ef-4e99-b859-412c664da0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347"/>
    <a:srgbClr val="010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77475-F629-492B-A832-006CC0E9A7B9}" v="2801" dt="2021-01-11T20:38:24.190"/>
    <p1510:client id="{DAFCB6B0-BE03-42CF-B887-07216317D353}" v="1" dt="2021-01-13T17:32:57.054"/>
    <p1510:client id="{ECA84ED2-DC0D-4847-85A8-94E7BE1219B6}" v="498" dt="2021-01-12T00:13:46.9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dasa4.sharepoint.com/sites/SEF/COEE%20IRT%20%20RTP/3&#170;%20RTP%20CAESB/Manual%20de%20Revis&#227;o%20Tarif&#225;ria/Receitas%20Irrecuper&#225;veis/Revis&#227;o%20tarif&#225;ria/Receitas%20irrecuper&#225;veis%203&#170;RT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Curva de envelhecimento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'Curva de envelhecimento'!$D$17:$AX$17</c:f>
              <c:numCache>
                <c:formatCode>0.00%</c:formatCode>
                <c:ptCount val="47"/>
                <c:pt idx="0">
                  <c:v>0.25379596261876863</c:v>
                </c:pt>
                <c:pt idx="1">
                  <c:v>0.19192927457794384</c:v>
                </c:pt>
                <c:pt idx="2">
                  <c:v>0.16114424127981292</c:v>
                </c:pt>
                <c:pt idx="3">
                  <c:v>0.14670156458627487</c:v>
                </c:pt>
                <c:pt idx="4">
                  <c:v>0.13188056920668884</c:v>
                </c:pt>
                <c:pt idx="5">
                  <c:v>0.12544874627747366</c:v>
                </c:pt>
                <c:pt idx="6">
                  <c:v>0.12410047872105301</c:v>
                </c:pt>
                <c:pt idx="7">
                  <c:v>0.1210898767586347</c:v>
                </c:pt>
                <c:pt idx="8">
                  <c:v>0.1149178981359419</c:v>
                </c:pt>
                <c:pt idx="9">
                  <c:v>0.10959757048896643</c:v>
                </c:pt>
                <c:pt idx="10">
                  <c:v>0.10558365554565186</c:v>
                </c:pt>
                <c:pt idx="11">
                  <c:v>0.10497396314756419</c:v>
                </c:pt>
                <c:pt idx="12">
                  <c:v>0.104738995495464</c:v>
                </c:pt>
                <c:pt idx="13">
                  <c:v>9.9834621728795106E-2</c:v>
                </c:pt>
                <c:pt idx="14">
                  <c:v>9.7183406256012003E-2</c:v>
                </c:pt>
                <c:pt idx="15">
                  <c:v>9.1161660021590679E-2</c:v>
                </c:pt>
                <c:pt idx="16">
                  <c:v>8.6752464530152257E-2</c:v>
                </c:pt>
                <c:pt idx="17">
                  <c:v>8.7615184106534932E-2</c:v>
                </c:pt>
                <c:pt idx="18">
                  <c:v>8.6340491395384841E-2</c:v>
                </c:pt>
                <c:pt idx="19">
                  <c:v>8.2421876505516106E-2</c:v>
                </c:pt>
                <c:pt idx="20">
                  <c:v>8.1055746871471684E-2</c:v>
                </c:pt>
                <c:pt idx="21">
                  <c:v>8.2944709151333396E-2</c:v>
                </c:pt>
                <c:pt idx="22">
                  <c:v>7.8992738828453146E-2</c:v>
                </c:pt>
                <c:pt idx="23">
                  <c:v>7.3744164952440489E-2</c:v>
                </c:pt>
                <c:pt idx="24">
                  <c:v>7.0881100197947688E-2</c:v>
                </c:pt>
                <c:pt idx="25">
                  <c:v>6.9975522565738815E-2</c:v>
                </c:pt>
                <c:pt idx="26">
                  <c:v>6.8132787625021576E-2</c:v>
                </c:pt>
                <c:pt idx="27">
                  <c:v>7.4046238454000907E-2</c:v>
                </c:pt>
                <c:pt idx="28">
                  <c:v>0.10228531782825022</c:v>
                </c:pt>
                <c:pt idx="29">
                  <c:v>7.764861356315797E-2</c:v>
                </c:pt>
                <c:pt idx="30">
                  <c:v>7.3150405078561589E-2</c:v>
                </c:pt>
                <c:pt idx="31">
                  <c:v>6.1716935394422814E-2</c:v>
                </c:pt>
                <c:pt idx="32">
                  <c:v>5.7209878248405392E-2</c:v>
                </c:pt>
                <c:pt idx="33">
                  <c:v>5.5279802014986563E-2</c:v>
                </c:pt>
                <c:pt idx="34">
                  <c:v>5.3724395979754841E-2</c:v>
                </c:pt>
                <c:pt idx="35">
                  <c:v>5.382213665157607E-2</c:v>
                </c:pt>
                <c:pt idx="36">
                  <c:v>5.2145218313136739E-2</c:v>
                </c:pt>
                <c:pt idx="37">
                  <c:v>4.9159974842455607E-2</c:v>
                </c:pt>
                <c:pt idx="38">
                  <c:v>4.337718968037748E-2</c:v>
                </c:pt>
                <c:pt idx="39">
                  <c:v>3.5309453799750298E-2</c:v>
                </c:pt>
                <c:pt idx="40">
                  <c:v>3.198494197128713E-2</c:v>
                </c:pt>
                <c:pt idx="41">
                  <c:v>3.1500277680938209E-2</c:v>
                </c:pt>
                <c:pt idx="42">
                  <c:v>2.7452410072482853E-2</c:v>
                </c:pt>
                <c:pt idx="43">
                  <c:v>2.687338805636276E-2</c:v>
                </c:pt>
                <c:pt idx="44">
                  <c:v>2.6233041485499965E-2</c:v>
                </c:pt>
                <c:pt idx="45">
                  <c:v>2.4414086680457088E-2</c:v>
                </c:pt>
                <c:pt idx="46">
                  <c:v>2.2322900277061949E-2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C2-449E-9B39-0533E7A1C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852928"/>
        <c:axId val="763500256"/>
      </c:lineChart>
      <c:catAx>
        <c:axId val="2528529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3500256"/>
        <c:crosses val="autoZero"/>
        <c:auto val="1"/>
        <c:lblAlgn val="ctr"/>
        <c:lblOffset val="100"/>
        <c:noMultiLvlLbl val="0"/>
      </c:catAx>
      <c:valAx>
        <c:axId val="76350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2852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F04D9-7185-4AF2-885E-DCBCB143E847}" type="doc">
      <dgm:prSet loTypeId="urn:microsoft.com/office/officeart/2005/8/layout/orgChart1" loCatId="hierarchy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3E7AD415-9E3C-40A0-BE97-E8AFE90D5D94}">
      <dgm:prSet phldrT="[Texto]"/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gm:spPr>
      <dgm:t>
        <a:bodyPr/>
        <a:lstStyle/>
        <a:p>
          <a:r>
            <a:rPr lang="pt-BR" b="1"/>
            <a:t>RECEITA REQUERIDA</a:t>
          </a:r>
        </a:p>
      </dgm:t>
    </dgm:pt>
    <dgm:pt modelId="{0D2053B5-4E16-46A1-BD47-E6CC93B30441}" type="parTrans" cxnId="{6CB301EE-7485-4228-9671-0655D2BF7727}">
      <dgm:prSet/>
      <dgm:spPr/>
      <dgm:t>
        <a:bodyPr/>
        <a:lstStyle/>
        <a:p>
          <a:endParaRPr lang="pt-BR"/>
        </a:p>
      </dgm:t>
    </dgm:pt>
    <dgm:pt modelId="{C3686C25-2871-4830-8676-AFDC310B760E}" type="sibTrans" cxnId="{6CB301EE-7485-4228-9671-0655D2BF7727}">
      <dgm:prSet/>
      <dgm:spPr/>
      <dgm:t>
        <a:bodyPr/>
        <a:lstStyle/>
        <a:p>
          <a:endParaRPr lang="pt-BR"/>
        </a:p>
      </dgm:t>
    </dgm:pt>
    <dgm:pt modelId="{79998000-7EE4-4F18-A3CE-2AC7215E1988}">
      <dgm:prSet phldrT="[Texto]"/>
      <dgm:spPr/>
      <dgm:t>
        <a:bodyPr/>
        <a:lstStyle/>
        <a:p>
          <a:r>
            <a:rPr lang="pt-BR" b="1"/>
            <a:t>PARCELA A</a:t>
          </a:r>
        </a:p>
      </dgm:t>
    </dgm:pt>
    <dgm:pt modelId="{638A7B76-704B-4038-A6F5-514D544FE660}" type="parTrans" cxnId="{7A0DFCB4-6942-420E-A3CF-4C71B273B0A1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549A8AA8-2B70-4971-803A-D4939026D21C}" type="sibTrans" cxnId="{7A0DFCB4-6942-420E-A3CF-4C71B273B0A1}">
      <dgm:prSet/>
      <dgm:spPr/>
      <dgm:t>
        <a:bodyPr/>
        <a:lstStyle/>
        <a:p>
          <a:endParaRPr lang="pt-BR"/>
        </a:p>
      </dgm:t>
    </dgm:pt>
    <dgm:pt modelId="{E9724278-2B47-49D0-9A42-5B1A471D83A4}">
      <dgm:prSet phldrT="[Texto]"/>
      <dgm:spPr>
        <a:solidFill>
          <a:schemeClr val="accent3">
            <a:lumMod val="5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t-BR" b="1"/>
            <a:t>PARCELA B</a:t>
          </a:r>
        </a:p>
      </dgm:t>
    </dgm:pt>
    <dgm:pt modelId="{88FAEAE2-480A-4062-9E60-78E534664B9F}" type="parTrans" cxnId="{C422E610-30A9-4C0F-B4EE-DA3E76A80A2A}">
      <dgm:prSet/>
      <dgm:spPr>
        <a:solidFill>
          <a:schemeClr val="accent3">
            <a:lumMod val="5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pt-BR"/>
        </a:p>
      </dgm:t>
    </dgm:pt>
    <dgm:pt modelId="{5B28E223-3A70-402E-8F56-6871709D7C21}" type="sibTrans" cxnId="{C422E610-30A9-4C0F-B4EE-DA3E76A80A2A}">
      <dgm:prSet/>
      <dgm:spPr/>
      <dgm:t>
        <a:bodyPr/>
        <a:lstStyle/>
        <a:p>
          <a:endParaRPr lang="pt-BR"/>
        </a:p>
      </dgm:t>
    </dgm:pt>
    <dgm:pt modelId="{725A46F8-BEE3-4968-BF10-C6283C3E0F98}" type="asst">
      <dgm:prSet/>
      <dgm:spPr>
        <a:solidFill>
          <a:schemeClr val="accent2"/>
        </a:solidFill>
      </dgm:spPr>
      <dgm:t>
        <a:bodyPr/>
        <a:lstStyle/>
        <a:p>
          <a:r>
            <a:rPr lang="pt-BR" b="1"/>
            <a:t>TFS E TFU</a:t>
          </a:r>
        </a:p>
      </dgm:t>
    </dgm:pt>
    <dgm:pt modelId="{F29D5BE2-65D4-4D30-AFE3-B05D8F8018D4}" type="parTrans" cxnId="{3DDD78C9-EE95-45C5-AC59-FDE79A05360D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4AB371A7-8518-48C2-80F1-58E8DED33123}" type="sibTrans" cxnId="{3DDD78C9-EE95-45C5-AC59-FDE79A05360D}">
      <dgm:prSet/>
      <dgm:spPr/>
      <dgm:t>
        <a:bodyPr/>
        <a:lstStyle/>
        <a:p>
          <a:endParaRPr lang="pt-BR"/>
        </a:p>
      </dgm:t>
    </dgm:pt>
    <dgm:pt modelId="{251335E7-E6EC-4A26-95A5-B3725BF19D78}" type="asst">
      <dgm:prSet/>
      <dgm:spPr>
        <a:solidFill>
          <a:schemeClr val="accent2"/>
        </a:solidFill>
      </dgm:spPr>
      <dgm:t>
        <a:bodyPr/>
        <a:lstStyle/>
        <a:p>
          <a:r>
            <a:rPr lang="pt-BR" b="1"/>
            <a:t>PDI</a:t>
          </a:r>
        </a:p>
      </dgm:t>
    </dgm:pt>
    <dgm:pt modelId="{15538908-334A-403B-A039-7926B0B33DE9}" type="parTrans" cxnId="{C6E1E11B-826B-4218-80D6-B302C209E534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176374FC-040A-41F8-9A70-FFB97FA6FEEC}" type="sibTrans" cxnId="{C6E1E11B-826B-4218-80D6-B302C209E534}">
      <dgm:prSet/>
      <dgm:spPr/>
      <dgm:t>
        <a:bodyPr/>
        <a:lstStyle/>
        <a:p>
          <a:endParaRPr lang="pt-BR"/>
        </a:p>
      </dgm:t>
    </dgm:pt>
    <dgm:pt modelId="{0FC59334-6CE8-4A0A-8957-8C3D9784E781}" type="asst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b="1"/>
            <a:t>Custos Operacionais Eficientes</a:t>
          </a:r>
        </a:p>
      </dgm:t>
    </dgm:pt>
    <dgm:pt modelId="{7480AC01-F30F-4698-9AF2-ED347105C465}" type="parTrans" cxnId="{BBD3307A-156E-4E4D-B492-CF73A63D787F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t-BR"/>
        </a:p>
      </dgm:t>
    </dgm:pt>
    <dgm:pt modelId="{C1EEF804-27AB-4382-85DA-E510F3BD34D7}" type="sibTrans" cxnId="{BBD3307A-156E-4E4D-B492-CF73A63D787F}">
      <dgm:prSet/>
      <dgm:spPr/>
      <dgm:t>
        <a:bodyPr/>
        <a:lstStyle/>
        <a:p>
          <a:endParaRPr lang="pt-BR"/>
        </a:p>
      </dgm:t>
    </dgm:pt>
    <dgm:pt modelId="{AC91FADC-5440-4ECE-8CD4-4E2FAE6B8916}" type="asst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b="1"/>
            <a:t>Remuneração Adequada</a:t>
          </a:r>
        </a:p>
      </dgm:t>
    </dgm:pt>
    <dgm:pt modelId="{C3BEFFCF-69A9-43F8-8A8E-E28EF864E461}" type="parTrans" cxnId="{11DBC619-DD83-4DBF-876A-D3B5FBEA7681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t-BR"/>
        </a:p>
      </dgm:t>
    </dgm:pt>
    <dgm:pt modelId="{990A8853-6BA8-4F98-A99F-76EAD329766E}" type="sibTrans" cxnId="{11DBC619-DD83-4DBF-876A-D3B5FBEA7681}">
      <dgm:prSet/>
      <dgm:spPr/>
      <dgm:t>
        <a:bodyPr/>
        <a:lstStyle/>
        <a:p>
          <a:endParaRPr lang="pt-BR"/>
        </a:p>
      </dgm:t>
    </dgm:pt>
    <dgm:pt modelId="{BBDB01B2-476F-498A-B4BF-8BA7788772E1}" type="asst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pt-BR" b="1"/>
            <a:t>Receitas Irrecuperáveis</a:t>
          </a:r>
        </a:p>
      </dgm:t>
    </dgm:pt>
    <dgm:pt modelId="{E19F9843-C78D-42B8-B473-E97994047728}" type="parTrans" cxnId="{C0D1EC60-47B9-463C-8A43-5E4F2588F6D0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t-BR"/>
        </a:p>
      </dgm:t>
    </dgm:pt>
    <dgm:pt modelId="{B1FD8AB7-8D1D-415E-BB89-BA516364FA8A}" type="sibTrans" cxnId="{C0D1EC60-47B9-463C-8A43-5E4F2588F6D0}">
      <dgm:prSet/>
      <dgm:spPr/>
      <dgm:t>
        <a:bodyPr/>
        <a:lstStyle/>
        <a:p>
          <a:endParaRPr lang="pt-BR"/>
        </a:p>
      </dgm:t>
    </dgm:pt>
    <dgm:pt modelId="{BF9DA48C-848D-43D8-80CC-AE4CE2B65C49}" type="asst">
      <dgm:prSet/>
      <dgm:spPr>
        <a:solidFill>
          <a:schemeClr val="accent2"/>
        </a:solidFill>
      </dgm:spPr>
      <dgm:t>
        <a:bodyPr/>
        <a:lstStyle/>
        <a:p>
          <a:pPr algn="ctr"/>
          <a:r>
            <a:rPr lang="pt-BR" b="1"/>
            <a:t>Bônus Desconto</a:t>
          </a:r>
        </a:p>
      </dgm:t>
    </dgm:pt>
    <dgm:pt modelId="{E9BFD6E3-66D3-45DB-BAB2-873C8CAC50F9}" type="parTrans" cxnId="{048EE358-75B8-48C4-B8A0-14CC76648AE1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ln w="25400"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0BABDBB0-BE4D-423A-A41A-DF53EC0995FE}" type="sibTrans" cxnId="{048EE358-75B8-48C4-B8A0-14CC76648AE1}">
      <dgm:prSet/>
      <dgm:spPr/>
      <dgm:t>
        <a:bodyPr/>
        <a:lstStyle/>
        <a:p>
          <a:endParaRPr lang="pt-BR"/>
        </a:p>
      </dgm:t>
    </dgm:pt>
    <dgm:pt modelId="{DB87A768-6FC3-4BD4-955E-FEF1D777680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>
              <a:solidFill>
                <a:sysClr val="windowText" lastClr="000000"/>
              </a:solidFill>
            </a:rPr>
            <a:t>PARCELA CF</a:t>
          </a:r>
        </a:p>
        <a:p>
          <a:r>
            <a:rPr lang="pt-BR" b="1">
              <a:solidFill>
                <a:sysClr val="windowText" lastClr="000000"/>
              </a:solidFill>
            </a:rPr>
            <a:t>(COMPONENTES FINANCEIROS)</a:t>
          </a:r>
        </a:p>
      </dgm:t>
    </dgm:pt>
    <dgm:pt modelId="{261B76FB-0E56-4E8D-AE73-396AE7FE40A4}" type="parTrans" cxnId="{277B58ED-E7C0-4D65-A7BB-988EF78D9112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/>
        </a:p>
      </dgm:t>
    </dgm:pt>
    <dgm:pt modelId="{120D8375-D828-4C08-A673-EFADA78B7598}" type="sibTrans" cxnId="{277B58ED-E7C0-4D65-A7BB-988EF78D9112}">
      <dgm:prSet/>
      <dgm:spPr/>
      <dgm:t>
        <a:bodyPr/>
        <a:lstStyle/>
        <a:p>
          <a:endParaRPr lang="pt-BR"/>
        </a:p>
      </dgm:t>
    </dgm:pt>
    <dgm:pt modelId="{BE097BC0-442A-4BF0-BB5F-73721F944A06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pt-BR" b="1"/>
            <a:t>Fator X</a:t>
          </a:r>
        </a:p>
      </dgm:t>
    </dgm:pt>
    <dgm:pt modelId="{2DC8F997-DFB2-46CB-B947-A5467E213947}" type="parTrans" cxnId="{2279C9FC-CF93-4D53-86E5-B693B211DC27}">
      <dgm:prSet/>
      <dgm:spPr/>
      <dgm:t>
        <a:bodyPr/>
        <a:lstStyle/>
        <a:p>
          <a:endParaRPr lang="pt-BR"/>
        </a:p>
      </dgm:t>
    </dgm:pt>
    <dgm:pt modelId="{BA165870-7C97-4CD2-8619-3EBA38C2C697}" type="sibTrans" cxnId="{2279C9FC-CF93-4D53-86E5-B693B211DC27}">
      <dgm:prSet/>
      <dgm:spPr/>
      <dgm:t>
        <a:bodyPr/>
        <a:lstStyle/>
        <a:p>
          <a:endParaRPr lang="pt-BR"/>
        </a:p>
      </dgm:t>
    </dgm:pt>
    <dgm:pt modelId="{0736BBD0-3EF7-43B2-8014-9416270B451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b="1"/>
            <a:t>Custo de Capital e Estrutura de Capital</a:t>
          </a:r>
        </a:p>
      </dgm:t>
    </dgm:pt>
    <dgm:pt modelId="{DAD5D1BD-DBDD-4D39-9312-C867716789B3}" type="parTrans" cxnId="{3E51EB29-57EE-4B0D-ADAB-8A809317D501}">
      <dgm:prSet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endParaRPr lang="pt-BR"/>
        </a:p>
      </dgm:t>
    </dgm:pt>
    <dgm:pt modelId="{7F10287F-32EA-47F1-9380-608986838B6E}" type="sibTrans" cxnId="{3E51EB29-57EE-4B0D-ADAB-8A809317D501}">
      <dgm:prSet/>
      <dgm:spPr/>
      <dgm:t>
        <a:bodyPr/>
        <a:lstStyle/>
        <a:p>
          <a:endParaRPr lang="pt-BR"/>
        </a:p>
      </dgm:t>
    </dgm:pt>
    <dgm:pt modelId="{44E9240D-00C1-4937-A367-5F5B02769B22}" type="asst">
      <dgm:prSet/>
      <dgm:spPr>
        <a:solidFill>
          <a:schemeClr val="accent2"/>
        </a:solidFill>
      </dgm:spPr>
      <dgm:t>
        <a:bodyPr/>
        <a:lstStyle/>
        <a:p>
          <a:r>
            <a:rPr lang="pt-BR" b="1"/>
            <a:t>PSA</a:t>
          </a:r>
        </a:p>
      </dgm:t>
    </dgm:pt>
    <dgm:pt modelId="{6069C63B-ACBC-4459-A9F4-12C79192194B}" type="parTrans" cxnId="{F925FAF6-67DA-4774-B13D-EA70D6ADDAB4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>
        <a:solidFill>
          <a:srgbClr val="FF0000"/>
        </a:solidFill>
        <a:ln w="28575"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38D38124-0E64-4085-AB6A-D88FADC21006}" type="sibTrans" cxnId="{F925FAF6-67DA-4774-B13D-EA70D6ADDAB4}">
      <dgm:prSet/>
      <dgm:spPr/>
      <dgm:t>
        <a:bodyPr/>
        <a:lstStyle/>
        <a:p>
          <a:endParaRPr lang="pt-BR"/>
        </a:p>
      </dgm:t>
    </dgm:pt>
    <dgm:pt modelId="{F0F4BC25-4593-4C20-9072-57B1F135234B}" type="asst">
      <dgm:prSet/>
      <dgm:spPr>
        <a:solidFill>
          <a:schemeClr val="accent2"/>
        </a:solidFill>
      </dgm:spPr>
      <dgm:t>
        <a:bodyPr/>
        <a:lstStyle/>
        <a:p>
          <a:r>
            <a:rPr lang="pt-BR" b="1"/>
            <a:t>Pagamento pelo uso do recurso hídrico</a:t>
          </a:r>
        </a:p>
      </dgm:t>
    </dgm:pt>
    <dgm:pt modelId="{DDDED331-FC57-4A0F-B8EC-66C15B4B9733}" type="parTrans" cxnId="{EA8564E4-4886-4C8A-B675-E176E920E48A}">
      <dgm:prSet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endParaRPr lang="pt-BR"/>
        </a:p>
      </dgm:t>
    </dgm:pt>
    <dgm:pt modelId="{23AFD7B8-FD82-471C-8550-213531F5B1B7}" type="sibTrans" cxnId="{EA8564E4-4886-4C8A-B675-E176E920E48A}">
      <dgm:prSet/>
      <dgm:spPr/>
      <dgm:t>
        <a:bodyPr/>
        <a:lstStyle/>
        <a:p>
          <a:endParaRPr lang="pt-BR"/>
        </a:p>
      </dgm:t>
    </dgm:pt>
    <dgm:pt modelId="{527B2309-29EE-4298-9E4C-2E329B63CA77}" type="pres">
      <dgm:prSet presAssocID="{A73F04D9-7185-4AF2-885E-DCBCB143E84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A6FE3B-EC65-4334-990D-84ADA3730DFF}" type="pres">
      <dgm:prSet presAssocID="{BE097BC0-442A-4BF0-BB5F-73721F944A06}" presName="hierRoot1" presStyleCnt="0">
        <dgm:presLayoutVars>
          <dgm:hierBranch val="init"/>
        </dgm:presLayoutVars>
      </dgm:prSet>
      <dgm:spPr/>
    </dgm:pt>
    <dgm:pt modelId="{EF8B2288-DFAC-440E-8918-C07B2AD559E6}" type="pres">
      <dgm:prSet presAssocID="{BE097BC0-442A-4BF0-BB5F-73721F944A06}" presName="rootComposite1" presStyleCnt="0"/>
      <dgm:spPr/>
    </dgm:pt>
    <dgm:pt modelId="{63D2F009-1619-4D62-8FB7-AAB08BE3AE87}" type="pres">
      <dgm:prSet presAssocID="{BE097BC0-442A-4BF0-BB5F-73721F944A06}" presName="rootText1" presStyleLbl="node0" presStyleIdx="0" presStyleCnt="2" custLinFactX="100000" custLinFactNeighborX="152059" custLinFactNeighborY="4600">
        <dgm:presLayoutVars>
          <dgm:chPref val="3"/>
        </dgm:presLayoutVars>
      </dgm:prSet>
      <dgm:spPr/>
    </dgm:pt>
    <dgm:pt modelId="{E262C0F4-0BCC-4421-B255-7A2ABB9868C1}" type="pres">
      <dgm:prSet presAssocID="{BE097BC0-442A-4BF0-BB5F-73721F944A06}" presName="rootConnector1" presStyleLbl="node1" presStyleIdx="0" presStyleCnt="0"/>
      <dgm:spPr/>
    </dgm:pt>
    <dgm:pt modelId="{8D5C09AA-C95A-470C-BE9A-CDACB72B9F49}" type="pres">
      <dgm:prSet presAssocID="{BE097BC0-442A-4BF0-BB5F-73721F944A06}" presName="hierChild2" presStyleCnt="0"/>
      <dgm:spPr/>
    </dgm:pt>
    <dgm:pt modelId="{FE288CB9-279C-4E91-B65A-3414788959AB}" type="pres">
      <dgm:prSet presAssocID="{BE097BC0-442A-4BF0-BB5F-73721F944A06}" presName="hierChild3" presStyleCnt="0"/>
      <dgm:spPr/>
    </dgm:pt>
    <dgm:pt modelId="{7756DDD0-5B3B-401B-B46C-F3706A758697}" type="pres">
      <dgm:prSet presAssocID="{3E7AD415-9E3C-40A0-BE97-E8AFE90D5D94}" presName="hierRoot1" presStyleCnt="0">
        <dgm:presLayoutVars>
          <dgm:hierBranch val="init"/>
        </dgm:presLayoutVars>
      </dgm:prSet>
      <dgm:spPr/>
    </dgm:pt>
    <dgm:pt modelId="{2CFA737C-BEA4-4605-A27A-6E5D359410EE}" type="pres">
      <dgm:prSet presAssocID="{3E7AD415-9E3C-40A0-BE97-E8AFE90D5D94}" presName="rootComposite1" presStyleCnt="0"/>
      <dgm:spPr/>
    </dgm:pt>
    <dgm:pt modelId="{25A198F9-2733-46EB-833B-01D9354B4484}" type="pres">
      <dgm:prSet presAssocID="{3E7AD415-9E3C-40A0-BE97-E8AFE90D5D94}" presName="rootText1" presStyleLbl="node0" presStyleIdx="1" presStyleCnt="2" custLinFactNeighborX="-27939">
        <dgm:presLayoutVars>
          <dgm:chPref val="3"/>
        </dgm:presLayoutVars>
      </dgm:prSet>
      <dgm:spPr>
        <a:prstGeom prst="roundRect">
          <a:avLst/>
        </a:prstGeom>
      </dgm:spPr>
    </dgm:pt>
    <dgm:pt modelId="{FFEABF84-7B44-4CCA-9298-248C7B38384E}" type="pres">
      <dgm:prSet presAssocID="{3E7AD415-9E3C-40A0-BE97-E8AFE90D5D94}" presName="rootConnector1" presStyleLbl="node1" presStyleIdx="0" presStyleCnt="0"/>
      <dgm:spPr/>
    </dgm:pt>
    <dgm:pt modelId="{0C67407C-1CD3-4869-89B4-C6692313B419}" type="pres">
      <dgm:prSet presAssocID="{3E7AD415-9E3C-40A0-BE97-E8AFE90D5D94}" presName="hierChild2" presStyleCnt="0"/>
      <dgm:spPr/>
    </dgm:pt>
    <dgm:pt modelId="{0E24DC16-594B-41C8-8CBD-0331DA34EC1B}" type="pres">
      <dgm:prSet presAssocID="{638A7B76-704B-4038-A6F5-514D544FE660}" presName="Name37" presStyleLbl="parChTrans1D2" presStyleIdx="0" presStyleCnt="3"/>
      <dgm:spPr/>
    </dgm:pt>
    <dgm:pt modelId="{47BD9CAA-4E60-4F44-AFDC-ED78C1714757}" type="pres">
      <dgm:prSet presAssocID="{79998000-7EE4-4F18-A3CE-2AC7215E1988}" presName="hierRoot2" presStyleCnt="0">
        <dgm:presLayoutVars>
          <dgm:hierBranch val="init"/>
        </dgm:presLayoutVars>
      </dgm:prSet>
      <dgm:spPr/>
    </dgm:pt>
    <dgm:pt modelId="{3EC1B9F0-8ABB-4218-B106-5DB08D46D9DF}" type="pres">
      <dgm:prSet presAssocID="{79998000-7EE4-4F18-A3CE-2AC7215E1988}" presName="rootComposite" presStyleCnt="0"/>
      <dgm:spPr/>
    </dgm:pt>
    <dgm:pt modelId="{49E9A1C0-7F02-4910-BA5E-5BFFDCAAAA5C}" type="pres">
      <dgm:prSet presAssocID="{79998000-7EE4-4F18-A3CE-2AC7215E1988}" presName="rootText" presStyleLbl="node2" presStyleIdx="0" presStyleCnt="3" custLinFactNeighborX="-7686">
        <dgm:presLayoutVars>
          <dgm:chPref val="3"/>
        </dgm:presLayoutVars>
      </dgm:prSet>
      <dgm:spPr>
        <a:prstGeom prst="roundRect">
          <a:avLst/>
        </a:prstGeom>
      </dgm:spPr>
    </dgm:pt>
    <dgm:pt modelId="{A1C011C1-1266-45AE-ADA0-20F5DF9071F0}" type="pres">
      <dgm:prSet presAssocID="{79998000-7EE4-4F18-A3CE-2AC7215E1988}" presName="rootConnector" presStyleLbl="node2" presStyleIdx="0" presStyleCnt="3"/>
      <dgm:spPr/>
    </dgm:pt>
    <dgm:pt modelId="{1918B630-8800-462D-9F18-AE2F24791078}" type="pres">
      <dgm:prSet presAssocID="{79998000-7EE4-4F18-A3CE-2AC7215E1988}" presName="hierChild4" presStyleCnt="0"/>
      <dgm:spPr/>
    </dgm:pt>
    <dgm:pt modelId="{C69CCCCC-9DF5-4CF6-901F-749D7B39D92D}" type="pres">
      <dgm:prSet presAssocID="{79998000-7EE4-4F18-A3CE-2AC7215E1988}" presName="hierChild5" presStyleCnt="0"/>
      <dgm:spPr/>
    </dgm:pt>
    <dgm:pt modelId="{C16F2E10-D118-4A0C-AC90-22FA34810DD7}" type="pres">
      <dgm:prSet presAssocID="{F29D5BE2-65D4-4D30-AFE3-B05D8F8018D4}" presName="Name111" presStyleLbl="parChTrans1D3" presStyleIdx="0" presStyleCnt="8"/>
      <dgm:spPr/>
    </dgm:pt>
    <dgm:pt modelId="{9F06A255-9426-416A-AC3A-84EC42D21C45}" type="pres">
      <dgm:prSet presAssocID="{725A46F8-BEE3-4968-BF10-C6283C3E0F98}" presName="hierRoot3" presStyleCnt="0">
        <dgm:presLayoutVars>
          <dgm:hierBranch val="init"/>
        </dgm:presLayoutVars>
      </dgm:prSet>
      <dgm:spPr/>
    </dgm:pt>
    <dgm:pt modelId="{710045B7-9C86-4719-BD5D-8BC3D5054FD4}" type="pres">
      <dgm:prSet presAssocID="{725A46F8-BEE3-4968-BF10-C6283C3E0F98}" presName="rootComposite3" presStyleCnt="0"/>
      <dgm:spPr/>
    </dgm:pt>
    <dgm:pt modelId="{8A15F0AB-839C-448F-9D81-EEFCAC740AEA}" type="pres">
      <dgm:prSet presAssocID="{725A46F8-BEE3-4968-BF10-C6283C3E0F98}" presName="rootText3" presStyleLbl="asst2" presStyleIdx="0" presStyleCnt="8" custScaleX="65237" custLinFactNeighborX="-5105">
        <dgm:presLayoutVars>
          <dgm:chPref val="3"/>
        </dgm:presLayoutVars>
      </dgm:prSet>
      <dgm:spPr>
        <a:prstGeom prst="roundRect">
          <a:avLst/>
        </a:prstGeom>
      </dgm:spPr>
    </dgm:pt>
    <dgm:pt modelId="{86F3B04A-4371-4543-8C45-9C6826F31899}" type="pres">
      <dgm:prSet presAssocID="{725A46F8-BEE3-4968-BF10-C6283C3E0F98}" presName="rootConnector3" presStyleLbl="asst2" presStyleIdx="0" presStyleCnt="8"/>
      <dgm:spPr/>
    </dgm:pt>
    <dgm:pt modelId="{C4D6B05D-06A0-4CDE-8086-EEC6070E906E}" type="pres">
      <dgm:prSet presAssocID="{725A46F8-BEE3-4968-BF10-C6283C3E0F98}" presName="hierChild6" presStyleCnt="0"/>
      <dgm:spPr/>
    </dgm:pt>
    <dgm:pt modelId="{8417289F-658C-485E-9E92-7AD27FFBA6D2}" type="pres">
      <dgm:prSet presAssocID="{725A46F8-BEE3-4968-BF10-C6283C3E0F98}" presName="hierChild7" presStyleCnt="0"/>
      <dgm:spPr/>
    </dgm:pt>
    <dgm:pt modelId="{9D03FB79-CF44-45EC-9B3B-66193255A326}" type="pres">
      <dgm:prSet presAssocID="{15538908-334A-403B-A039-7926B0B33DE9}" presName="Name111" presStyleLbl="parChTrans1D3" presStyleIdx="1" presStyleCnt="8"/>
      <dgm:spPr/>
    </dgm:pt>
    <dgm:pt modelId="{003F1807-4F0F-49E6-8EDC-DAC11ABC17DD}" type="pres">
      <dgm:prSet presAssocID="{251335E7-E6EC-4A26-95A5-B3725BF19D78}" presName="hierRoot3" presStyleCnt="0">
        <dgm:presLayoutVars>
          <dgm:hierBranch val="init"/>
        </dgm:presLayoutVars>
      </dgm:prSet>
      <dgm:spPr/>
    </dgm:pt>
    <dgm:pt modelId="{029E89A0-53B6-4641-B400-6F8BD8C8FCF5}" type="pres">
      <dgm:prSet presAssocID="{251335E7-E6EC-4A26-95A5-B3725BF19D78}" presName="rootComposite3" presStyleCnt="0"/>
      <dgm:spPr/>
    </dgm:pt>
    <dgm:pt modelId="{84E149CD-C1CE-4F7A-A0F3-EF60E2DD5830}" type="pres">
      <dgm:prSet presAssocID="{251335E7-E6EC-4A26-95A5-B3725BF19D78}" presName="rootText3" presStyleLbl="asst2" presStyleIdx="1" presStyleCnt="8" custScaleX="64571" custLinFactNeighborX="-14556" custLinFactNeighborY="103">
        <dgm:presLayoutVars>
          <dgm:chPref val="3"/>
        </dgm:presLayoutVars>
      </dgm:prSet>
      <dgm:spPr>
        <a:prstGeom prst="roundRect">
          <a:avLst/>
        </a:prstGeom>
      </dgm:spPr>
    </dgm:pt>
    <dgm:pt modelId="{22986DE1-DDE8-448E-9AF6-FCC75B685DC9}" type="pres">
      <dgm:prSet presAssocID="{251335E7-E6EC-4A26-95A5-B3725BF19D78}" presName="rootConnector3" presStyleLbl="asst2" presStyleIdx="1" presStyleCnt="8"/>
      <dgm:spPr/>
    </dgm:pt>
    <dgm:pt modelId="{4F98DDCB-F298-4268-9561-8B037498AF88}" type="pres">
      <dgm:prSet presAssocID="{251335E7-E6EC-4A26-95A5-B3725BF19D78}" presName="hierChild6" presStyleCnt="0"/>
      <dgm:spPr/>
    </dgm:pt>
    <dgm:pt modelId="{D5EA73D1-1A04-4E8D-BCF4-6BBFB4AA67AC}" type="pres">
      <dgm:prSet presAssocID="{251335E7-E6EC-4A26-95A5-B3725BF19D78}" presName="hierChild7" presStyleCnt="0"/>
      <dgm:spPr/>
    </dgm:pt>
    <dgm:pt modelId="{9EA068BC-104F-4F30-A2EA-71A317D0543F}" type="pres">
      <dgm:prSet presAssocID="{6069C63B-ACBC-4459-A9F4-12C79192194B}" presName="Name111" presStyleLbl="parChTrans1D3" presStyleIdx="2" presStyleCnt="8"/>
      <dgm:spPr/>
    </dgm:pt>
    <dgm:pt modelId="{CA7E9AE9-2CD0-4A76-988D-52E646EB34E6}" type="pres">
      <dgm:prSet presAssocID="{44E9240D-00C1-4937-A367-5F5B02769B22}" presName="hierRoot3" presStyleCnt="0">
        <dgm:presLayoutVars>
          <dgm:hierBranch val="init"/>
        </dgm:presLayoutVars>
      </dgm:prSet>
      <dgm:spPr/>
    </dgm:pt>
    <dgm:pt modelId="{95866A17-567C-4DC2-94EA-F12128E2699A}" type="pres">
      <dgm:prSet presAssocID="{44E9240D-00C1-4937-A367-5F5B02769B22}" presName="rootComposite3" presStyleCnt="0"/>
      <dgm:spPr/>
    </dgm:pt>
    <dgm:pt modelId="{E13C9396-8BC6-40AE-8166-718BE2F70827}" type="pres">
      <dgm:prSet presAssocID="{44E9240D-00C1-4937-A367-5F5B02769B22}" presName="rootText3" presStyleLbl="asst2" presStyleIdx="2" presStyleCnt="8" custScaleX="64571" custLinFactNeighborX="-14556" custLinFactNeighborY="103">
        <dgm:presLayoutVars>
          <dgm:chPref val="3"/>
        </dgm:presLayoutVars>
      </dgm:prSet>
      <dgm:spPr>
        <a:prstGeom prst="roundRect">
          <a:avLst/>
        </a:prstGeom>
      </dgm:spPr>
    </dgm:pt>
    <dgm:pt modelId="{4C0848A3-8624-4BFB-ACC3-F77AA8155B36}" type="pres">
      <dgm:prSet presAssocID="{44E9240D-00C1-4937-A367-5F5B02769B22}" presName="rootConnector3" presStyleLbl="asst2" presStyleIdx="2" presStyleCnt="8"/>
      <dgm:spPr/>
    </dgm:pt>
    <dgm:pt modelId="{AB56BAAE-C40D-4BB9-9BD4-25CA7EE39A81}" type="pres">
      <dgm:prSet presAssocID="{44E9240D-00C1-4937-A367-5F5B02769B22}" presName="hierChild6" presStyleCnt="0"/>
      <dgm:spPr/>
    </dgm:pt>
    <dgm:pt modelId="{190A3501-9BDA-4906-83F6-044F4CECDDEB}" type="pres">
      <dgm:prSet presAssocID="{44E9240D-00C1-4937-A367-5F5B02769B22}" presName="hierChild7" presStyleCnt="0"/>
      <dgm:spPr/>
    </dgm:pt>
    <dgm:pt modelId="{440A5C24-D5B4-4F6A-8A4D-3E7FA0461E5A}" type="pres">
      <dgm:prSet presAssocID="{DDDED331-FC57-4A0F-B8EC-66C15B4B9733}" presName="Name111" presStyleLbl="parChTrans1D3" presStyleIdx="3" presStyleCnt="8"/>
      <dgm:spPr/>
    </dgm:pt>
    <dgm:pt modelId="{451F9A85-CACB-4447-A861-F374E6C4835F}" type="pres">
      <dgm:prSet presAssocID="{F0F4BC25-4593-4C20-9072-57B1F135234B}" presName="hierRoot3" presStyleCnt="0">
        <dgm:presLayoutVars>
          <dgm:hierBranch val="init"/>
        </dgm:presLayoutVars>
      </dgm:prSet>
      <dgm:spPr/>
    </dgm:pt>
    <dgm:pt modelId="{FF5A738E-F975-403E-9229-AD452BA86F3E}" type="pres">
      <dgm:prSet presAssocID="{F0F4BC25-4593-4C20-9072-57B1F135234B}" presName="rootComposite3" presStyleCnt="0"/>
      <dgm:spPr/>
    </dgm:pt>
    <dgm:pt modelId="{D15392AD-7B8F-48E7-A27C-FE753F66C879}" type="pres">
      <dgm:prSet presAssocID="{F0F4BC25-4593-4C20-9072-57B1F135234B}" presName="rootText3" presStyleLbl="asst2" presStyleIdx="3" presStyleCnt="8" custScaleX="64571" custLinFactNeighborX="-14556" custLinFactNeighborY="103">
        <dgm:presLayoutVars>
          <dgm:chPref val="3"/>
        </dgm:presLayoutVars>
      </dgm:prSet>
      <dgm:spPr>
        <a:prstGeom prst="roundRect">
          <a:avLst/>
        </a:prstGeom>
      </dgm:spPr>
    </dgm:pt>
    <dgm:pt modelId="{638A5800-5898-48FC-B81A-B00297DED365}" type="pres">
      <dgm:prSet presAssocID="{F0F4BC25-4593-4C20-9072-57B1F135234B}" presName="rootConnector3" presStyleLbl="asst2" presStyleIdx="3" presStyleCnt="8"/>
      <dgm:spPr/>
    </dgm:pt>
    <dgm:pt modelId="{95019A24-0660-4B6C-94A5-888B12F1CC69}" type="pres">
      <dgm:prSet presAssocID="{F0F4BC25-4593-4C20-9072-57B1F135234B}" presName="hierChild6" presStyleCnt="0"/>
      <dgm:spPr/>
    </dgm:pt>
    <dgm:pt modelId="{EC5E955A-9387-4E19-AFB3-5AA5D8E7EC4D}" type="pres">
      <dgm:prSet presAssocID="{F0F4BC25-4593-4C20-9072-57B1F135234B}" presName="hierChild7" presStyleCnt="0"/>
      <dgm:spPr/>
    </dgm:pt>
    <dgm:pt modelId="{768FC119-FF69-49E1-AA87-4A43185507DC}" type="pres">
      <dgm:prSet presAssocID="{E9BFD6E3-66D3-45DB-BAB2-873C8CAC50F9}" presName="Name111" presStyleLbl="parChTrans1D3" presStyleIdx="4" presStyleCnt="8"/>
      <dgm:spPr/>
    </dgm:pt>
    <dgm:pt modelId="{FDF8CDD9-9A3E-4629-B425-1C42C0FDED11}" type="pres">
      <dgm:prSet presAssocID="{BF9DA48C-848D-43D8-80CC-AE4CE2B65C49}" presName="hierRoot3" presStyleCnt="0">
        <dgm:presLayoutVars>
          <dgm:hierBranch val="init"/>
        </dgm:presLayoutVars>
      </dgm:prSet>
      <dgm:spPr/>
    </dgm:pt>
    <dgm:pt modelId="{9B9279FD-4ADB-452A-AD0F-966A8C972D3C}" type="pres">
      <dgm:prSet presAssocID="{BF9DA48C-848D-43D8-80CC-AE4CE2B65C49}" presName="rootComposite3" presStyleCnt="0"/>
      <dgm:spPr/>
    </dgm:pt>
    <dgm:pt modelId="{F91A4B16-1BAF-4E99-AA2E-7C13BD51C29D}" type="pres">
      <dgm:prSet presAssocID="{BF9DA48C-848D-43D8-80CC-AE4CE2B65C49}" presName="rootText3" presStyleLbl="asst2" presStyleIdx="4" presStyleCnt="8" custScaleX="76586">
        <dgm:presLayoutVars>
          <dgm:chPref val="3"/>
        </dgm:presLayoutVars>
      </dgm:prSet>
      <dgm:spPr>
        <a:prstGeom prst="roundRect">
          <a:avLst/>
        </a:prstGeom>
      </dgm:spPr>
    </dgm:pt>
    <dgm:pt modelId="{4F6B56E3-B278-423B-B4DE-04F371D214CB}" type="pres">
      <dgm:prSet presAssocID="{BF9DA48C-848D-43D8-80CC-AE4CE2B65C49}" presName="rootConnector3" presStyleLbl="asst2" presStyleIdx="4" presStyleCnt="8"/>
      <dgm:spPr/>
    </dgm:pt>
    <dgm:pt modelId="{76AFEB1E-A0DB-4011-A755-8EF0F312C7CA}" type="pres">
      <dgm:prSet presAssocID="{BF9DA48C-848D-43D8-80CC-AE4CE2B65C49}" presName="hierChild6" presStyleCnt="0"/>
      <dgm:spPr/>
    </dgm:pt>
    <dgm:pt modelId="{9B233753-0E69-4B82-8F60-8CC8495A5751}" type="pres">
      <dgm:prSet presAssocID="{BF9DA48C-848D-43D8-80CC-AE4CE2B65C49}" presName="hierChild7" presStyleCnt="0"/>
      <dgm:spPr/>
    </dgm:pt>
    <dgm:pt modelId="{59208B11-30C2-4AA5-9BFD-ED41B2FC30F0}" type="pres">
      <dgm:prSet presAssocID="{88FAEAE2-480A-4062-9E60-78E534664B9F}" presName="Name37" presStyleLbl="parChTrans1D2" presStyleIdx="1" presStyleCnt="3"/>
      <dgm:spPr/>
    </dgm:pt>
    <dgm:pt modelId="{AEA55A50-0BA4-4AF0-85CE-0ED7C4E88A5A}" type="pres">
      <dgm:prSet presAssocID="{E9724278-2B47-49D0-9A42-5B1A471D83A4}" presName="hierRoot2" presStyleCnt="0">
        <dgm:presLayoutVars>
          <dgm:hierBranch val="init"/>
        </dgm:presLayoutVars>
      </dgm:prSet>
      <dgm:spPr/>
    </dgm:pt>
    <dgm:pt modelId="{FF91568C-F5FE-4F63-ABC4-D34EC081C7C5}" type="pres">
      <dgm:prSet presAssocID="{E9724278-2B47-49D0-9A42-5B1A471D83A4}" presName="rootComposite" presStyleCnt="0"/>
      <dgm:spPr/>
    </dgm:pt>
    <dgm:pt modelId="{E4CB37AD-F583-4297-B85F-266200366A76}" type="pres">
      <dgm:prSet presAssocID="{E9724278-2B47-49D0-9A42-5B1A471D83A4}" presName="rootText" presStyleLbl="node2" presStyleIdx="1" presStyleCnt="3" custLinFactNeighborX="-10717">
        <dgm:presLayoutVars>
          <dgm:chPref val="3"/>
        </dgm:presLayoutVars>
      </dgm:prSet>
      <dgm:spPr>
        <a:prstGeom prst="roundRect">
          <a:avLst/>
        </a:prstGeom>
      </dgm:spPr>
    </dgm:pt>
    <dgm:pt modelId="{0159AEE4-7417-44F3-8DE9-F81FA92FE78E}" type="pres">
      <dgm:prSet presAssocID="{E9724278-2B47-49D0-9A42-5B1A471D83A4}" presName="rootConnector" presStyleLbl="node2" presStyleIdx="1" presStyleCnt="3"/>
      <dgm:spPr/>
    </dgm:pt>
    <dgm:pt modelId="{D0F1360C-AA37-408F-A090-160213400955}" type="pres">
      <dgm:prSet presAssocID="{E9724278-2B47-49D0-9A42-5B1A471D83A4}" presName="hierChild4" presStyleCnt="0"/>
      <dgm:spPr/>
    </dgm:pt>
    <dgm:pt modelId="{70723B1E-11AB-47B2-9A13-2238AF9E1F56}" type="pres">
      <dgm:prSet presAssocID="{E9724278-2B47-49D0-9A42-5B1A471D83A4}" presName="hierChild5" presStyleCnt="0"/>
      <dgm:spPr/>
    </dgm:pt>
    <dgm:pt modelId="{60CE80EB-F030-44C4-993E-2BF36C569862}" type="pres">
      <dgm:prSet presAssocID="{7480AC01-F30F-4698-9AF2-ED347105C465}" presName="Name111" presStyleLbl="parChTrans1D3" presStyleIdx="5" presStyleCnt="8"/>
      <dgm:spPr/>
    </dgm:pt>
    <dgm:pt modelId="{842BC47F-33DA-4E63-A633-02D91F5B84F6}" type="pres">
      <dgm:prSet presAssocID="{0FC59334-6CE8-4A0A-8957-8C3D9784E781}" presName="hierRoot3" presStyleCnt="0">
        <dgm:presLayoutVars>
          <dgm:hierBranch val="init"/>
        </dgm:presLayoutVars>
      </dgm:prSet>
      <dgm:spPr/>
    </dgm:pt>
    <dgm:pt modelId="{640561EB-8C92-47B3-B468-90311BDDD374}" type="pres">
      <dgm:prSet presAssocID="{0FC59334-6CE8-4A0A-8957-8C3D9784E781}" presName="rootComposite3" presStyleCnt="0"/>
      <dgm:spPr/>
    </dgm:pt>
    <dgm:pt modelId="{DCD04DB7-AA19-430E-9755-5EEEB9CBD5BD}" type="pres">
      <dgm:prSet presAssocID="{0FC59334-6CE8-4A0A-8957-8C3D9784E781}" presName="rootText3" presStyleLbl="asst2" presStyleIdx="5" presStyleCnt="8" custScaleX="92481" custLinFactNeighborX="-8237">
        <dgm:presLayoutVars>
          <dgm:chPref val="3"/>
        </dgm:presLayoutVars>
      </dgm:prSet>
      <dgm:spPr>
        <a:prstGeom prst="roundRect">
          <a:avLst/>
        </a:prstGeom>
      </dgm:spPr>
    </dgm:pt>
    <dgm:pt modelId="{C2FDEAD8-B328-4629-B3B7-C179B08CD30F}" type="pres">
      <dgm:prSet presAssocID="{0FC59334-6CE8-4A0A-8957-8C3D9784E781}" presName="rootConnector3" presStyleLbl="asst2" presStyleIdx="5" presStyleCnt="8"/>
      <dgm:spPr/>
    </dgm:pt>
    <dgm:pt modelId="{7FFED671-5E2A-4F74-9F1C-1FFC6988B67F}" type="pres">
      <dgm:prSet presAssocID="{0FC59334-6CE8-4A0A-8957-8C3D9784E781}" presName="hierChild6" presStyleCnt="0"/>
      <dgm:spPr/>
    </dgm:pt>
    <dgm:pt modelId="{989F8943-1BA3-4452-B901-13459BD56E92}" type="pres">
      <dgm:prSet presAssocID="{0FC59334-6CE8-4A0A-8957-8C3D9784E781}" presName="hierChild7" presStyleCnt="0"/>
      <dgm:spPr/>
    </dgm:pt>
    <dgm:pt modelId="{9F77777B-CDF9-40E6-A2B4-7E318C3C6BDA}" type="pres">
      <dgm:prSet presAssocID="{C3BEFFCF-69A9-43F8-8A8E-E28EF864E461}" presName="Name111" presStyleLbl="parChTrans1D3" presStyleIdx="6" presStyleCnt="8"/>
      <dgm:spPr/>
    </dgm:pt>
    <dgm:pt modelId="{834B3C1E-930D-415F-8327-89320EFE1CCD}" type="pres">
      <dgm:prSet presAssocID="{AC91FADC-5440-4ECE-8CD4-4E2FAE6B8916}" presName="hierRoot3" presStyleCnt="0">
        <dgm:presLayoutVars>
          <dgm:hierBranch val="init"/>
        </dgm:presLayoutVars>
      </dgm:prSet>
      <dgm:spPr/>
    </dgm:pt>
    <dgm:pt modelId="{EF05AB28-0986-48F0-AD70-3DB0236CB579}" type="pres">
      <dgm:prSet presAssocID="{AC91FADC-5440-4ECE-8CD4-4E2FAE6B8916}" presName="rootComposite3" presStyleCnt="0"/>
      <dgm:spPr/>
    </dgm:pt>
    <dgm:pt modelId="{51470CA6-B848-4A71-9250-E2C4EF26B03D}" type="pres">
      <dgm:prSet presAssocID="{AC91FADC-5440-4ECE-8CD4-4E2FAE6B8916}" presName="rootText3" presStyleLbl="asst2" presStyleIdx="6" presStyleCnt="8" custScaleX="90410">
        <dgm:presLayoutVars>
          <dgm:chPref val="3"/>
        </dgm:presLayoutVars>
      </dgm:prSet>
      <dgm:spPr>
        <a:prstGeom prst="roundRect">
          <a:avLst/>
        </a:prstGeom>
      </dgm:spPr>
    </dgm:pt>
    <dgm:pt modelId="{C40E253D-2FA0-497E-B5BB-00897293F385}" type="pres">
      <dgm:prSet presAssocID="{AC91FADC-5440-4ECE-8CD4-4E2FAE6B8916}" presName="rootConnector3" presStyleLbl="asst2" presStyleIdx="6" presStyleCnt="8"/>
      <dgm:spPr/>
    </dgm:pt>
    <dgm:pt modelId="{0FBAA2E8-DA8E-4314-9FE6-3FE1034D5160}" type="pres">
      <dgm:prSet presAssocID="{AC91FADC-5440-4ECE-8CD4-4E2FAE6B8916}" presName="hierChild6" presStyleCnt="0"/>
      <dgm:spPr/>
    </dgm:pt>
    <dgm:pt modelId="{F4061799-A5F8-420B-A915-271B3F5C7044}" type="pres">
      <dgm:prSet presAssocID="{DAD5D1BD-DBDD-4D39-9312-C867716789B3}" presName="Name37" presStyleLbl="parChTrans1D4" presStyleIdx="0" presStyleCnt="1"/>
      <dgm:spPr/>
    </dgm:pt>
    <dgm:pt modelId="{4FB08D41-C558-44A5-B2EF-966B571A9941}" type="pres">
      <dgm:prSet presAssocID="{0736BBD0-3EF7-43B2-8014-9416270B451F}" presName="hierRoot2" presStyleCnt="0">
        <dgm:presLayoutVars>
          <dgm:hierBranch val="init"/>
        </dgm:presLayoutVars>
      </dgm:prSet>
      <dgm:spPr/>
    </dgm:pt>
    <dgm:pt modelId="{8315CFAB-2C2A-48FB-B34F-C047CE211F08}" type="pres">
      <dgm:prSet presAssocID="{0736BBD0-3EF7-43B2-8014-9416270B451F}" presName="rootComposite" presStyleCnt="0"/>
      <dgm:spPr/>
    </dgm:pt>
    <dgm:pt modelId="{37DDFE0B-445C-4F03-ACB6-C605692599CD}" type="pres">
      <dgm:prSet presAssocID="{0736BBD0-3EF7-43B2-8014-9416270B451F}" presName="rootText" presStyleLbl="node4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8AEE476A-6B07-48D7-8068-82061FF680E4}" type="pres">
      <dgm:prSet presAssocID="{0736BBD0-3EF7-43B2-8014-9416270B451F}" presName="rootConnector" presStyleLbl="node4" presStyleIdx="0" presStyleCnt="1"/>
      <dgm:spPr/>
    </dgm:pt>
    <dgm:pt modelId="{CDFD0F1A-8A2B-4425-A4F6-53E2B7268D41}" type="pres">
      <dgm:prSet presAssocID="{0736BBD0-3EF7-43B2-8014-9416270B451F}" presName="hierChild4" presStyleCnt="0"/>
      <dgm:spPr/>
    </dgm:pt>
    <dgm:pt modelId="{982E8E37-C997-4603-898B-A4FE1169A306}" type="pres">
      <dgm:prSet presAssocID="{0736BBD0-3EF7-43B2-8014-9416270B451F}" presName="hierChild5" presStyleCnt="0"/>
      <dgm:spPr/>
    </dgm:pt>
    <dgm:pt modelId="{595ED8FC-7FDF-4701-B00A-C4086AB6AFE4}" type="pres">
      <dgm:prSet presAssocID="{AC91FADC-5440-4ECE-8CD4-4E2FAE6B8916}" presName="hierChild7" presStyleCnt="0"/>
      <dgm:spPr/>
    </dgm:pt>
    <dgm:pt modelId="{7A1A7B85-073F-4EC2-BDEB-1094DB339CF8}" type="pres">
      <dgm:prSet presAssocID="{E19F9843-C78D-42B8-B473-E97994047728}" presName="Name111" presStyleLbl="parChTrans1D3" presStyleIdx="7" presStyleCnt="8"/>
      <dgm:spPr/>
    </dgm:pt>
    <dgm:pt modelId="{E83DC4B7-34FA-4CDC-92FF-BD6B92F083D6}" type="pres">
      <dgm:prSet presAssocID="{BBDB01B2-476F-498A-B4BF-8BA7788772E1}" presName="hierRoot3" presStyleCnt="0">
        <dgm:presLayoutVars>
          <dgm:hierBranch val="init"/>
        </dgm:presLayoutVars>
      </dgm:prSet>
      <dgm:spPr/>
    </dgm:pt>
    <dgm:pt modelId="{A9237FF1-C27C-4378-BC3D-F9F5613E3768}" type="pres">
      <dgm:prSet presAssocID="{BBDB01B2-476F-498A-B4BF-8BA7788772E1}" presName="rootComposite3" presStyleCnt="0"/>
      <dgm:spPr/>
    </dgm:pt>
    <dgm:pt modelId="{C8E7DD1E-E0E2-4EDE-BA62-EB406154906E}" type="pres">
      <dgm:prSet presAssocID="{BBDB01B2-476F-498A-B4BF-8BA7788772E1}" presName="rootText3" presStyleLbl="asst2" presStyleIdx="7" presStyleCnt="8" custScaleX="92481" custLinFactY="-39150" custLinFactNeighborX="-10423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EA7252AC-9C3C-40D1-9225-855CE529001F}" type="pres">
      <dgm:prSet presAssocID="{BBDB01B2-476F-498A-B4BF-8BA7788772E1}" presName="rootConnector3" presStyleLbl="asst2" presStyleIdx="7" presStyleCnt="8"/>
      <dgm:spPr/>
    </dgm:pt>
    <dgm:pt modelId="{EBABF0ED-3ED4-435F-86F3-A277D88FC13C}" type="pres">
      <dgm:prSet presAssocID="{BBDB01B2-476F-498A-B4BF-8BA7788772E1}" presName="hierChild6" presStyleCnt="0"/>
      <dgm:spPr/>
    </dgm:pt>
    <dgm:pt modelId="{8822A3D5-8DCC-418E-A10C-D9566F5401BD}" type="pres">
      <dgm:prSet presAssocID="{BBDB01B2-476F-498A-B4BF-8BA7788772E1}" presName="hierChild7" presStyleCnt="0"/>
      <dgm:spPr/>
    </dgm:pt>
    <dgm:pt modelId="{0EA99E7F-BD19-4410-9436-C681A3041D61}" type="pres">
      <dgm:prSet presAssocID="{261B76FB-0E56-4E8D-AE73-396AE7FE40A4}" presName="Name37" presStyleLbl="parChTrans1D2" presStyleIdx="2" presStyleCnt="3"/>
      <dgm:spPr/>
    </dgm:pt>
    <dgm:pt modelId="{A4288BAA-F82A-4F32-96D0-5500BD4BE9EA}" type="pres">
      <dgm:prSet presAssocID="{DB87A768-6FC3-4BD4-955E-FEF1D777680F}" presName="hierRoot2" presStyleCnt="0">
        <dgm:presLayoutVars>
          <dgm:hierBranch val="init"/>
        </dgm:presLayoutVars>
      </dgm:prSet>
      <dgm:spPr/>
    </dgm:pt>
    <dgm:pt modelId="{0D6307F2-DBE5-4127-AEBB-9A333EC5BC06}" type="pres">
      <dgm:prSet presAssocID="{DB87A768-6FC3-4BD4-955E-FEF1D777680F}" presName="rootComposite" presStyleCnt="0"/>
      <dgm:spPr/>
    </dgm:pt>
    <dgm:pt modelId="{E668E5E0-EF69-4C19-90A1-51F248D3ABC7}" type="pres">
      <dgm:prSet presAssocID="{DB87A768-6FC3-4BD4-955E-FEF1D777680F}" presName="rootText" presStyleLbl="node2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C708E9E2-738D-41D0-8543-73508AED6066}" type="pres">
      <dgm:prSet presAssocID="{DB87A768-6FC3-4BD4-955E-FEF1D777680F}" presName="rootConnector" presStyleLbl="node2" presStyleIdx="2" presStyleCnt="3"/>
      <dgm:spPr/>
    </dgm:pt>
    <dgm:pt modelId="{16F22779-65D4-4753-AD1A-D5F5F2F31C8C}" type="pres">
      <dgm:prSet presAssocID="{DB87A768-6FC3-4BD4-955E-FEF1D777680F}" presName="hierChild4" presStyleCnt="0"/>
      <dgm:spPr/>
    </dgm:pt>
    <dgm:pt modelId="{C7FBBCA0-0173-4879-9AE1-033F3B1DB2CB}" type="pres">
      <dgm:prSet presAssocID="{DB87A768-6FC3-4BD4-955E-FEF1D777680F}" presName="hierChild5" presStyleCnt="0"/>
      <dgm:spPr/>
    </dgm:pt>
    <dgm:pt modelId="{C20373F9-1FF9-4FBC-8EAE-068937117AE7}" type="pres">
      <dgm:prSet presAssocID="{3E7AD415-9E3C-40A0-BE97-E8AFE90D5D94}" presName="hierChild3" presStyleCnt="0"/>
      <dgm:spPr/>
    </dgm:pt>
  </dgm:ptLst>
  <dgm:cxnLst>
    <dgm:cxn modelId="{F8ADCA05-A55F-4425-990F-E3BB422F50E1}" type="presOf" srcId="{F0F4BC25-4593-4C20-9072-57B1F135234B}" destId="{D15392AD-7B8F-48E7-A27C-FE753F66C879}" srcOrd="0" destOrd="0" presId="urn:microsoft.com/office/officeart/2005/8/layout/orgChart1"/>
    <dgm:cxn modelId="{6C4E5507-AD79-483D-9588-81DFB4C5D86F}" type="presOf" srcId="{7480AC01-F30F-4698-9AF2-ED347105C465}" destId="{60CE80EB-F030-44C4-993E-2BF36C569862}" srcOrd="0" destOrd="0" presId="urn:microsoft.com/office/officeart/2005/8/layout/orgChart1"/>
    <dgm:cxn modelId="{B1F77510-E651-48AB-9739-680B11E8D67E}" type="presOf" srcId="{0736BBD0-3EF7-43B2-8014-9416270B451F}" destId="{37DDFE0B-445C-4F03-ACB6-C605692599CD}" srcOrd="0" destOrd="0" presId="urn:microsoft.com/office/officeart/2005/8/layout/orgChart1"/>
    <dgm:cxn modelId="{C422E610-30A9-4C0F-B4EE-DA3E76A80A2A}" srcId="{3E7AD415-9E3C-40A0-BE97-E8AFE90D5D94}" destId="{E9724278-2B47-49D0-9A42-5B1A471D83A4}" srcOrd="1" destOrd="0" parTransId="{88FAEAE2-480A-4062-9E60-78E534664B9F}" sibTransId="{5B28E223-3A70-402E-8F56-6871709D7C21}"/>
    <dgm:cxn modelId="{A4AC4119-8FA8-4FC8-BB94-CEB9168E47FC}" type="presOf" srcId="{BF9DA48C-848D-43D8-80CC-AE4CE2B65C49}" destId="{4F6B56E3-B278-423B-B4DE-04F371D214CB}" srcOrd="1" destOrd="0" presId="urn:microsoft.com/office/officeart/2005/8/layout/orgChart1"/>
    <dgm:cxn modelId="{11DBC619-DD83-4DBF-876A-D3B5FBEA7681}" srcId="{E9724278-2B47-49D0-9A42-5B1A471D83A4}" destId="{AC91FADC-5440-4ECE-8CD4-4E2FAE6B8916}" srcOrd="1" destOrd="0" parTransId="{C3BEFFCF-69A9-43F8-8A8E-E28EF864E461}" sibTransId="{990A8853-6BA8-4F98-A99F-76EAD329766E}"/>
    <dgm:cxn modelId="{C6E1E11B-826B-4218-80D6-B302C209E534}" srcId="{79998000-7EE4-4F18-A3CE-2AC7215E1988}" destId="{251335E7-E6EC-4A26-95A5-B3725BF19D78}" srcOrd="1" destOrd="0" parTransId="{15538908-334A-403B-A039-7926B0B33DE9}" sibTransId="{176374FC-040A-41F8-9A70-FFB97FA6FEEC}"/>
    <dgm:cxn modelId="{DF2D5428-76B0-472B-B9B1-6D1CE5EB5C02}" type="presOf" srcId="{3E7AD415-9E3C-40A0-BE97-E8AFE90D5D94}" destId="{25A198F9-2733-46EB-833B-01D9354B4484}" srcOrd="0" destOrd="0" presId="urn:microsoft.com/office/officeart/2005/8/layout/orgChart1"/>
    <dgm:cxn modelId="{3E51EB29-57EE-4B0D-ADAB-8A809317D501}" srcId="{AC91FADC-5440-4ECE-8CD4-4E2FAE6B8916}" destId="{0736BBD0-3EF7-43B2-8014-9416270B451F}" srcOrd="0" destOrd="0" parTransId="{DAD5D1BD-DBDD-4D39-9312-C867716789B3}" sibTransId="{7F10287F-32EA-47F1-9380-608986838B6E}"/>
    <dgm:cxn modelId="{32E83D2F-640B-446C-9378-548376D6156E}" type="presOf" srcId="{F0F4BC25-4593-4C20-9072-57B1F135234B}" destId="{638A5800-5898-48FC-B81A-B00297DED365}" srcOrd="1" destOrd="0" presId="urn:microsoft.com/office/officeart/2005/8/layout/orgChart1"/>
    <dgm:cxn modelId="{D2E60037-4344-4AA4-9DCD-019306E53973}" type="presOf" srcId="{DB87A768-6FC3-4BD4-955E-FEF1D777680F}" destId="{E668E5E0-EF69-4C19-90A1-51F248D3ABC7}" srcOrd="0" destOrd="0" presId="urn:microsoft.com/office/officeart/2005/8/layout/orgChart1"/>
    <dgm:cxn modelId="{C0D1EC60-47B9-463C-8A43-5E4F2588F6D0}" srcId="{E9724278-2B47-49D0-9A42-5B1A471D83A4}" destId="{BBDB01B2-476F-498A-B4BF-8BA7788772E1}" srcOrd="2" destOrd="0" parTransId="{E19F9843-C78D-42B8-B473-E97994047728}" sibTransId="{B1FD8AB7-8D1D-415E-BB89-BA516364FA8A}"/>
    <dgm:cxn modelId="{BAFE5262-7717-4D32-BE80-204AF3BC4F8C}" type="presOf" srcId="{88FAEAE2-480A-4062-9E60-78E534664B9F}" destId="{59208B11-30C2-4AA5-9BFD-ED41B2FC30F0}" srcOrd="0" destOrd="0" presId="urn:microsoft.com/office/officeart/2005/8/layout/orgChart1"/>
    <dgm:cxn modelId="{D1025D43-6E92-453A-AABB-C286822F6D5F}" type="presOf" srcId="{6069C63B-ACBC-4459-A9F4-12C79192194B}" destId="{9EA068BC-104F-4F30-A2EA-71A317D0543F}" srcOrd="0" destOrd="0" presId="urn:microsoft.com/office/officeart/2005/8/layout/orgChart1"/>
    <dgm:cxn modelId="{188A7443-0BBD-4871-AEC0-205557AEA57F}" type="presOf" srcId="{DDDED331-FC57-4A0F-B8EC-66C15B4B9733}" destId="{440A5C24-D5B4-4F6A-8A4D-3E7FA0461E5A}" srcOrd="0" destOrd="0" presId="urn:microsoft.com/office/officeart/2005/8/layout/orgChart1"/>
    <dgm:cxn modelId="{7170D663-B207-44D3-B450-4FA8CFDB214F}" type="presOf" srcId="{F29D5BE2-65D4-4D30-AFE3-B05D8F8018D4}" destId="{C16F2E10-D118-4A0C-AC90-22FA34810DD7}" srcOrd="0" destOrd="0" presId="urn:microsoft.com/office/officeart/2005/8/layout/orgChart1"/>
    <dgm:cxn modelId="{719D0347-F85A-4416-ADA7-C00442EB465E}" type="presOf" srcId="{251335E7-E6EC-4A26-95A5-B3725BF19D78}" destId="{84E149CD-C1CE-4F7A-A0F3-EF60E2DD5830}" srcOrd="0" destOrd="0" presId="urn:microsoft.com/office/officeart/2005/8/layout/orgChart1"/>
    <dgm:cxn modelId="{C69A8D4A-DEC0-4D1D-95AF-81D3C5A3FAB3}" type="presOf" srcId="{638A7B76-704B-4038-A6F5-514D544FE660}" destId="{0E24DC16-594B-41C8-8CBD-0331DA34EC1B}" srcOrd="0" destOrd="0" presId="urn:microsoft.com/office/officeart/2005/8/layout/orgChart1"/>
    <dgm:cxn modelId="{6B44B74F-040E-48FF-BCFF-20479BD8AB55}" type="presOf" srcId="{AC91FADC-5440-4ECE-8CD4-4E2FAE6B8916}" destId="{51470CA6-B848-4A71-9250-E2C4EF26B03D}" srcOrd="0" destOrd="0" presId="urn:microsoft.com/office/officeart/2005/8/layout/orgChart1"/>
    <dgm:cxn modelId="{9DD76054-496C-49AC-8461-15F890FF30D9}" type="presOf" srcId="{79998000-7EE4-4F18-A3CE-2AC7215E1988}" destId="{49E9A1C0-7F02-4910-BA5E-5BFFDCAAAA5C}" srcOrd="0" destOrd="0" presId="urn:microsoft.com/office/officeart/2005/8/layout/orgChart1"/>
    <dgm:cxn modelId="{0FA52A56-96F1-4C19-ADE6-79D2B2552B3F}" type="presOf" srcId="{BBDB01B2-476F-498A-B4BF-8BA7788772E1}" destId="{EA7252AC-9C3C-40D1-9225-855CE529001F}" srcOrd="1" destOrd="0" presId="urn:microsoft.com/office/officeart/2005/8/layout/orgChart1"/>
    <dgm:cxn modelId="{048EE358-75B8-48C4-B8A0-14CC76648AE1}" srcId="{79998000-7EE4-4F18-A3CE-2AC7215E1988}" destId="{BF9DA48C-848D-43D8-80CC-AE4CE2B65C49}" srcOrd="4" destOrd="0" parTransId="{E9BFD6E3-66D3-45DB-BAB2-873C8CAC50F9}" sibTransId="{0BABDBB0-BE4D-423A-A41A-DF53EC0995FE}"/>
    <dgm:cxn modelId="{02EF5379-9E94-47EB-A72A-17394C8B4A4B}" type="presOf" srcId="{BBDB01B2-476F-498A-B4BF-8BA7788772E1}" destId="{C8E7DD1E-E0E2-4EDE-BA62-EB406154906E}" srcOrd="0" destOrd="0" presId="urn:microsoft.com/office/officeart/2005/8/layout/orgChart1"/>
    <dgm:cxn modelId="{BBD3307A-156E-4E4D-B492-CF73A63D787F}" srcId="{E9724278-2B47-49D0-9A42-5B1A471D83A4}" destId="{0FC59334-6CE8-4A0A-8957-8C3D9784E781}" srcOrd="0" destOrd="0" parTransId="{7480AC01-F30F-4698-9AF2-ED347105C465}" sibTransId="{C1EEF804-27AB-4382-85DA-E510F3BD34D7}"/>
    <dgm:cxn modelId="{D8F80D85-9E88-4C78-9BB4-6606AB1571BB}" type="presOf" srcId="{15538908-334A-403B-A039-7926B0B33DE9}" destId="{9D03FB79-CF44-45EC-9B3B-66193255A326}" srcOrd="0" destOrd="0" presId="urn:microsoft.com/office/officeart/2005/8/layout/orgChart1"/>
    <dgm:cxn modelId="{09C6BE87-3297-4600-9B04-2B21E4934E6C}" type="presOf" srcId="{A73F04D9-7185-4AF2-885E-DCBCB143E847}" destId="{527B2309-29EE-4298-9E4C-2E329B63CA77}" srcOrd="0" destOrd="0" presId="urn:microsoft.com/office/officeart/2005/8/layout/orgChart1"/>
    <dgm:cxn modelId="{186BB788-B0DA-4A2A-970E-3E064AFBA578}" type="presOf" srcId="{0736BBD0-3EF7-43B2-8014-9416270B451F}" destId="{8AEE476A-6B07-48D7-8068-82061FF680E4}" srcOrd="1" destOrd="0" presId="urn:microsoft.com/office/officeart/2005/8/layout/orgChart1"/>
    <dgm:cxn modelId="{F75A6D90-7528-4001-9885-0B7B9917DC9E}" type="presOf" srcId="{BF9DA48C-848D-43D8-80CC-AE4CE2B65C49}" destId="{F91A4B16-1BAF-4E99-AA2E-7C13BD51C29D}" srcOrd="0" destOrd="0" presId="urn:microsoft.com/office/officeart/2005/8/layout/orgChart1"/>
    <dgm:cxn modelId="{313AB697-F00B-46B4-94AC-D407E905B20B}" type="presOf" srcId="{0FC59334-6CE8-4A0A-8957-8C3D9784E781}" destId="{DCD04DB7-AA19-430E-9755-5EEEB9CBD5BD}" srcOrd="0" destOrd="0" presId="urn:microsoft.com/office/officeart/2005/8/layout/orgChart1"/>
    <dgm:cxn modelId="{F0B14E9A-1648-4F1E-AF52-8796CF52014A}" type="presOf" srcId="{79998000-7EE4-4F18-A3CE-2AC7215E1988}" destId="{A1C011C1-1266-45AE-ADA0-20F5DF9071F0}" srcOrd="1" destOrd="0" presId="urn:microsoft.com/office/officeart/2005/8/layout/orgChart1"/>
    <dgm:cxn modelId="{5CC6F79B-B8D0-4343-9F13-EE3A9755D63E}" type="presOf" srcId="{E9724278-2B47-49D0-9A42-5B1A471D83A4}" destId="{E4CB37AD-F583-4297-B85F-266200366A76}" srcOrd="0" destOrd="0" presId="urn:microsoft.com/office/officeart/2005/8/layout/orgChart1"/>
    <dgm:cxn modelId="{20D04BA7-0FA7-417F-9CD1-1F34268FBCE2}" type="presOf" srcId="{DB87A768-6FC3-4BD4-955E-FEF1D777680F}" destId="{C708E9E2-738D-41D0-8543-73508AED6066}" srcOrd="1" destOrd="0" presId="urn:microsoft.com/office/officeart/2005/8/layout/orgChart1"/>
    <dgm:cxn modelId="{742114AC-4420-4D90-A68C-AB9D65238875}" type="presOf" srcId="{44E9240D-00C1-4937-A367-5F5B02769B22}" destId="{E13C9396-8BC6-40AE-8166-718BE2F70827}" srcOrd="0" destOrd="0" presId="urn:microsoft.com/office/officeart/2005/8/layout/orgChart1"/>
    <dgm:cxn modelId="{B755FDB1-D38F-4E17-864B-8D07A65880BF}" type="presOf" srcId="{DAD5D1BD-DBDD-4D39-9312-C867716789B3}" destId="{F4061799-A5F8-420B-A915-271B3F5C7044}" srcOrd="0" destOrd="0" presId="urn:microsoft.com/office/officeart/2005/8/layout/orgChart1"/>
    <dgm:cxn modelId="{7A0DFCB4-6942-420E-A3CF-4C71B273B0A1}" srcId="{3E7AD415-9E3C-40A0-BE97-E8AFE90D5D94}" destId="{79998000-7EE4-4F18-A3CE-2AC7215E1988}" srcOrd="0" destOrd="0" parTransId="{638A7B76-704B-4038-A6F5-514D544FE660}" sibTransId="{549A8AA8-2B70-4971-803A-D4939026D21C}"/>
    <dgm:cxn modelId="{55B94EBF-3508-4082-AC8E-839D1EA840B1}" type="presOf" srcId="{725A46F8-BEE3-4968-BF10-C6283C3E0F98}" destId="{8A15F0AB-839C-448F-9D81-EEFCAC740AEA}" srcOrd="0" destOrd="0" presId="urn:microsoft.com/office/officeart/2005/8/layout/orgChart1"/>
    <dgm:cxn modelId="{3DDD78C9-EE95-45C5-AC59-FDE79A05360D}" srcId="{79998000-7EE4-4F18-A3CE-2AC7215E1988}" destId="{725A46F8-BEE3-4968-BF10-C6283C3E0F98}" srcOrd="0" destOrd="0" parTransId="{F29D5BE2-65D4-4D30-AFE3-B05D8F8018D4}" sibTransId="{4AB371A7-8518-48C2-80F1-58E8DED33123}"/>
    <dgm:cxn modelId="{CFFA11CC-9FD7-46E6-9EE1-0F7CFDABEE05}" type="presOf" srcId="{AC91FADC-5440-4ECE-8CD4-4E2FAE6B8916}" destId="{C40E253D-2FA0-497E-B5BB-00897293F385}" srcOrd="1" destOrd="0" presId="urn:microsoft.com/office/officeart/2005/8/layout/orgChart1"/>
    <dgm:cxn modelId="{625BBDCF-B3F5-465E-BAE0-CD390011EEFC}" type="presOf" srcId="{BE097BC0-442A-4BF0-BB5F-73721F944A06}" destId="{E262C0F4-0BCC-4421-B255-7A2ABB9868C1}" srcOrd="1" destOrd="0" presId="urn:microsoft.com/office/officeart/2005/8/layout/orgChart1"/>
    <dgm:cxn modelId="{D8997BD0-53C1-4F1B-BA7B-CC04F93D8C17}" type="presOf" srcId="{725A46F8-BEE3-4968-BF10-C6283C3E0F98}" destId="{86F3B04A-4371-4543-8C45-9C6826F31899}" srcOrd="1" destOrd="0" presId="urn:microsoft.com/office/officeart/2005/8/layout/orgChart1"/>
    <dgm:cxn modelId="{526996D5-312A-43F7-9F26-9D0B75DE598C}" type="presOf" srcId="{C3BEFFCF-69A9-43F8-8A8E-E28EF864E461}" destId="{9F77777B-CDF9-40E6-A2B4-7E318C3C6BDA}" srcOrd="0" destOrd="0" presId="urn:microsoft.com/office/officeart/2005/8/layout/orgChart1"/>
    <dgm:cxn modelId="{5F6841DB-E340-4481-A929-FA842DBEA360}" type="presOf" srcId="{E9BFD6E3-66D3-45DB-BAB2-873C8CAC50F9}" destId="{768FC119-FF69-49E1-AA87-4A43185507DC}" srcOrd="0" destOrd="0" presId="urn:microsoft.com/office/officeart/2005/8/layout/orgChart1"/>
    <dgm:cxn modelId="{0C6E77DF-8555-473D-9981-417A3C8C28AA}" type="presOf" srcId="{E9724278-2B47-49D0-9A42-5B1A471D83A4}" destId="{0159AEE4-7417-44F3-8DE9-F81FA92FE78E}" srcOrd="1" destOrd="0" presId="urn:microsoft.com/office/officeart/2005/8/layout/orgChart1"/>
    <dgm:cxn modelId="{EA8564E4-4886-4C8A-B675-E176E920E48A}" srcId="{79998000-7EE4-4F18-A3CE-2AC7215E1988}" destId="{F0F4BC25-4593-4C20-9072-57B1F135234B}" srcOrd="3" destOrd="0" parTransId="{DDDED331-FC57-4A0F-B8EC-66C15B4B9733}" sibTransId="{23AFD7B8-FD82-471C-8550-213531F5B1B7}"/>
    <dgm:cxn modelId="{630943E5-BA78-4E4A-806B-E8C3C20B6402}" type="presOf" srcId="{0FC59334-6CE8-4A0A-8957-8C3D9784E781}" destId="{C2FDEAD8-B328-4629-B3B7-C179B08CD30F}" srcOrd="1" destOrd="0" presId="urn:microsoft.com/office/officeart/2005/8/layout/orgChart1"/>
    <dgm:cxn modelId="{23413FEA-290C-48E3-A740-391BDA94C753}" type="presOf" srcId="{261B76FB-0E56-4E8D-AE73-396AE7FE40A4}" destId="{0EA99E7F-BD19-4410-9436-C681A3041D61}" srcOrd="0" destOrd="0" presId="urn:microsoft.com/office/officeart/2005/8/layout/orgChart1"/>
    <dgm:cxn modelId="{277B58ED-E7C0-4D65-A7BB-988EF78D9112}" srcId="{3E7AD415-9E3C-40A0-BE97-E8AFE90D5D94}" destId="{DB87A768-6FC3-4BD4-955E-FEF1D777680F}" srcOrd="2" destOrd="0" parTransId="{261B76FB-0E56-4E8D-AE73-396AE7FE40A4}" sibTransId="{120D8375-D828-4C08-A673-EFADA78B7598}"/>
    <dgm:cxn modelId="{6CB301EE-7485-4228-9671-0655D2BF7727}" srcId="{A73F04D9-7185-4AF2-885E-DCBCB143E847}" destId="{3E7AD415-9E3C-40A0-BE97-E8AFE90D5D94}" srcOrd="1" destOrd="0" parTransId="{0D2053B5-4E16-46A1-BD47-E6CC93B30441}" sibTransId="{C3686C25-2871-4830-8676-AFDC310B760E}"/>
    <dgm:cxn modelId="{4CCAF2F1-599C-47F6-A581-1E9A46667609}" type="presOf" srcId="{44E9240D-00C1-4937-A367-5F5B02769B22}" destId="{4C0848A3-8624-4BFB-ACC3-F77AA8155B36}" srcOrd="1" destOrd="0" presId="urn:microsoft.com/office/officeart/2005/8/layout/orgChart1"/>
    <dgm:cxn modelId="{C43694F2-E8FD-4F79-AC3A-A12D22F16E56}" type="presOf" srcId="{BE097BC0-442A-4BF0-BB5F-73721F944A06}" destId="{63D2F009-1619-4D62-8FB7-AAB08BE3AE87}" srcOrd="0" destOrd="0" presId="urn:microsoft.com/office/officeart/2005/8/layout/orgChart1"/>
    <dgm:cxn modelId="{54B84DF3-FFF5-4756-8111-7758541C97DE}" type="presOf" srcId="{3E7AD415-9E3C-40A0-BE97-E8AFE90D5D94}" destId="{FFEABF84-7B44-4CCA-9298-248C7B38384E}" srcOrd="1" destOrd="0" presId="urn:microsoft.com/office/officeart/2005/8/layout/orgChart1"/>
    <dgm:cxn modelId="{F925FAF6-67DA-4774-B13D-EA70D6ADDAB4}" srcId="{79998000-7EE4-4F18-A3CE-2AC7215E1988}" destId="{44E9240D-00C1-4937-A367-5F5B02769B22}" srcOrd="2" destOrd="0" parTransId="{6069C63B-ACBC-4459-A9F4-12C79192194B}" sibTransId="{38D38124-0E64-4085-AB6A-D88FADC21006}"/>
    <dgm:cxn modelId="{6BBE09FC-3644-40E3-9A1A-94BF1290CE4C}" type="presOf" srcId="{E19F9843-C78D-42B8-B473-E97994047728}" destId="{7A1A7B85-073F-4EC2-BDEB-1094DB339CF8}" srcOrd="0" destOrd="0" presId="urn:microsoft.com/office/officeart/2005/8/layout/orgChart1"/>
    <dgm:cxn modelId="{2279C9FC-CF93-4D53-86E5-B693B211DC27}" srcId="{A73F04D9-7185-4AF2-885E-DCBCB143E847}" destId="{BE097BC0-442A-4BF0-BB5F-73721F944A06}" srcOrd="0" destOrd="0" parTransId="{2DC8F997-DFB2-46CB-B947-A5467E213947}" sibTransId="{BA165870-7C97-4CD2-8619-3EBA38C2C697}"/>
    <dgm:cxn modelId="{358E78FD-47DE-44F9-8605-4E4F57F3A4D0}" type="presOf" srcId="{251335E7-E6EC-4A26-95A5-B3725BF19D78}" destId="{22986DE1-DDE8-448E-9AF6-FCC75B685DC9}" srcOrd="1" destOrd="0" presId="urn:microsoft.com/office/officeart/2005/8/layout/orgChart1"/>
    <dgm:cxn modelId="{8D712FB7-0C24-4AB6-B5C3-D63942444AB0}" type="presParOf" srcId="{527B2309-29EE-4298-9E4C-2E329B63CA77}" destId="{A9A6FE3B-EC65-4334-990D-84ADA3730DFF}" srcOrd="0" destOrd="0" presId="urn:microsoft.com/office/officeart/2005/8/layout/orgChart1"/>
    <dgm:cxn modelId="{75E5E9BA-0AB5-4ED1-AF39-9F5AC01912FC}" type="presParOf" srcId="{A9A6FE3B-EC65-4334-990D-84ADA3730DFF}" destId="{EF8B2288-DFAC-440E-8918-C07B2AD559E6}" srcOrd="0" destOrd="0" presId="urn:microsoft.com/office/officeart/2005/8/layout/orgChart1"/>
    <dgm:cxn modelId="{25DE295A-D361-4F49-B596-2520A89D5E0F}" type="presParOf" srcId="{EF8B2288-DFAC-440E-8918-C07B2AD559E6}" destId="{63D2F009-1619-4D62-8FB7-AAB08BE3AE87}" srcOrd="0" destOrd="0" presId="urn:microsoft.com/office/officeart/2005/8/layout/orgChart1"/>
    <dgm:cxn modelId="{AA8B7045-75F6-49DE-9473-0433E3D991B0}" type="presParOf" srcId="{EF8B2288-DFAC-440E-8918-C07B2AD559E6}" destId="{E262C0F4-0BCC-4421-B255-7A2ABB9868C1}" srcOrd="1" destOrd="0" presId="urn:microsoft.com/office/officeart/2005/8/layout/orgChart1"/>
    <dgm:cxn modelId="{95807306-C879-4427-AAC0-B82FDBD927C6}" type="presParOf" srcId="{A9A6FE3B-EC65-4334-990D-84ADA3730DFF}" destId="{8D5C09AA-C95A-470C-BE9A-CDACB72B9F49}" srcOrd="1" destOrd="0" presId="urn:microsoft.com/office/officeart/2005/8/layout/orgChart1"/>
    <dgm:cxn modelId="{D7DE059B-BB6B-4343-8ECB-2A49F7AE7DCB}" type="presParOf" srcId="{A9A6FE3B-EC65-4334-990D-84ADA3730DFF}" destId="{FE288CB9-279C-4E91-B65A-3414788959AB}" srcOrd="2" destOrd="0" presId="urn:microsoft.com/office/officeart/2005/8/layout/orgChart1"/>
    <dgm:cxn modelId="{6C3B39BF-F1CA-4184-9651-2A44432077C8}" type="presParOf" srcId="{527B2309-29EE-4298-9E4C-2E329B63CA77}" destId="{7756DDD0-5B3B-401B-B46C-F3706A758697}" srcOrd="1" destOrd="0" presId="urn:microsoft.com/office/officeart/2005/8/layout/orgChart1"/>
    <dgm:cxn modelId="{DD6AB902-2F3D-4515-ADD7-F8BB434183A6}" type="presParOf" srcId="{7756DDD0-5B3B-401B-B46C-F3706A758697}" destId="{2CFA737C-BEA4-4605-A27A-6E5D359410EE}" srcOrd="0" destOrd="0" presId="urn:microsoft.com/office/officeart/2005/8/layout/orgChart1"/>
    <dgm:cxn modelId="{E4C44312-07BE-4015-963F-F66344F017EF}" type="presParOf" srcId="{2CFA737C-BEA4-4605-A27A-6E5D359410EE}" destId="{25A198F9-2733-46EB-833B-01D9354B4484}" srcOrd="0" destOrd="0" presId="urn:microsoft.com/office/officeart/2005/8/layout/orgChart1"/>
    <dgm:cxn modelId="{D6A9657A-D209-4309-BBEC-57B07FCEDC3A}" type="presParOf" srcId="{2CFA737C-BEA4-4605-A27A-6E5D359410EE}" destId="{FFEABF84-7B44-4CCA-9298-248C7B38384E}" srcOrd="1" destOrd="0" presId="urn:microsoft.com/office/officeart/2005/8/layout/orgChart1"/>
    <dgm:cxn modelId="{5A291483-B119-46C3-B450-BF3AC031E75D}" type="presParOf" srcId="{7756DDD0-5B3B-401B-B46C-F3706A758697}" destId="{0C67407C-1CD3-4869-89B4-C6692313B419}" srcOrd="1" destOrd="0" presId="urn:microsoft.com/office/officeart/2005/8/layout/orgChart1"/>
    <dgm:cxn modelId="{6DBA65C4-BC7B-4461-9FB1-01A05C7CE2F9}" type="presParOf" srcId="{0C67407C-1CD3-4869-89B4-C6692313B419}" destId="{0E24DC16-594B-41C8-8CBD-0331DA34EC1B}" srcOrd="0" destOrd="0" presId="urn:microsoft.com/office/officeart/2005/8/layout/orgChart1"/>
    <dgm:cxn modelId="{456B4245-EEBD-4FF3-902A-272478790E0C}" type="presParOf" srcId="{0C67407C-1CD3-4869-89B4-C6692313B419}" destId="{47BD9CAA-4E60-4F44-AFDC-ED78C1714757}" srcOrd="1" destOrd="0" presId="urn:microsoft.com/office/officeart/2005/8/layout/orgChart1"/>
    <dgm:cxn modelId="{57C51314-679E-47F9-B67D-57E5C1804270}" type="presParOf" srcId="{47BD9CAA-4E60-4F44-AFDC-ED78C1714757}" destId="{3EC1B9F0-8ABB-4218-B106-5DB08D46D9DF}" srcOrd="0" destOrd="0" presId="urn:microsoft.com/office/officeart/2005/8/layout/orgChart1"/>
    <dgm:cxn modelId="{2819D5E7-5C87-4181-8B9B-9B2A38E5EEE3}" type="presParOf" srcId="{3EC1B9F0-8ABB-4218-B106-5DB08D46D9DF}" destId="{49E9A1C0-7F02-4910-BA5E-5BFFDCAAAA5C}" srcOrd="0" destOrd="0" presId="urn:microsoft.com/office/officeart/2005/8/layout/orgChart1"/>
    <dgm:cxn modelId="{AAF8742D-7D3F-495C-BA18-4D275AE09693}" type="presParOf" srcId="{3EC1B9F0-8ABB-4218-B106-5DB08D46D9DF}" destId="{A1C011C1-1266-45AE-ADA0-20F5DF9071F0}" srcOrd="1" destOrd="0" presId="urn:microsoft.com/office/officeart/2005/8/layout/orgChart1"/>
    <dgm:cxn modelId="{1C8832D7-0209-40C6-929F-AE6433D224C2}" type="presParOf" srcId="{47BD9CAA-4E60-4F44-AFDC-ED78C1714757}" destId="{1918B630-8800-462D-9F18-AE2F24791078}" srcOrd="1" destOrd="0" presId="urn:microsoft.com/office/officeart/2005/8/layout/orgChart1"/>
    <dgm:cxn modelId="{6E23885D-35C4-452E-95B0-6F98C3E6BE95}" type="presParOf" srcId="{47BD9CAA-4E60-4F44-AFDC-ED78C1714757}" destId="{C69CCCCC-9DF5-4CF6-901F-749D7B39D92D}" srcOrd="2" destOrd="0" presId="urn:microsoft.com/office/officeart/2005/8/layout/orgChart1"/>
    <dgm:cxn modelId="{8F383A50-1AF8-43B7-A495-EECE35122043}" type="presParOf" srcId="{C69CCCCC-9DF5-4CF6-901F-749D7B39D92D}" destId="{C16F2E10-D118-4A0C-AC90-22FA34810DD7}" srcOrd="0" destOrd="0" presId="urn:microsoft.com/office/officeart/2005/8/layout/orgChart1"/>
    <dgm:cxn modelId="{AB707A7C-54F9-4127-8D38-450FA47F930E}" type="presParOf" srcId="{C69CCCCC-9DF5-4CF6-901F-749D7B39D92D}" destId="{9F06A255-9426-416A-AC3A-84EC42D21C45}" srcOrd="1" destOrd="0" presId="urn:microsoft.com/office/officeart/2005/8/layout/orgChart1"/>
    <dgm:cxn modelId="{F1552949-CDF8-4749-9416-524BD74F3BD9}" type="presParOf" srcId="{9F06A255-9426-416A-AC3A-84EC42D21C45}" destId="{710045B7-9C86-4719-BD5D-8BC3D5054FD4}" srcOrd="0" destOrd="0" presId="urn:microsoft.com/office/officeart/2005/8/layout/orgChart1"/>
    <dgm:cxn modelId="{49AF634F-1BC6-48A5-B238-7DC8DC175653}" type="presParOf" srcId="{710045B7-9C86-4719-BD5D-8BC3D5054FD4}" destId="{8A15F0AB-839C-448F-9D81-EEFCAC740AEA}" srcOrd="0" destOrd="0" presId="urn:microsoft.com/office/officeart/2005/8/layout/orgChart1"/>
    <dgm:cxn modelId="{B17B37EE-8782-422A-A74E-DD20FC4766CF}" type="presParOf" srcId="{710045B7-9C86-4719-BD5D-8BC3D5054FD4}" destId="{86F3B04A-4371-4543-8C45-9C6826F31899}" srcOrd="1" destOrd="0" presId="urn:microsoft.com/office/officeart/2005/8/layout/orgChart1"/>
    <dgm:cxn modelId="{F92F95F2-78DA-4A8F-A8EA-38812F95B477}" type="presParOf" srcId="{9F06A255-9426-416A-AC3A-84EC42D21C45}" destId="{C4D6B05D-06A0-4CDE-8086-EEC6070E906E}" srcOrd="1" destOrd="0" presId="urn:microsoft.com/office/officeart/2005/8/layout/orgChart1"/>
    <dgm:cxn modelId="{F804B699-A630-462D-A896-4D4C9A766473}" type="presParOf" srcId="{9F06A255-9426-416A-AC3A-84EC42D21C45}" destId="{8417289F-658C-485E-9E92-7AD27FFBA6D2}" srcOrd="2" destOrd="0" presId="urn:microsoft.com/office/officeart/2005/8/layout/orgChart1"/>
    <dgm:cxn modelId="{76E2CFD7-54B5-42EF-8278-F8FFB44BED88}" type="presParOf" srcId="{C69CCCCC-9DF5-4CF6-901F-749D7B39D92D}" destId="{9D03FB79-CF44-45EC-9B3B-66193255A326}" srcOrd="2" destOrd="0" presId="urn:microsoft.com/office/officeart/2005/8/layout/orgChart1"/>
    <dgm:cxn modelId="{21E1E025-FBF7-49CD-AE07-A690695232E5}" type="presParOf" srcId="{C69CCCCC-9DF5-4CF6-901F-749D7B39D92D}" destId="{003F1807-4F0F-49E6-8EDC-DAC11ABC17DD}" srcOrd="3" destOrd="0" presId="urn:microsoft.com/office/officeart/2005/8/layout/orgChart1"/>
    <dgm:cxn modelId="{19719263-E643-4FBA-9B8C-0130EEB9E1C4}" type="presParOf" srcId="{003F1807-4F0F-49E6-8EDC-DAC11ABC17DD}" destId="{029E89A0-53B6-4641-B400-6F8BD8C8FCF5}" srcOrd="0" destOrd="0" presId="urn:microsoft.com/office/officeart/2005/8/layout/orgChart1"/>
    <dgm:cxn modelId="{DB1B1AB6-FDA4-4C56-BF73-F6FA6738B933}" type="presParOf" srcId="{029E89A0-53B6-4641-B400-6F8BD8C8FCF5}" destId="{84E149CD-C1CE-4F7A-A0F3-EF60E2DD5830}" srcOrd="0" destOrd="0" presId="urn:microsoft.com/office/officeart/2005/8/layout/orgChart1"/>
    <dgm:cxn modelId="{6A595204-0FD0-4819-99EC-52FBE80B6535}" type="presParOf" srcId="{029E89A0-53B6-4641-B400-6F8BD8C8FCF5}" destId="{22986DE1-DDE8-448E-9AF6-FCC75B685DC9}" srcOrd="1" destOrd="0" presId="urn:microsoft.com/office/officeart/2005/8/layout/orgChart1"/>
    <dgm:cxn modelId="{5CB0D1BF-04A6-4661-9A02-3DA90F093EA1}" type="presParOf" srcId="{003F1807-4F0F-49E6-8EDC-DAC11ABC17DD}" destId="{4F98DDCB-F298-4268-9561-8B037498AF88}" srcOrd="1" destOrd="0" presId="urn:microsoft.com/office/officeart/2005/8/layout/orgChart1"/>
    <dgm:cxn modelId="{C0BFB96A-EAAD-415E-A9ED-80A0226C8864}" type="presParOf" srcId="{003F1807-4F0F-49E6-8EDC-DAC11ABC17DD}" destId="{D5EA73D1-1A04-4E8D-BCF4-6BBFB4AA67AC}" srcOrd="2" destOrd="0" presId="urn:microsoft.com/office/officeart/2005/8/layout/orgChart1"/>
    <dgm:cxn modelId="{E8487C05-9FF1-4D6A-AB16-1F203E5144C0}" type="presParOf" srcId="{C69CCCCC-9DF5-4CF6-901F-749D7B39D92D}" destId="{9EA068BC-104F-4F30-A2EA-71A317D0543F}" srcOrd="4" destOrd="0" presId="urn:microsoft.com/office/officeart/2005/8/layout/orgChart1"/>
    <dgm:cxn modelId="{89B427F5-20A9-438D-A712-73A20FC12D4C}" type="presParOf" srcId="{C69CCCCC-9DF5-4CF6-901F-749D7B39D92D}" destId="{CA7E9AE9-2CD0-4A76-988D-52E646EB34E6}" srcOrd="5" destOrd="0" presId="urn:microsoft.com/office/officeart/2005/8/layout/orgChart1"/>
    <dgm:cxn modelId="{9C1B3137-699D-4521-82FB-7D9CD701941C}" type="presParOf" srcId="{CA7E9AE9-2CD0-4A76-988D-52E646EB34E6}" destId="{95866A17-567C-4DC2-94EA-F12128E2699A}" srcOrd="0" destOrd="0" presId="urn:microsoft.com/office/officeart/2005/8/layout/orgChart1"/>
    <dgm:cxn modelId="{174449B4-AAB9-45F0-B437-04ABC65E6C9A}" type="presParOf" srcId="{95866A17-567C-4DC2-94EA-F12128E2699A}" destId="{E13C9396-8BC6-40AE-8166-718BE2F70827}" srcOrd="0" destOrd="0" presId="urn:microsoft.com/office/officeart/2005/8/layout/orgChart1"/>
    <dgm:cxn modelId="{EC500824-5BFE-4240-A629-34A04988EE52}" type="presParOf" srcId="{95866A17-567C-4DC2-94EA-F12128E2699A}" destId="{4C0848A3-8624-4BFB-ACC3-F77AA8155B36}" srcOrd="1" destOrd="0" presId="urn:microsoft.com/office/officeart/2005/8/layout/orgChart1"/>
    <dgm:cxn modelId="{0F3EBF6D-406E-498D-802B-B946E742A0E6}" type="presParOf" srcId="{CA7E9AE9-2CD0-4A76-988D-52E646EB34E6}" destId="{AB56BAAE-C40D-4BB9-9BD4-25CA7EE39A81}" srcOrd="1" destOrd="0" presId="urn:microsoft.com/office/officeart/2005/8/layout/orgChart1"/>
    <dgm:cxn modelId="{679DA0CB-9945-4B97-BB06-493E323E1858}" type="presParOf" srcId="{CA7E9AE9-2CD0-4A76-988D-52E646EB34E6}" destId="{190A3501-9BDA-4906-83F6-044F4CECDDEB}" srcOrd="2" destOrd="0" presId="urn:microsoft.com/office/officeart/2005/8/layout/orgChart1"/>
    <dgm:cxn modelId="{5BD87FA5-8AC4-4557-8DC2-836E26B87FB8}" type="presParOf" srcId="{C69CCCCC-9DF5-4CF6-901F-749D7B39D92D}" destId="{440A5C24-D5B4-4F6A-8A4D-3E7FA0461E5A}" srcOrd="6" destOrd="0" presId="urn:microsoft.com/office/officeart/2005/8/layout/orgChart1"/>
    <dgm:cxn modelId="{E9889DC6-E4AE-4BDA-9868-9AD26778C9D0}" type="presParOf" srcId="{C69CCCCC-9DF5-4CF6-901F-749D7B39D92D}" destId="{451F9A85-CACB-4447-A861-F374E6C4835F}" srcOrd="7" destOrd="0" presId="urn:microsoft.com/office/officeart/2005/8/layout/orgChart1"/>
    <dgm:cxn modelId="{4046A8DD-21AF-45D8-BD23-7087C0B2248C}" type="presParOf" srcId="{451F9A85-CACB-4447-A861-F374E6C4835F}" destId="{FF5A738E-F975-403E-9229-AD452BA86F3E}" srcOrd="0" destOrd="0" presId="urn:microsoft.com/office/officeart/2005/8/layout/orgChart1"/>
    <dgm:cxn modelId="{B51977F5-2116-44CD-A642-CCD181816F72}" type="presParOf" srcId="{FF5A738E-F975-403E-9229-AD452BA86F3E}" destId="{D15392AD-7B8F-48E7-A27C-FE753F66C879}" srcOrd="0" destOrd="0" presId="urn:microsoft.com/office/officeart/2005/8/layout/orgChart1"/>
    <dgm:cxn modelId="{AA781ABC-C913-48D1-8B84-30E09BAC6283}" type="presParOf" srcId="{FF5A738E-F975-403E-9229-AD452BA86F3E}" destId="{638A5800-5898-48FC-B81A-B00297DED365}" srcOrd="1" destOrd="0" presId="urn:microsoft.com/office/officeart/2005/8/layout/orgChart1"/>
    <dgm:cxn modelId="{4D4CD0EF-32A9-434A-A0ED-6B04E92C41E4}" type="presParOf" srcId="{451F9A85-CACB-4447-A861-F374E6C4835F}" destId="{95019A24-0660-4B6C-94A5-888B12F1CC69}" srcOrd="1" destOrd="0" presId="urn:microsoft.com/office/officeart/2005/8/layout/orgChart1"/>
    <dgm:cxn modelId="{47238E3A-2D9F-4BE7-B853-2C5F2BFCAED4}" type="presParOf" srcId="{451F9A85-CACB-4447-A861-F374E6C4835F}" destId="{EC5E955A-9387-4E19-AFB3-5AA5D8E7EC4D}" srcOrd="2" destOrd="0" presId="urn:microsoft.com/office/officeart/2005/8/layout/orgChart1"/>
    <dgm:cxn modelId="{AE5F2757-C6C3-48B4-B5EA-B3CE66904B38}" type="presParOf" srcId="{C69CCCCC-9DF5-4CF6-901F-749D7B39D92D}" destId="{768FC119-FF69-49E1-AA87-4A43185507DC}" srcOrd="8" destOrd="0" presId="urn:microsoft.com/office/officeart/2005/8/layout/orgChart1"/>
    <dgm:cxn modelId="{E0D8AFE3-07CA-4519-9DA5-2F1274D7214C}" type="presParOf" srcId="{C69CCCCC-9DF5-4CF6-901F-749D7B39D92D}" destId="{FDF8CDD9-9A3E-4629-B425-1C42C0FDED11}" srcOrd="9" destOrd="0" presId="urn:microsoft.com/office/officeart/2005/8/layout/orgChart1"/>
    <dgm:cxn modelId="{1BDDA2F3-282C-4A24-B4BE-843B956EF3E9}" type="presParOf" srcId="{FDF8CDD9-9A3E-4629-B425-1C42C0FDED11}" destId="{9B9279FD-4ADB-452A-AD0F-966A8C972D3C}" srcOrd="0" destOrd="0" presId="urn:microsoft.com/office/officeart/2005/8/layout/orgChart1"/>
    <dgm:cxn modelId="{0348F367-2689-42FD-AA1F-82197C611160}" type="presParOf" srcId="{9B9279FD-4ADB-452A-AD0F-966A8C972D3C}" destId="{F91A4B16-1BAF-4E99-AA2E-7C13BD51C29D}" srcOrd="0" destOrd="0" presId="urn:microsoft.com/office/officeart/2005/8/layout/orgChart1"/>
    <dgm:cxn modelId="{F8F02D25-E0FB-468E-A666-4240F161EDB2}" type="presParOf" srcId="{9B9279FD-4ADB-452A-AD0F-966A8C972D3C}" destId="{4F6B56E3-B278-423B-B4DE-04F371D214CB}" srcOrd="1" destOrd="0" presId="urn:microsoft.com/office/officeart/2005/8/layout/orgChart1"/>
    <dgm:cxn modelId="{25BAB81B-B615-4078-ABA5-4F96EAF357BE}" type="presParOf" srcId="{FDF8CDD9-9A3E-4629-B425-1C42C0FDED11}" destId="{76AFEB1E-A0DB-4011-A755-8EF0F312C7CA}" srcOrd="1" destOrd="0" presId="urn:microsoft.com/office/officeart/2005/8/layout/orgChart1"/>
    <dgm:cxn modelId="{A4D96EFC-3625-42AF-8093-E19F310084A1}" type="presParOf" srcId="{FDF8CDD9-9A3E-4629-B425-1C42C0FDED11}" destId="{9B233753-0E69-4B82-8F60-8CC8495A5751}" srcOrd="2" destOrd="0" presId="urn:microsoft.com/office/officeart/2005/8/layout/orgChart1"/>
    <dgm:cxn modelId="{AA3C176D-A998-4821-AC00-4DFD12AB0C31}" type="presParOf" srcId="{0C67407C-1CD3-4869-89B4-C6692313B419}" destId="{59208B11-30C2-4AA5-9BFD-ED41B2FC30F0}" srcOrd="2" destOrd="0" presId="urn:microsoft.com/office/officeart/2005/8/layout/orgChart1"/>
    <dgm:cxn modelId="{747CE8B4-2579-4E20-98F8-30F862C23E5C}" type="presParOf" srcId="{0C67407C-1CD3-4869-89B4-C6692313B419}" destId="{AEA55A50-0BA4-4AF0-85CE-0ED7C4E88A5A}" srcOrd="3" destOrd="0" presId="urn:microsoft.com/office/officeart/2005/8/layout/orgChart1"/>
    <dgm:cxn modelId="{1C0571C8-4641-42DB-B56F-CCC81AE51C93}" type="presParOf" srcId="{AEA55A50-0BA4-4AF0-85CE-0ED7C4E88A5A}" destId="{FF91568C-F5FE-4F63-ABC4-D34EC081C7C5}" srcOrd="0" destOrd="0" presId="urn:microsoft.com/office/officeart/2005/8/layout/orgChart1"/>
    <dgm:cxn modelId="{CE739D4D-F8F1-479F-9203-FEA2EBA13661}" type="presParOf" srcId="{FF91568C-F5FE-4F63-ABC4-D34EC081C7C5}" destId="{E4CB37AD-F583-4297-B85F-266200366A76}" srcOrd="0" destOrd="0" presId="urn:microsoft.com/office/officeart/2005/8/layout/orgChart1"/>
    <dgm:cxn modelId="{06C07C47-6B80-4252-B8BF-FA0AE343BE4A}" type="presParOf" srcId="{FF91568C-F5FE-4F63-ABC4-D34EC081C7C5}" destId="{0159AEE4-7417-44F3-8DE9-F81FA92FE78E}" srcOrd="1" destOrd="0" presId="urn:microsoft.com/office/officeart/2005/8/layout/orgChart1"/>
    <dgm:cxn modelId="{3C0E1E7E-7962-41C4-B3A9-E4146125186C}" type="presParOf" srcId="{AEA55A50-0BA4-4AF0-85CE-0ED7C4E88A5A}" destId="{D0F1360C-AA37-408F-A090-160213400955}" srcOrd="1" destOrd="0" presId="urn:microsoft.com/office/officeart/2005/8/layout/orgChart1"/>
    <dgm:cxn modelId="{F4DECCEC-82FC-4263-8A4C-245AB97CBCDD}" type="presParOf" srcId="{AEA55A50-0BA4-4AF0-85CE-0ED7C4E88A5A}" destId="{70723B1E-11AB-47B2-9A13-2238AF9E1F56}" srcOrd="2" destOrd="0" presId="urn:microsoft.com/office/officeart/2005/8/layout/orgChart1"/>
    <dgm:cxn modelId="{17EC45E4-7C50-49C1-B095-F438E23B315F}" type="presParOf" srcId="{70723B1E-11AB-47B2-9A13-2238AF9E1F56}" destId="{60CE80EB-F030-44C4-993E-2BF36C569862}" srcOrd="0" destOrd="0" presId="urn:microsoft.com/office/officeart/2005/8/layout/orgChart1"/>
    <dgm:cxn modelId="{9D82DFBF-E657-497E-BCEB-516796438BC1}" type="presParOf" srcId="{70723B1E-11AB-47B2-9A13-2238AF9E1F56}" destId="{842BC47F-33DA-4E63-A633-02D91F5B84F6}" srcOrd="1" destOrd="0" presId="urn:microsoft.com/office/officeart/2005/8/layout/orgChart1"/>
    <dgm:cxn modelId="{352FE593-1DC1-4F02-B653-E1F2160491C5}" type="presParOf" srcId="{842BC47F-33DA-4E63-A633-02D91F5B84F6}" destId="{640561EB-8C92-47B3-B468-90311BDDD374}" srcOrd="0" destOrd="0" presId="urn:microsoft.com/office/officeart/2005/8/layout/orgChart1"/>
    <dgm:cxn modelId="{A2FE5589-804C-424E-92CC-3B985E26C43B}" type="presParOf" srcId="{640561EB-8C92-47B3-B468-90311BDDD374}" destId="{DCD04DB7-AA19-430E-9755-5EEEB9CBD5BD}" srcOrd="0" destOrd="0" presId="urn:microsoft.com/office/officeart/2005/8/layout/orgChart1"/>
    <dgm:cxn modelId="{93044A93-C4D8-43F5-916E-1433466B327B}" type="presParOf" srcId="{640561EB-8C92-47B3-B468-90311BDDD374}" destId="{C2FDEAD8-B328-4629-B3B7-C179B08CD30F}" srcOrd="1" destOrd="0" presId="urn:microsoft.com/office/officeart/2005/8/layout/orgChart1"/>
    <dgm:cxn modelId="{3B49EAAD-7D0E-492E-AFE0-8B3BCEC09874}" type="presParOf" srcId="{842BC47F-33DA-4E63-A633-02D91F5B84F6}" destId="{7FFED671-5E2A-4F74-9F1C-1FFC6988B67F}" srcOrd="1" destOrd="0" presId="urn:microsoft.com/office/officeart/2005/8/layout/orgChart1"/>
    <dgm:cxn modelId="{07865528-FDB7-4B0A-9B7D-31CABDC816CB}" type="presParOf" srcId="{842BC47F-33DA-4E63-A633-02D91F5B84F6}" destId="{989F8943-1BA3-4452-B901-13459BD56E92}" srcOrd="2" destOrd="0" presId="urn:microsoft.com/office/officeart/2005/8/layout/orgChart1"/>
    <dgm:cxn modelId="{1ED9B7C3-15DF-4D7E-9202-82E95F5B2428}" type="presParOf" srcId="{70723B1E-11AB-47B2-9A13-2238AF9E1F56}" destId="{9F77777B-CDF9-40E6-A2B4-7E318C3C6BDA}" srcOrd="2" destOrd="0" presId="urn:microsoft.com/office/officeart/2005/8/layout/orgChart1"/>
    <dgm:cxn modelId="{D9201F1D-BCB1-4B64-A9D0-C47552BED844}" type="presParOf" srcId="{70723B1E-11AB-47B2-9A13-2238AF9E1F56}" destId="{834B3C1E-930D-415F-8327-89320EFE1CCD}" srcOrd="3" destOrd="0" presId="urn:microsoft.com/office/officeart/2005/8/layout/orgChart1"/>
    <dgm:cxn modelId="{621AE6DE-84BD-4B0F-AA75-5554ACF98ED3}" type="presParOf" srcId="{834B3C1E-930D-415F-8327-89320EFE1CCD}" destId="{EF05AB28-0986-48F0-AD70-3DB0236CB579}" srcOrd="0" destOrd="0" presId="urn:microsoft.com/office/officeart/2005/8/layout/orgChart1"/>
    <dgm:cxn modelId="{1A813660-F22F-469F-9367-49E40C182E10}" type="presParOf" srcId="{EF05AB28-0986-48F0-AD70-3DB0236CB579}" destId="{51470CA6-B848-4A71-9250-E2C4EF26B03D}" srcOrd="0" destOrd="0" presId="urn:microsoft.com/office/officeart/2005/8/layout/orgChart1"/>
    <dgm:cxn modelId="{81C56A50-AEA0-400E-ACFF-2746DA4954B7}" type="presParOf" srcId="{EF05AB28-0986-48F0-AD70-3DB0236CB579}" destId="{C40E253D-2FA0-497E-B5BB-00897293F385}" srcOrd="1" destOrd="0" presId="urn:microsoft.com/office/officeart/2005/8/layout/orgChart1"/>
    <dgm:cxn modelId="{4A31915D-4E31-4128-AE30-7B89927EB68C}" type="presParOf" srcId="{834B3C1E-930D-415F-8327-89320EFE1CCD}" destId="{0FBAA2E8-DA8E-4314-9FE6-3FE1034D5160}" srcOrd="1" destOrd="0" presId="urn:microsoft.com/office/officeart/2005/8/layout/orgChart1"/>
    <dgm:cxn modelId="{17EDEA77-E6E1-472D-B6CB-2B8F2022F2BF}" type="presParOf" srcId="{0FBAA2E8-DA8E-4314-9FE6-3FE1034D5160}" destId="{F4061799-A5F8-420B-A915-271B3F5C7044}" srcOrd="0" destOrd="0" presId="urn:microsoft.com/office/officeart/2005/8/layout/orgChart1"/>
    <dgm:cxn modelId="{021FAE7A-FC99-4EA0-AEDD-81555846AD9D}" type="presParOf" srcId="{0FBAA2E8-DA8E-4314-9FE6-3FE1034D5160}" destId="{4FB08D41-C558-44A5-B2EF-966B571A9941}" srcOrd="1" destOrd="0" presId="urn:microsoft.com/office/officeart/2005/8/layout/orgChart1"/>
    <dgm:cxn modelId="{022FB82A-95AB-4270-9F37-67F7CD0D9D17}" type="presParOf" srcId="{4FB08D41-C558-44A5-B2EF-966B571A9941}" destId="{8315CFAB-2C2A-48FB-B34F-C047CE211F08}" srcOrd="0" destOrd="0" presId="urn:microsoft.com/office/officeart/2005/8/layout/orgChart1"/>
    <dgm:cxn modelId="{7C44BAB4-DD9F-4D0A-8A7D-18125947E075}" type="presParOf" srcId="{8315CFAB-2C2A-48FB-B34F-C047CE211F08}" destId="{37DDFE0B-445C-4F03-ACB6-C605692599CD}" srcOrd="0" destOrd="0" presId="urn:microsoft.com/office/officeart/2005/8/layout/orgChart1"/>
    <dgm:cxn modelId="{471C0EB3-638E-4B5A-8346-4E4D18560903}" type="presParOf" srcId="{8315CFAB-2C2A-48FB-B34F-C047CE211F08}" destId="{8AEE476A-6B07-48D7-8068-82061FF680E4}" srcOrd="1" destOrd="0" presId="urn:microsoft.com/office/officeart/2005/8/layout/orgChart1"/>
    <dgm:cxn modelId="{5BCA204F-2CAD-49BB-92E0-10FC9E2CB7D9}" type="presParOf" srcId="{4FB08D41-C558-44A5-B2EF-966B571A9941}" destId="{CDFD0F1A-8A2B-4425-A4F6-53E2B7268D41}" srcOrd="1" destOrd="0" presId="urn:microsoft.com/office/officeart/2005/8/layout/orgChart1"/>
    <dgm:cxn modelId="{821D78B7-30CB-401A-A4C4-20513DC404C9}" type="presParOf" srcId="{4FB08D41-C558-44A5-B2EF-966B571A9941}" destId="{982E8E37-C997-4603-898B-A4FE1169A306}" srcOrd="2" destOrd="0" presId="urn:microsoft.com/office/officeart/2005/8/layout/orgChart1"/>
    <dgm:cxn modelId="{6CE8953A-EBC2-47EE-9A27-0F262C100DEC}" type="presParOf" srcId="{834B3C1E-930D-415F-8327-89320EFE1CCD}" destId="{595ED8FC-7FDF-4701-B00A-C4086AB6AFE4}" srcOrd="2" destOrd="0" presId="urn:microsoft.com/office/officeart/2005/8/layout/orgChart1"/>
    <dgm:cxn modelId="{3382E7BC-25D6-4347-A90B-B1C017655B81}" type="presParOf" srcId="{70723B1E-11AB-47B2-9A13-2238AF9E1F56}" destId="{7A1A7B85-073F-4EC2-BDEB-1094DB339CF8}" srcOrd="4" destOrd="0" presId="urn:microsoft.com/office/officeart/2005/8/layout/orgChart1"/>
    <dgm:cxn modelId="{55ABB19E-898E-43A6-898A-2EA04C8817DC}" type="presParOf" srcId="{70723B1E-11AB-47B2-9A13-2238AF9E1F56}" destId="{E83DC4B7-34FA-4CDC-92FF-BD6B92F083D6}" srcOrd="5" destOrd="0" presId="urn:microsoft.com/office/officeart/2005/8/layout/orgChart1"/>
    <dgm:cxn modelId="{C3778E87-14E1-4B5A-B57C-C3884ED0CABE}" type="presParOf" srcId="{E83DC4B7-34FA-4CDC-92FF-BD6B92F083D6}" destId="{A9237FF1-C27C-4378-BC3D-F9F5613E3768}" srcOrd="0" destOrd="0" presId="urn:microsoft.com/office/officeart/2005/8/layout/orgChart1"/>
    <dgm:cxn modelId="{08459BE9-2388-49D2-ADD1-3ED621F8F896}" type="presParOf" srcId="{A9237FF1-C27C-4378-BC3D-F9F5613E3768}" destId="{C8E7DD1E-E0E2-4EDE-BA62-EB406154906E}" srcOrd="0" destOrd="0" presId="urn:microsoft.com/office/officeart/2005/8/layout/orgChart1"/>
    <dgm:cxn modelId="{F8A439C1-DE07-4969-8785-3A3BE7E290DE}" type="presParOf" srcId="{A9237FF1-C27C-4378-BC3D-F9F5613E3768}" destId="{EA7252AC-9C3C-40D1-9225-855CE529001F}" srcOrd="1" destOrd="0" presId="urn:microsoft.com/office/officeart/2005/8/layout/orgChart1"/>
    <dgm:cxn modelId="{554D7C19-82D4-4CC2-B878-27E123ABB42E}" type="presParOf" srcId="{E83DC4B7-34FA-4CDC-92FF-BD6B92F083D6}" destId="{EBABF0ED-3ED4-435F-86F3-A277D88FC13C}" srcOrd="1" destOrd="0" presId="urn:microsoft.com/office/officeart/2005/8/layout/orgChart1"/>
    <dgm:cxn modelId="{796E8CB8-8244-45FB-B729-C4EE3AED60BA}" type="presParOf" srcId="{E83DC4B7-34FA-4CDC-92FF-BD6B92F083D6}" destId="{8822A3D5-8DCC-418E-A10C-D9566F5401BD}" srcOrd="2" destOrd="0" presId="urn:microsoft.com/office/officeart/2005/8/layout/orgChart1"/>
    <dgm:cxn modelId="{E50BC96D-0BAA-4845-A623-39876A2078E2}" type="presParOf" srcId="{0C67407C-1CD3-4869-89B4-C6692313B419}" destId="{0EA99E7F-BD19-4410-9436-C681A3041D61}" srcOrd="4" destOrd="0" presId="urn:microsoft.com/office/officeart/2005/8/layout/orgChart1"/>
    <dgm:cxn modelId="{5B002FE6-A51B-4C9E-B2E5-443189072279}" type="presParOf" srcId="{0C67407C-1CD3-4869-89B4-C6692313B419}" destId="{A4288BAA-F82A-4F32-96D0-5500BD4BE9EA}" srcOrd="5" destOrd="0" presId="urn:microsoft.com/office/officeart/2005/8/layout/orgChart1"/>
    <dgm:cxn modelId="{EAA606A5-1AD2-4EA4-9764-872EFD76AEA8}" type="presParOf" srcId="{A4288BAA-F82A-4F32-96D0-5500BD4BE9EA}" destId="{0D6307F2-DBE5-4127-AEBB-9A333EC5BC06}" srcOrd="0" destOrd="0" presId="urn:microsoft.com/office/officeart/2005/8/layout/orgChart1"/>
    <dgm:cxn modelId="{809E1129-B678-4723-868E-90F6E8EC0C18}" type="presParOf" srcId="{0D6307F2-DBE5-4127-AEBB-9A333EC5BC06}" destId="{E668E5E0-EF69-4C19-90A1-51F248D3ABC7}" srcOrd="0" destOrd="0" presId="urn:microsoft.com/office/officeart/2005/8/layout/orgChart1"/>
    <dgm:cxn modelId="{225F06C2-DE27-461F-BB26-9ADDE61AD281}" type="presParOf" srcId="{0D6307F2-DBE5-4127-AEBB-9A333EC5BC06}" destId="{C708E9E2-738D-41D0-8543-73508AED6066}" srcOrd="1" destOrd="0" presId="urn:microsoft.com/office/officeart/2005/8/layout/orgChart1"/>
    <dgm:cxn modelId="{EEFECBBB-52A2-4523-BB63-CDC016A25891}" type="presParOf" srcId="{A4288BAA-F82A-4F32-96D0-5500BD4BE9EA}" destId="{16F22779-65D4-4753-AD1A-D5F5F2F31C8C}" srcOrd="1" destOrd="0" presId="urn:microsoft.com/office/officeart/2005/8/layout/orgChart1"/>
    <dgm:cxn modelId="{4B73B910-024D-48F5-BB5B-69CC303A9A8C}" type="presParOf" srcId="{A4288BAA-F82A-4F32-96D0-5500BD4BE9EA}" destId="{C7FBBCA0-0173-4879-9AE1-033F3B1DB2CB}" srcOrd="2" destOrd="0" presId="urn:microsoft.com/office/officeart/2005/8/layout/orgChart1"/>
    <dgm:cxn modelId="{1E3D1F18-5A34-4D5D-B465-09FF1B95E969}" type="presParOf" srcId="{7756DDD0-5B3B-401B-B46C-F3706A758697}" destId="{C20373F9-1FF9-4FBC-8EAE-068937117AE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99E7F-BD19-4410-9436-C681A3041D61}">
      <dsp:nvSpPr>
        <dsp:cNvPr id="0" name=""/>
        <dsp:cNvSpPr/>
      </dsp:nvSpPr>
      <dsp:spPr>
        <a:xfrm>
          <a:off x="4696802" y="872353"/>
          <a:ext cx="3448038" cy="364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04"/>
              </a:lnTo>
              <a:lnTo>
                <a:pt x="3448038" y="182204"/>
              </a:lnTo>
              <a:lnTo>
                <a:pt x="3448038" y="364409"/>
              </a:lnTo>
            </a:path>
          </a:pathLst>
        </a:custGeom>
        <a:noFill/>
        <a:ln w="254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7A1A7B85-073F-4EC2-BDEB-1094DB339CF8}">
      <dsp:nvSpPr>
        <dsp:cNvPr id="0" name=""/>
        <dsp:cNvSpPr/>
      </dsp:nvSpPr>
      <dsp:spPr>
        <a:xfrm>
          <a:off x="5682077" y="2104402"/>
          <a:ext cx="177102" cy="2055006"/>
        </a:xfrm>
        <a:custGeom>
          <a:avLst/>
          <a:gdLst/>
          <a:ahLst/>
          <a:cxnLst/>
          <a:rect l="0" t="0" r="0" b="0"/>
          <a:pathLst>
            <a:path>
              <a:moveTo>
                <a:pt x="177102" y="0"/>
              </a:moveTo>
              <a:lnTo>
                <a:pt x="177102" y="2055006"/>
              </a:lnTo>
              <a:lnTo>
                <a:pt x="0" y="2055006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61799-A5F8-420B-A915-271B3F5C7044}">
      <dsp:nvSpPr>
        <dsp:cNvPr id="0" name=""/>
        <dsp:cNvSpPr/>
      </dsp:nvSpPr>
      <dsp:spPr>
        <a:xfrm>
          <a:off x="7094995" y="3336452"/>
          <a:ext cx="206207" cy="798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229"/>
              </a:lnTo>
              <a:lnTo>
                <a:pt x="206207" y="798229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7777B-CDF9-40E6-A2B4-7E318C3C6BDA}">
      <dsp:nvSpPr>
        <dsp:cNvPr id="0" name=""/>
        <dsp:cNvSpPr/>
      </dsp:nvSpPr>
      <dsp:spPr>
        <a:xfrm>
          <a:off x="5859180" y="2104402"/>
          <a:ext cx="451381" cy="798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229"/>
              </a:lnTo>
              <a:lnTo>
                <a:pt x="451381" y="798229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E80EB-F030-44C4-993E-2BF36C569862}">
      <dsp:nvSpPr>
        <dsp:cNvPr id="0" name=""/>
        <dsp:cNvSpPr/>
      </dsp:nvSpPr>
      <dsp:spPr>
        <a:xfrm>
          <a:off x="5720010" y="2104402"/>
          <a:ext cx="139169" cy="798229"/>
        </a:xfrm>
        <a:custGeom>
          <a:avLst/>
          <a:gdLst/>
          <a:ahLst/>
          <a:cxnLst/>
          <a:rect l="0" t="0" r="0" b="0"/>
          <a:pathLst>
            <a:path>
              <a:moveTo>
                <a:pt x="139169" y="0"/>
              </a:moveTo>
              <a:lnTo>
                <a:pt x="139169" y="798229"/>
              </a:lnTo>
              <a:lnTo>
                <a:pt x="0" y="798229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08B11-30C2-4AA5-9BFD-ED41B2FC30F0}">
      <dsp:nvSpPr>
        <dsp:cNvPr id="0" name=""/>
        <dsp:cNvSpPr/>
      </dsp:nvSpPr>
      <dsp:spPr>
        <a:xfrm>
          <a:off x="4696802" y="872353"/>
          <a:ext cx="1162378" cy="364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204"/>
              </a:lnTo>
              <a:lnTo>
                <a:pt x="1162378" y="182204"/>
              </a:lnTo>
              <a:lnTo>
                <a:pt x="1162378" y="364409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FC119-FF69-49E1-AA87-4A43185507DC}">
      <dsp:nvSpPr>
        <dsp:cNvPr id="0" name=""/>
        <dsp:cNvSpPr/>
      </dsp:nvSpPr>
      <dsp:spPr>
        <a:xfrm>
          <a:off x="1990479" y="2104402"/>
          <a:ext cx="91440" cy="3262328"/>
        </a:xfrm>
        <a:custGeom>
          <a:avLst/>
          <a:gdLst/>
          <a:ahLst/>
          <a:cxnLst/>
          <a:rect l="0" t="0" r="0" b="0"/>
          <a:pathLst>
            <a:path>
              <a:moveTo>
                <a:pt x="94550" y="0"/>
              </a:moveTo>
              <a:lnTo>
                <a:pt x="94550" y="3262328"/>
              </a:lnTo>
              <a:lnTo>
                <a:pt x="45720" y="3262328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440A5C24-D5B4-4F6A-8A4D-3E7FA0461E5A}">
      <dsp:nvSpPr>
        <dsp:cNvPr id="0" name=""/>
        <dsp:cNvSpPr/>
      </dsp:nvSpPr>
      <dsp:spPr>
        <a:xfrm>
          <a:off x="2085030" y="2104402"/>
          <a:ext cx="370387" cy="2031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172"/>
              </a:lnTo>
              <a:lnTo>
                <a:pt x="370387" y="2031172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068BC-104F-4F30-A2EA-71A317D0543F}">
      <dsp:nvSpPr>
        <dsp:cNvPr id="0" name=""/>
        <dsp:cNvSpPr/>
      </dsp:nvSpPr>
      <dsp:spPr>
        <a:xfrm>
          <a:off x="1679365" y="2104402"/>
          <a:ext cx="405665" cy="2031172"/>
        </a:xfrm>
        <a:custGeom>
          <a:avLst/>
          <a:gdLst/>
          <a:ahLst/>
          <a:cxnLst/>
          <a:rect l="0" t="0" r="0" b="0"/>
          <a:pathLst>
            <a:path>
              <a:moveTo>
                <a:pt x="405665" y="0"/>
              </a:moveTo>
              <a:lnTo>
                <a:pt x="405665" y="2031172"/>
              </a:lnTo>
              <a:lnTo>
                <a:pt x="0" y="2031172"/>
              </a:lnTo>
            </a:path>
          </a:pathLst>
        </a:custGeom>
        <a:noFill/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dsp:style>
    </dsp:sp>
    <dsp:sp modelId="{9D03FB79-CF44-45EC-9B3B-66193255A326}">
      <dsp:nvSpPr>
        <dsp:cNvPr id="0" name=""/>
        <dsp:cNvSpPr/>
      </dsp:nvSpPr>
      <dsp:spPr>
        <a:xfrm>
          <a:off x="2085030" y="2104402"/>
          <a:ext cx="370387" cy="799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122"/>
              </a:lnTo>
              <a:lnTo>
                <a:pt x="370387" y="799122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F2E10-D118-4A0C-AC90-22FA34810DD7}">
      <dsp:nvSpPr>
        <dsp:cNvPr id="0" name=""/>
        <dsp:cNvSpPr/>
      </dsp:nvSpPr>
      <dsp:spPr>
        <a:xfrm>
          <a:off x="1849145" y="2104402"/>
          <a:ext cx="235885" cy="798229"/>
        </a:xfrm>
        <a:custGeom>
          <a:avLst/>
          <a:gdLst/>
          <a:ahLst/>
          <a:cxnLst/>
          <a:rect l="0" t="0" r="0" b="0"/>
          <a:pathLst>
            <a:path>
              <a:moveTo>
                <a:pt x="235885" y="0"/>
              </a:moveTo>
              <a:lnTo>
                <a:pt x="235885" y="798229"/>
              </a:lnTo>
              <a:lnTo>
                <a:pt x="0" y="798229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4DC16-594B-41C8-8CBD-0331DA34EC1B}">
      <dsp:nvSpPr>
        <dsp:cNvPr id="0" name=""/>
        <dsp:cNvSpPr/>
      </dsp:nvSpPr>
      <dsp:spPr>
        <a:xfrm>
          <a:off x="2085030" y="872353"/>
          <a:ext cx="2611771" cy="364409"/>
        </a:xfrm>
        <a:custGeom>
          <a:avLst/>
          <a:gdLst/>
          <a:ahLst/>
          <a:cxnLst/>
          <a:rect l="0" t="0" r="0" b="0"/>
          <a:pathLst>
            <a:path>
              <a:moveTo>
                <a:pt x="2611771" y="0"/>
              </a:moveTo>
              <a:lnTo>
                <a:pt x="2611771" y="182204"/>
              </a:lnTo>
              <a:lnTo>
                <a:pt x="0" y="182204"/>
              </a:lnTo>
              <a:lnTo>
                <a:pt x="0" y="364409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2F009-1619-4D62-8FB7-AAB08BE3AE87}">
      <dsp:nvSpPr>
        <dsp:cNvPr id="0" name=""/>
        <dsp:cNvSpPr/>
      </dsp:nvSpPr>
      <dsp:spPr>
        <a:xfrm>
          <a:off x="6588223" y="44624"/>
          <a:ext cx="1735281" cy="867640"/>
        </a:xfrm>
        <a:prstGeom prst="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Fator X</a:t>
          </a:r>
        </a:p>
      </dsp:txBody>
      <dsp:txXfrm>
        <a:off x="6588223" y="44624"/>
        <a:ext cx="1735281" cy="867640"/>
      </dsp:txXfrm>
    </dsp:sp>
    <dsp:sp modelId="{25A198F9-2733-46EB-833B-01D9354B4484}">
      <dsp:nvSpPr>
        <dsp:cNvPr id="0" name=""/>
        <dsp:cNvSpPr/>
      </dsp:nvSpPr>
      <dsp:spPr>
        <a:xfrm>
          <a:off x="3829161" y="4712"/>
          <a:ext cx="1735281" cy="867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RECEITA REQUERIDA</a:t>
          </a:r>
        </a:p>
      </dsp:txBody>
      <dsp:txXfrm>
        <a:off x="3871516" y="47067"/>
        <a:ext cx="1650571" cy="782930"/>
      </dsp:txXfrm>
    </dsp:sp>
    <dsp:sp modelId="{49E9A1C0-7F02-4910-BA5E-5BFFDCAAAA5C}">
      <dsp:nvSpPr>
        <dsp:cNvPr id="0" name=""/>
        <dsp:cNvSpPr/>
      </dsp:nvSpPr>
      <dsp:spPr>
        <a:xfrm>
          <a:off x="1217389" y="1236762"/>
          <a:ext cx="1735281" cy="867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PARCELA A</a:t>
          </a:r>
        </a:p>
      </dsp:txBody>
      <dsp:txXfrm>
        <a:off x="1259744" y="1279117"/>
        <a:ext cx="1650571" cy="782930"/>
      </dsp:txXfrm>
    </dsp:sp>
    <dsp:sp modelId="{8A15F0AB-839C-448F-9D81-EEFCAC740AEA}">
      <dsp:nvSpPr>
        <dsp:cNvPr id="0" name=""/>
        <dsp:cNvSpPr/>
      </dsp:nvSpPr>
      <dsp:spPr>
        <a:xfrm>
          <a:off x="717099" y="2468811"/>
          <a:ext cx="1132045" cy="867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TFS E TFU</a:t>
          </a:r>
        </a:p>
      </dsp:txBody>
      <dsp:txXfrm>
        <a:off x="759454" y="2511166"/>
        <a:ext cx="1047335" cy="782930"/>
      </dsp:txXfrm>
    </dsp:sp>
    <dsp:sp modelId="{84E149CD-C1CE-4F7A-A0F3-EF60E2DD5830}">
      <dsp:nvSpPr>
        <dsp:cNvPr id="0" name=""/>
        <dsp:cNvSpPr/>
      </dsp:nvSpPr>
      <dsp:spPr>
        <a:xfrm>
          <a:off x="2455417" y="2469705"/>
          <a:ext cx="1120488" cy="867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PDI</a:t>
          </a:r>
        </a:p>
      </dsp:txBody>
      <dsp:txXfrm>
        <a:off x="2497772" y="2512060"/>
        <a:ext cx="1035778" cy="782930"/>
      </dsp:txXfrm>
    </dsp:sp>
    <dsp:sp modelId="{E13C9396-8BC6-40AE-8166-718BE2F70827}">
      <dsp:nvSpPr>
        <dsp:cNvPr id="0" name=""/>
        <dsp:cNvSpPr/>
      </dsp:nvSpPr>
      <dsp:spPr>
        <a:xfrm>
          <a:off x="558876" y="3701754"/>
          <a:ext cx="1120488" cy="867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PSA</a:t>
          </a:r>
        </a:p>
      </dsp:txBody>
      <dsp:txXfrm>
        <a:off x="601231" y="3744109"/>
        <a:ext cx="1035778" cy="782930"/>
      </dsp:txXfrm>
    </dsp:sp>
    <dsp:sp modelId="{D15392AD-7B8F-48E7-A27C-FE753F66C879}">
      <dsp:nvSpPr>
        <dsp:cNvPr id="0" name=""/>
        <dsp:cNvSpPr/>
      </dsp:nvSpPr>
      <dsp:spPr>
        <a:xfrm>
          <a:off x="2455417" y="3701754"/>
          <a:ext cx="1120488" cy="867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Pagamento pelo uso do recurso hídrico</a:t>
          </a:r>
        </a:p>
      </dsp:txBody>
      <dsp:txXfrm>
        <a:off x="2497772" y="3744109"/>
        <a:ext cx="1035778" cy="782930"/>
      </dsp:txXfrm>
    </dsp:sp>
    <dsp:sp modelId="{F91A4B16-1BAF-4E99-AA2E-7C13BD51C29D}">
      <dsp:nvSpPr>
        <dsp:cNvPr id="0" name=""/>
        <dsp:cNvSpPr/>
      </dsp:nvSpPr>
      <dsp:spPr>
        <a:xfrm>
          <a:off x="707217" y="4932910"/>
          <a:ext cx="1328982" cy="86764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Bônus Desconto</a:t>
          </a:r>
        </a:p>
      </dsp:txBody>
      <dsp:txXfrm>
        <a:off x="749572" y="4975265"/>
        <a:ext cx="1244272" cy="782930"/>
      </dsp:txXfrm>
    </dsp:sp>
    <dsp:sp modelId="{E4CB37AD-F583-4297-B85F-266200366A76}">
      <dsp:nvSpPr>
        <dsp:cNvPr id="0" name=""/>
        <dsp:cNvSpPr/>
      </dsp:nvSpPr>
      <dsp:spPr>
        <a:xfrm>
          <a:off x="4991539" y="1236762"/>
          <a:ext cx="1735281" cy="867640"/>
        </a:xfrm>
        <a:prstGeom prst="roundRect">
          <a:avLst/>
        </a:prstGeom>
        <a:solidFill>
          <a:schemeClr val="accent3">
            <a:lumMod val="50000"/>
          </a:schemeClr>
        </a:solidFill>
        <a:ln>
          <a:solidFill>
            <a:schemeClr val="accent3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PARCELA B</a:t>
          </a:r>
        </a:p>
      </dsp:txBody>
      <dsp:txXfrm>
        <a:off x="5033894" y="1279117"/>
        <a:ext cx="1650571" cy="782930"/>
      </dsp:txXfrm>
    </dsp:sp>
    <dsp:sp modelId="{DCD04DB7-AA19-430E-9755-5EEEB9CBD5BD}">
      <dsp:nvSpPr>
        <dsp:cNvPr id="0" name=""/>
        <dsp:cNvSpPr/>
      </dsp:nvSpPr>
      <dsp:spPr>
        <a:xfrm>
          <a:off x="4115205" y="2468811"/>
          <a:ext cx="1604805" cy="867640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Custos Operacionais Eficientes</a:t>
          </a:r>
        </a:p>
      </dsp:txBody>
      <dsp:txXfrm>
        <a:off x="4157560" y="2511166"/>
        <a:ext cx="1520095" cy="782930"/>
      </dsp:txXfrm>
    </dsp:sp>
    <dsp:sp modelId="{51470CA6-B848-4A71-9250-E2C4EF26B03D}">
      <dsp:nvSpPr>
        <dsp:cNvPr id="0" name=""/>
        <dsp:cNvSpPr/>
      </dsp:nvSpPr>
      <dsp:spPr>
        <a:xfrm>
          <a:off x="6310561" y="2468811"/>
          <a:ext cx="1568867" cy="867640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Remuneração Adequada</a:t>
          </a:r>
        </a:p>
      </dsp:txBody>
      <dsp:txXfrm>
        <a:off x="6352916" y="2511166"/>
        <a:ext cx="1484157" cy="782930"/>
      </dsp:txXfrm>
    </dsp:sp>
    <dsp:sp modelId="{37DDFE0B-445C-4F03-ACB6-C605692599CD}">
      <dsp:nvSpPr>
        <dsp:cNvPr id="0" name=""/>
        <dsp:cNvSpPr/>
      </dsp:nvSpPr>
      <dsp:spPr>
        <a:xfrm>
          <a:off x="7301202" y="3700861"/>
          <a:ext cx="1735281" cy="86764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Custo de Capital e Estrutura de Capital</a:t>
          </a:r>
        </a:p>
      </dsp:txBody>
      <dsp:txXfrm>
        <a:off x="7343557" y="3743216"/>
        <a:ext cx="1650571" cy="782930"/>
      </dsp:txXfrm>
    </dsp:sp>
    <dsp:sp modelId="{C8E7DD1E-E0E2-4EDE-BA62-EB406154906E}">
      <dsp:nvSpPr>
        <dsp:cNvPr id="0" name=""/>
        <dsp:cNvSpPr/>
      </dsp:nvSpPr>
      <dsp:spPr>
        <a:xfrm>
          <a:off x="4077271" y="3725589"/>
          <a:ext cx="1604805" cy="867640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/>
            <a:t>Receitas Irrecuperáveis</a:t>
          </a:r>
        </a:p>
      </dsp:txBody>
      <dsp:txXfrm>
        <a:off x="4119626" y="3767944"/>
        <a:ext cx="1520095" cy="782930"/>
      </dsp:txXfrm>
    </dsp:sp>
    <dsp:sp modelId="{E668E5E0-EF69-4C19-90A1-51F248D3ABC7}">
      <dsp:nvSpPr>
        <dsp:cNvPr id="0" name=""/>
        <dsp:cNvSpPr/>
      </dsp:nvSpPr>
      <dsp:spPr>
        <a:xfrm>
          <a:off x="7277199" y="1236762"/>
          <a:ext cx="1735281" cy="86764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>
              <a:solidFill>
                <a:sysClr val="windowText" lastClr="000000"/>
              </a:solidFill>
            </a:rPr>
            <a:t>PARCELA CF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300" b="1" kern="1200">
              <a:solidFill>
                <a:sysClr val="windowText" lastClr="000000"/>
              </a:solidFill>
            </a:rPr>
            <a:t>(COMPONENTES FINANCEIROS)</a:t>
          </a:r>
        </a:p>
      </dsp:txBody>
      <dsp:txXfrm>
        <a:off x="7319554" y="1279117"/>
        <a:ext cx="1650571" cy="78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37F0A-830B-42A8-A7BB-2484FFBCF181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5408-C69A-4AA4-9621-19AF6B6BF8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8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1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6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6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51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51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3551D4-85BD-4CF7-8BAB-84B07489C90E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FEDC-D838-4649-B37F-E41AF5B477EA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Imagem 1" descr="cid:image001.jpg@01D496BB.41BEC8A0">
            <a:extLst>
              <a:ext uri="{FF2B5EF4-FFF2-40B4-BE49-F238E27FC236}">
                <a16:creationId xmlns:a16="http://schemas.microsoft.com/office/drawing/2014/main" id="{83DD9201-1A23-4DE1-843A-67ECAEAA41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673101" cy="8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10385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0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4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7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4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2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8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51D4-85BD-4CF7-8BAB-84B07489C90E}" type="datetimeFigureOut">
              <a:rPr lang="pt-BR" smtClean="0"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dasa.df.gov.br/images/storage/audiencia_publica/004-2020/6_Modulo_VI_Custos_Operacionais.pdf" TargetMode="External"/><Relationship Id="rId13" Type="http://schemas.openxmlformats.org/officeDocument/2006/relationships/hyperlink" Target="http://www.adasa.df.gov.br/images/storage/audiencia_publica/004-2020/12_Modulo_XII_Eficiencia_Energetica.pdf" TargetMode="External"/><Relationship Id="rId3" Type="http://schemas.microsoft.com/office/2007/relationships/hdphoto" Target="../media/hdphoto1.wdp"/><Relationship Id="rId7" Type="http://schemas.openxmlformats.org/officeDocument/2006/relationships/hyperlink" Target="http://www.adasa.df.gov.br/images/storage/audiencia_publica/004-2020/5_Modulo_V_Outras_Receitas.pdf" TargetMode="External"/><Relationship Id="rId12" Type="http://schemas.openxmlformats.org/officeDocument/2006/relationships/hyperlink" Target="http://www.adasa.df.gov.br/images/storage/audiencia_publica/004-2020/10_Modulo_X_Riscos_da_Prestacao_dos_Servicos.pdf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://www.adasa.df.gov.br/images/storage/audiencia_publica/004-2020/15_Modulo_XV_Reposicionamento_Tarifario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adasa.df.gov.br/images/storage/audiencia_publica/004-2020/4_Modulo_IV_Remuneracao_Adequada.pdf" TargetMode="External"/><Relationship Id="rId11" Type="http://schemas.openxmlformats.org/officeDocument/2006/relationships/hyperlink" Target="http://www.adasa.df.gov.br/images/storage/audiencia_publica/004-2020/9_Modulo_IX_MERCADO.pdf" TargetMode="External"/><Relationship Id="rId5" Type="http://schemas.openxmlformats.org/officeDocument/2006/relationships/hyperlink" Target="http://www.adasa.df.gov.br/images/storage/audiencia_publica/004-2020/3_Modulo_III_Custo_de_Capital.pdf" TargetMode="External"/><Relationship Id="rId15" Type="http://schemas.openxmlformats.org/officeDocument/2006/relationships/hyperlink" Target="http://www.adasa.df.gov.br/images/storage/audiencia_publica/004-2020/14_Modulo_XIV_PSA.pdf" TargetMode="External"/><Relationship Id="rId10" Type="http://schemas.openxmlformats.org/officeDocument/2006/relationships/hyperlink" Target="http://www.adasa.df.gov.br/images/storage/audiencia_publica/004-2020/8_Modulo_VIII_Receitas_Irrecuperaveis.pdf" TargetMode="External"/><Relationship Id="rId4" Type="http://schemas.openxmlformats.org/officeDocument/2006/relationships/hyperlink" Target="http://www.adasa.df.gov.br/images/storage/audiencia_publica/004-2020/2_Modulo_II_Estrutura_de_Capital.pdf" TargetMode="External"/><Relationship Id="rId9" Type="http://schemas.openxmlformats.org/officeDocument/2006/relationships/hyperlink" Target="http://www.adasa.df.gov.br/images/storage/audiencia_publica/004-2020/7_Modulo_VII_Fator_X_rev._Cassio.pdf" TargetMode="External"/><Relationship Id="rId14" Type="http://schemas.openxmlformats.org/officeDocument/2006/relationships/hyperlink" Target="http://www.adasa.df.gov.br/images/storage/audiencia_publica/004-2020/13_Modulo_XIII_Outros_Servicos_Cobraveis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692308" y="933215"/>
            <a:ext cx="7920880" cy="2914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4500" b="1"/>
              <a:t>Audiência Pública 04/2020</a:t>
            </a:r>
          </a:p>
          <a:p>
            <a:pPr algn="ctr">
              <a:lnSpc>
                <a:spcPct val="150000"/>
              </a:lnSpc>
              <a:defRPr/>
            </a:pPr>
            <a:endParaRPr lang="pt-BR" sz="4500" b="1"/>
          </a:p>
          <a:p>
            <a:pPr algn="ctr">
              <a:lnSpc>
                <a:spcPct val="150000"/>
              </a:lnSpc>
              <a:defRPr/>
            </a:pPr>
            <a:r>
              <a:rPr lang="pt-BR" sz="3600" b="1"/>
              <a:t>Módulos do Manual de Revisão Tarifária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51678" y="6035714"/>
            <a:ext cx="63367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600" b="1">
                <a:latin typeface="Arial" charset="0"/>
              </a:rPr>
              <a:t>Janeiro de 2021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82" y="1809761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19872" y="194446"/>
            <a:ext cx="4752020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 sz="2600" dirty="0"/>
              <a:t>Principais alterações</a:t>
            </a:r>
          </a:p>
        </p:txBody>
      </p:sp>
      <p:pic>
        <p:nvPicPr>
          <p:cNvPr id="11" name="Imagem 1">
            <a:extLst>
              <a:ext uri="{FF2B5EF4-FFF2-40B4-BE49-F238E27FC236}">
                <a16:creationId xmlns:a16="http://schemas.microsoft.com/office/drawing/2014/main" id="{6ABAE966-8142-441E-936F-89B2CC22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DC827E-CB6E-45A8-9EE5-BBC04D790A34}"/>
              </a:ext>
            </a:extLst>
          </p:cNvPr>
          <p:cNvSpPr txBox="1"/>
          <p:nvPr/>
        </p:nvSpPr>
        <p:spPr>
          <a:xfrm>
            <a:off x="408373" y="1461029"/>
            <a:ext cx="7039992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t-BR" sz="1800" b="1" dirty="0"/>
              <a:t>Pagamentos por serviços ambientais (PSA);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t-BR" sz="1800" b="1" dirty="0"/>
              <a:t>Pesquisa, Desenvolvimento e Inovação (PDI);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t-BR" sz="1800" b="1" dirty="0"/>
              <a:t>Eficiência Energética;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t-BR" sz="1800" b="1" dirty="0"/>
              <a:t>Riscos da prestação dos serviços;</a:t>
            </a:r>
          </a:p>
          <a:p>
            <a:pPr marL="285750" indent="-2857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pt-BR" sz="1800" b="1" dirty="0"/>
              <a:t>Outros serviços cobráveis.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03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35C67A6-72BF-4621-A088-44B1ACF10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7328D33-DD83-402D-A9BF-96ACEB72E561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Tipos de Regulação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149F43-B0F1-4EC5-9D5B-8300952B47D0}"/>
              </a:ext>
            </a:extLst>
          </p:cNvPr>
          <p:cNvSpPr txBox="1"/>
          <p:nvPr/>
        </p:nvSpPr>
        <p:spPr>
          <a:xfrm>
            <a:off x="770054" y="1400627"/>
            <a:ext cx="760389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Regulação pelo custo do serviço;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Todos os custos são repassados aos consumidores;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há incentivo ao aumento da eficiência.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Regulação por incentivos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Há incentivo ao aumento da eficiência.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Custos eficientes são considerados na tarifa.</a:t>
            </a:r>
          </a:p>
        </p:txBody>
      </p:sp>
    </p:spTree>
    <p:extLst>
      <p:ext uri="{BB962C8B-B14F-4D97-AF65-F5344CB8AC3E}">
        <p14:creationId xmlns:p14="http://schemas.microsoft.com/office/powerpoint/2010/main" val="4158732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CEA2A757-B6CE-4F6A-8AC4-E213057D8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7328D33-DD83-402D-A9BF-96ACEB72E561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Composição da tarifa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" name="Espaço Reservado para Conteúdo 10">
            <a:extLst>
              <a:ext uri="{FF2B5EF4-FFF2-40B4-BE49-F238E27FC236}">
                <a16:creationId xmlns:a16="http://schemas.microsoft.com/office/drawing/2014/main" id="{6F543EF7-F77F-4E8F-9AA7-4687986D26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983987"/>
              </p:ext>
            </p:extLst>
          </p:nvPr>
        </p:nvGraphicFramePr>
        <p:xfrm>
          <a:off x="-324544" y="980728"/>
          <a:ext cx="9540552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1467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D2F009-1619-4D62-8FB7-AAB08BE3AE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63D2F009-1619-4D62-8FB7-AAB08BE3AE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A198F9-2733-46EB-833B-01D9354B4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25A198F9-2733-46EB-833B-01D9354B4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24DC16-594B-41C8-8CBD-0331DA34E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0E24DC16-594B-41C8-8CBD-0331DA34E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E9A1C0-7F02-4910-BA5E-5BFFDCAAA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9E9A1C0-7F02-4910-BA5E-5BFFDCAAA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208B11-30C2-4AA5-9BFD-ED41B2FC3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59208B11-30C2-4AA5-9BFD-ED41B2FC3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CB37AD-F583-4297-B85F-266200366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E4CB37AD-F583-4297-B85F-266200366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A99E7F-BD19-4410-9436-C681A3041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0EA99E7F-BD19-4410-9436-C681A3041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68E5E0-EF69-4C19-90A1-51F248D3A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E668E5E0-EF69-4C19-90A1-51F248D3A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F2E10-D118-4A0C-AC90-22FA34810D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C16F2E10-D118-4A0C-AC90-22FA34810D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15F0AB-839C-448F-9D81-EEFCAC740A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8A15F0AB-839C-448F-9D81-EEFCAC740A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03FB79-CF44-45EC-9B3B-66193255A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9D03FB79-CF44-45EC-9B3B-66193255A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E149CD-C1CE-4F7A-A0F3-EF60E2DD5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84E149CD-C1CE-4F7A-A0F3-EF60E2DD58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A068BC-104F-4F30-A2EA-71A317D05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9EA068BC-104F-4F30-A2EA-71A317D05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3C9396-8BC6-40AE-8166-718BE2F70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E13C9396-8BC6-40AE-8166-718BE2F70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0A5C24-D5B4-4F6A-8A4D-3E7FA0461E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graphicEl>
                                              <a:dgm id="{440A5C24-D5B4-4F6A-8A4D-3E7FA0461E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5392AD-7B8F-48E7-A27C-FE753F66C8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D15392AD-7B8F-48E7-A27C-FE753F66C8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8FC119-FF69-49E1-AA87-4A4318550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768FC119-FF69-49E1-AA87-4A4318550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1A4B16-1BAF-4E99-AA2E-7C13BD51C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F91A4B16-1BAF-4E99-AA2E-7C13BD51C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CE80EB-F030-44C4-993E-2BF36C569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graphicEl>
                                              <a:dgm id="{60CE80EB-F030-44C4-993E-2BF36C5698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D04DB7-AA19-430E-9755-5EEEB9CBD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>
                                            <p:graphicEl>
                                              <a:dgm id="{DCD04DB7-AA19-430E-9755-5EEEB9CBD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77777B-CDF9-40E6-A2B4-7E318C3C6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graphicEl>
                                              <a:dgm id="{9F77777B-CDF9-40E6-A2B4-7E318C3C6B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1470CA6-B848-4A71-9250-E2C4EF26B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graphicEl>
                                              <a:dgm id="{51470CA6-B848-4A71-9250-E2C4EF26B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1A7B85-073F-4EC2-BDEB-1094DB339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7A1A7B85-073F-4EC2-BDEB-1094DB339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E7DD1E-E0E2-4EDE-BA62-EB406154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graphicEl>
                                              <a:dgm id="{C8E7DD1E-E0E2-4EDE-BA62-EB4061549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061799-A5F8-420B-A915-271B3F5C7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>
                                            <p:graphicEl>
                                              <a:dgm id="{F4061799-A5F8-420B-A915-271B3F5C7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DDFE0B-445C-4F03-ACB6-C60569259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">
                                            <p:graphicEl>
                                              <a:dgm id="{37DDFE0B-445C-4F03-ACB6-C60569259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ED703AF-8202-4818-9A9B-0FF301C56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CB3F0DCD-0A95-4F47-8C4A-BD294BF081CD}"/>
              </a:ext>
            </a:extLst>
          </p:cNvPr>
          <p:cNvSpPr txBox="1">
            <a:spLocks/>
          </p:cNvSpPr>
          <p:nvPr/>
        </p:nvSpPr>
        <p:spPr>
          <a:xfrm>
            <a:off x="648680" y="3429000"/>
            <a:ext cx="7846640" cy="720079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600" b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Módulos do Manual de Revisão Tarifária</a:t>
            </a:r>
          </a:p>
        </p:txBody>
      </p:sp>
    </p:spTree>
    <p:extLst>
      <p:ext uri="{BB962C8B-B14F-4D97-AF65-F5344CB8AC3E}">
        <p14:creationId xmlns:p14="http://schemas.microsoft.com/office/powerpoint/2010/main" val="2226602059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D0C81F3-A5F2-4019-BFD5-9E4F7AB5E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Módulos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45EA7BD-C23B-4019-9C06-701A2186C794}"/>
              </a:ext>
            </a:extLst>
          </p:cNvPr>
          <p:cNvSpPr txBox="1">
            <a:spLocks/>
          </p:cNvSpPr>
          <p:nvPr/>
        </p:nvSpPr>
        <p:spPr>
          <a:xfrm>
            <a:off x="683568" y="1052736"/>
            <a:ext cx="6400800" cy="5072064"/>
          </a:xfr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Módulo 1 – Base de Ativos Regulatória (BAR)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Módulo 2 - Estrutura de Capital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Módulo 3 - Custo de Capital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Módulo 4 - Remuneração Adequada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Módulo 5 - Outras Receitas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Módulo 6 - Custos Operacionais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Módulo 7 - Fator X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Módulo 8 - Receitas Irrecuperáveis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Módulo 9 - Mercado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Módulo 10 - Riscos da Prestação de Serviços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Módulo 11 - PDI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Módulo 12 - Eficiência Energética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Módulo 13 - Outros Serviços </a:t>
            </a:r>
            <a:r>
              <a:rPr lang="pt-BR" sz="1600" b="0" i="0" u="none" strike="noStrike" err="1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Cobraveis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Módulo 14 - PSA</a:t>
            </a:r>
            <a:br>
              <a:rPr lang="pt-BR" sz="1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0" i="0" u="none" strike="noStrike">
                <a:solidFill>
                  <a:srgbClr val="337AB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Módulo 15 - Reposicionamento Tarifário</a:t>
            </a:r>
            <a:endParaRPr lang="pt-BR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286174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73512E5-67BA-4EC1-AA87-9F0C4459F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B32E2A8-17D0-46C3-A6CD-C953A291D99C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Base de Ativos Regulatória (BAR)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26DD80-8A63-47F7-AFD6-A6329F544708}"/>
              </a:ext>
            </a:extLst>
          </p:cNvPr>
          <p:cNvSpPr txBox="1"/>
          <p:nvPr/>
        </p:nvSpPr>
        <p:spPr>
          <a:xfrm>
            <a:off x="539552" y="1700808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A BAR é formada por todos os bens utilizados na prestação dos serviços: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Redes de água e esgoto;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Estações de tratamento de água e esgoto;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Máquinas e equipamentos, etc.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Módulo com metodologia para levantamento da BAR foi aprovado em janeiro de 2018.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19759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552A9B5-F7ED-466D-BCC1-7E0339E3A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395536" y="1628800"/>
            <a:ext cx="8604448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 uma taxa percentual que representa a remuneração do capital investido na prestação dos serviços;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Dividido em: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 do Capital Próprio (investido pelos acionistas); 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 do Capital de Terceiros (empréstimos);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considera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desejado </a:t>
            </a: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pelo prestador, mas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uma remuneração considerada adequada para o risco do negócio</a:t>
            </a: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Custo de Capital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128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A98CE56A-AE44-4615-84FF-24A9E13A8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539552" y="1628800"/>
            <a:ext cx="8338280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 do Capital Próprio considera: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Taxa livre de risco (20 anos);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Prêmio de mercado (20 anos);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Prêmio de risco de empresas de saneamento (20 anos);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Risco-país (15 anos);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Custo do Capital de Terceiros considera:</a:t>
            </a:r>
          </a:p>
          <a:p>
            <a:pPr marL="1257300" lvl="2" indent="-3429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pt-BR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Taxa de Juros de Longo Prazo (20 anos).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Custo de Capital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1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0178CF-9D2E-4C3C-B32F-CD57387EB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467544" y="1412776"/>
            <a:ext cx="856895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Representa a proporção considerada mais eficiente entre: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Capital próprio (investimento dos acionistas); e</a:t>
            </a:r>
          </a:p>
          <a:p>
            <a:pPr lvl="1"/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Capital de terceiros (empréstimos);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regulador busca definir a estrutura mais eficiente para a concessionária, porque: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capital próprio tende a ser mais caro: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Muita dívida pode aumentar o risco do negócio.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Baseada numa amostra de empresas comparáveis, nacionais e internacionais.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Estrutura de Capital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17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28D26AA-7D69-45BD-94F6-87100FF33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12FC386-0A88-4BED-A5EF-A7C2AD58B49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Remuneração adequada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2B42A0-7BCF-4F43-A872-F6B5721F1FE7}"/>
              </a:ext>
            </a:extLst>
          </p:cNvPr>
          <p:cNvSpPr txBox="1"/>
          <p:nvPr/>
        </p:nvSpPr>
        <p:spPr>
          <a:xfrm>
            <a:off x="325964" y="1187001"/>
            <a:ext cx="878813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a remuneração dos bens (ativos) usados na prestação do serviço: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composta por:</a:t>
            </a:r>
            <a:endParaRPr lang="pt-BR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Recomposição dos investimentos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pt-BR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 de Ativos Regulatória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Remuneração dos investimentos: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Base de Ativos Regulatória</a:t>
            </a:r>
            <a:r>
              <a:rPr lang="pt-BR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Remuneração dos ativos de almoxarifado.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3338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04" y="908720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Objetivo</a:t>
            </a:r>
          </a:p>
        </p:txBody>
      </p:sp>
      <p:sp>
        <p:nvSpPr>
          <p:cNvPr id="7" name="Retângulo com Canto Diagonal Aparado 3">
            <a:extLst>
              <a:ext uri="{FF2B5EF4-FFF2-40B4-BE49-F238E27FC236}">
                <a16:creationId xmlns:a16="http://schemas.microsoft.com/office/drawing/2014/main" id="{89DBE9B3-C2E5-426B-82D0-323182DBC195}"/>
              </a:ext>
            </a:extLst>
          </p:cNvPr>
          <p:cNvSpPr/>
          <p:nvPr/>
        </p:nvSpPr>
        <p:spPr>
          <a:xfrm>
            <a:off x="395536" y="1944000"/>
            <a:ext cx="8568952" cy="3384376"/>
          </a:xfrm>
          <a:prstGeom prst="snip2Diag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016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216000" rIns="216000" bIns="216000" numCol="1" spcCol="1270" anchor="t" anchorCtr="0">
            <a:noAutofit/>
          </a:bodyPr>
          <a:lstStyle/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800"/>
              <a:t>Obter subsídios  e informações  adicionais  referente  à  minuta  de  resolução  que  institui  os  demais  módulos  que completarão  o  Manual  de  Revisão  Tarifária  –  MRT  dos  serviços  públicos  de  abastecimento de água e  esgotamento  sanitário  do  Distrito  Federal.</a:t>
            </a:r>
            <a:endParaRPr lang="pt-BR" sz="2800" kern="1200"/>
          </a:p>
        </p:txBody>
      </p:sp>
    </p:spTree>
    <p:extLst>
      <p:ext uri="{BB962C8B-B14F-4D97-AF65-F5344CB8AC3E}">
        <p14:creationId xmlns:p14="http://schemas.microsoft.com/office/powerpoint/2010/main" val="2369924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128D26AA-7D69-45BD-94F6-87100FF335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F12FC386-0A88-4BED-A5EF-A7C2AD58B49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Remuneração adequada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2B42A0-7BCF-4F43-A872-F6B5721F1FE7}"/>
              </a:ext>
            </a:extLst>
          </p:cNvPr>
          <p:cNvSpPr txBox="1"/>
          <p:nvPr/>
        </p:nvSpPr>
        <p:spPr>
          <a:xfrm>
            <a:off x="418012" y="1122347"/>
            <a:ext cx="845602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remuneração dos investimentos é calculada da seguinte forma: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CDC4192-84A1-46C5-A7C5-AE87EEE56AD6}"/>
                  </a:ext>
                </a:extLst>
              </p:cNvPr>
              <p:cNvSpPr txBox="1"/>
              <p:nvPr/>
            </p:nvSpPr>
            <p:spPr>
              <a:xfrm>
                <a:off x="1084893" y="2415009"/>
                <a:ext cx="6974217" cy="1938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sz="2400" b="0" i="1" smtClean="0">
                          <a:latin typeface="Cambria Math" panose="02040503050406030204" pitchFamily="18" charset="0"/>
                        </a:rPr>
                        <m:t>Remuner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pt-BR" sz="2400" b="0" i="0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m:rPr>
                          <m:sty m:val="p"/>
                        </m:rPr>
                        <a:rPr lang="pt-BR" sz="2400" b="0" i="0" smtClean="0"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lang="pt-BR" sz="24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400" b="0" i="1">
                          <a:latin typeface="Cambria Math" panose="02040503050406030204" pitchFamily="18" charset="0"/>
                        </a:rPr>
                        <m:t>dos</m:t>
                      </m:r>
                      <m:r>
                        <a:rPr lang="pt-BR" sz="24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sz="2400" b="0" i="1">
                          <a:latin typeface="Cambria Math" panose="02040503050406030204" pitchFamily="18" charset="0"/>
                        </a:rPr>
                        <m:t>Investimentos</m:t>
                      </m:r>
                      <m:r>
                        <a:rPr lang="pt-BR" sz="2400" b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t-B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pt-BR" sz="2400" b="0" i="1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pt-BR" sz="2400" b="0">
                              <a:latin typeface="Cambria Math" panose="02040503050406030204" pitchFamily="18" charset="0"/>
                            </a:rPr>
                            <m:t>$</m:t>
                          </m:r>
                        </m:e>
                      </m:d>
                    </m:oMath>
                  </m:oMathPara>
                </a14:m>
                <a:endParaRPr lang="pt-BR" sz="2400">
                  <a:latin typeface="Cambria Math" panose="02040503050406030204" pitchFamily="18" charset="0"/>
                </a:endParaRPr>
              </a:p>
              <a:p>
                <a:pPr algn="ctr"/>
                <a:endParaRPr lang="pt-BR" b="1" i="1">
                  <a:latin typeface="Cambria Math" panose="02040503050406030204" pitchFamily="18" charset="0"/>
                </a:endParaRPr>
              </a:p>
              <a:p>
                <a:pPr algn="ctr"/>
                <a:endParaRPr lang="pt-BR" b="1" i="1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1" i="1">
                  <a:latin typeface="Cambria Math" panose="02040503050406030204" pitchFamily="18" charset="0"/>
                </a:endParaRPr>
              </a:p>
              <a:p>
                <a:pPr algn="ctr"/>
                <a:endParaRPr lang="pt-BR" b="1" i="1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𝑩𝑨𝑹</m:t>
                      </m:r>
                      <m:d>
                        <m:dPr>
                          <m:ctrlPr>
                            <a:rPr lang="pt-B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pt-B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$ </m:t>
                          </m:r>
                          <m:r>
                            <a:rPr lang="pt-B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𝒃𝒊𝒍𝒉</m:t>
                          </m:r>
                          <m:r>
                            <a:rPr lang="pt-B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õ</m:t>
                          </m:r>
                          <m:r>
                            <a:rPr lang="pt-BR" sz="24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𝒆𝒔</m:t>
                          </m:r>
                        </m:e>
                      </m:d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𝑪𝒖𝒔𝒕𝒐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𝒅𝒐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𝑪𝒂𝒑𝒊𝒕𝒂𝒍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𝑾𝑨𝑪𝑪</m:t>
                      </m:r>
                      <m:d>
                        <m:dPr>
                          <m:ctrlPr>
                            <a:rPr lang="pt-B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pt-BR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400" b="1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0CDC4192-84A1-46C5-A7C5-AE87EEE56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893" y="2415009"/>
                <a:ext cx="6974217" cy="1938992"/>
              </a:xfrm>
              <a:prstGeom prst="rect">
                <a:avLst/>
              </a:prstGeom>
              <a:blipFill>
                <a:blip r:embed="rId4"/>
                <a:stretch>
                  <a:fillRect l="-1049" r="-1573" b="-59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39449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251F6BC-F2DF-499F-848A-3D0B8986A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Custos Operacionais Eficientes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2E882-0F3E-4042-8F9F-65ED7353F309}"/>
              </a:ext>
            </a:extLst>
          </p:cNvPr>
          <p:cNvSpPr txBox="1"/>
          <p:nvPr/>
        </p:nvSpPr>
        <p:spPr>
          <a:xfrm>
            <a:off x="150920" y="1124833"/>
            <a:ext cx="8842159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marR="227965" lvl="0" indent="-268288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São considerados os custos operacionais reais da </a:t>
            </a:r>
            <a:r>
              <a:rPr lang="pt-BR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Caesb, </a:t>
            </a:r>
            <a:r>
              <a:rPr lang="pt-BR" sz="20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 ajustes:</a:t>
            </a:r>
          </a:p>
          <a:p>
            <a:pPr marL="1257300" marR="227965" lvl="2" indent="-342900" algn="just" fontAlgn="base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Serviços de terceiros;</a:t>
            </a:r>
          </a:p>
          <a:p>
            <a:pPr marL="1257300" marR="227965" lvl="2" indent="-342900" algn="just" fontAlgn="base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Materiais;</a:t>
            </a:r>
          </a:p>
          <a:p>
            <a:pPr marL="1257300" marR="227965" lvl="2" indent="-342900" algn="just" fontAlgn="base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sz="20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Depreciação;</a:t>
            </a:r>
          </a:p>
          <a:p>
            <a:pPr marL="1257300" marR="227965" lvl="2" indent="-342900" algn="just" fontAlgn="base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Impostos e taxas;</a:t>
            </a:r>
          </a:p>
          <a:p>
            <a:pPr marL="1257300" marR="227965" lvl="2" indent="-342900" algn="just" fontAlgn="base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Gastos com pessoal:</a:t>
            </a:r>
          </a:p>
          <a:p>
            <a:pPr marL="1714500" marR="227965" lvl="3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714500" marR="227965" lvl="3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Aplicação de </a:t>
            </a:r>
            <a:r>
              <a:rPr lang="pt-BR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redução de 42% nas despesas de pessoal </a:t>
            </a:r>
            <a:r>
              <a:rPr lang="pt-BR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 atividade meio</a:t>
            </a:r>
            <a:r>
              <a:rPr lang="pt-B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por comparação com a Empresa de Referência atualizada.</a:t>
            </a:r>
            <a:endParaRPr lang="pt-BR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796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Times New Roman" panose="02020603050405020304" pitchFamily="18" charset="0"/>
              <a:buAutoNum type="arabicPeriod"/>
            </a:pPr>
            <a:endParaRPr lang="pt-BR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78723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Fator X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122004" y="957935"/>
            <a:ext cx="90331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É um  fator que diminui a tarifa, por meio da redução dos reajustes anuais.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Compartilha os ganhos de produtividade com os usuários.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62F884C-0522-4C2C-96CD-AC50BD7D1F1E}"/>
              </a:ext>
            </a:extLst>
          </p:cNvPr>
          <p:cNvSpPr/>
          <p:nvPr/>
        </p:nvSpPr>
        <p:spPr>
          <a:xfrm>
            <a:off x="1060880" y="2432793"/>
            <a:ext cx="7155402" cy="333849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3481565-C7D4-45A6-B192-16EEC03C57EA}"/>
              </a:ext>
            </a:extLst>
          </p:cNvPr>
          <p:cNvSpPr txBox="1"/>
          <p:nvPr/>
        </p:nvSpPr>
        <p:spPr>
          <a:xfrm>
            <a:off x="392834" y="5897671"/>
            <a:ext cx="7654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Ano           1               2               3               4               5               6               7               8</a:t>
            </a:r>
          </a:p>
          <a:p>
            <a:endParaRPr lang="pt-BR" dirty="0"/>
          </a:p>
          <a:p>
            <a:r>
              <a:rPr lang="pt-BR" dirty="0"/>
              <a:t>NG = Custos Não-Gerenciáveis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4A73E81-D1AE-4D6D-B666-06BC48B8B321}"/>
              </a:ext>
            </a:extLst>
          </p:cNvPr>
          <p:cNvSpPr/>
          <p:nvPr/>
        </p:nvSpPr>
        <p:spPr>
          <a:xfrm>
            <a:off x="1265858" y="2792668"/>
            <a:ext cx="447230" cy="2659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pt-BR" sz="1200" dirty="0"/>
              <a:t>GERENCIÁVEL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7654A015-89DF-43A1-A4AE-BB940DD0699A}"/>
              </a:ext>
            </a:extLst>
          </p:cNvPr>
          <p:cNvSpPr/>
          <p:nvPr/>
        </p:nvSpPr>
        <p:spPr>
          <a:xfrm>
            <a:off x="1265858" y="5451858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821AEA9-AFB9-48B2-82CF-ACF53BCF3C58}"/>
              </a:ext>
            </a:extLst>
          </p:cNvPr>
          <p:cNvSpPr/>
          <p:nvPr/>
        </p:nvSpPr>
        <p:spPr>
          <a:xfrm>
            <a:off x="2143442" y="2987248"/>
            <a:ext cx="447230" cy="24557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221A4A0-3678-4637-BB13-0DFAEEC434A5}"/>
              </a:ext>
            </a:extLst>
          </p:cNvPr>
          <p:cNvSpPr/>
          <p:nvPr/>
        </p:nvSpPr>
        <p:spPr>
          <a:xfrm>
            <a:off x="2143442" y="5442980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452354E-D85F-493E-96B9-65925168A7EA}"/>
              </a:ext>
            </a:extLst>
          </p:cNvPr>
          <p:cNvSpPr/>
          <p:nvPr/>
        </p:nvSpPr>
        <p:spPr>
          <a:xfrm>
            <a:off x="3021026" y="3149998"/>
            <a:ext cx="447230" cy="2284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AD51D1F-E9F8-4C93-8815-CB986B3ABE44}"/>
              </a:ext>
            </a:extLst>
          </p:cNvPr>
          <p:cNvSpPr/>
          <p:nvPr/>
        </p:nvSpPr>
        <p:spPr>
          <a:xfrm>
            <a:off x="3969634" y="3302045"/>
            <a:ext cx="447230" cy="2140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BD0E0BDA-368A-4C5E-86BE-25A16BC1B346}"/>
              </a:ext>
            </a:extLst>
          </p:cNvPr>
          <p:cNvSpPr/>
          <p:nvPr/>
        </p:nvSpPr>
        <p:spPr>
          <a:xfrm>
            <a:off x="4856096" y="3302044"/>
            <a:ext cx="447230" cy="214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9220E1A-D392-4A94-BD8C-55290D8C29A2}"/>
              </a:ext>
            </a:extLst>
          </p:cNvPr>
          <p:cNvSpPr/>
          <p:nvPr/>
        </p:nvSpPr>
        <p:spPr>
          <a:xfrm>
            <a:off x="5751436" y="3406500"/>
            <a:ext cx="447230" cy="2036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023DC66-8918-4ACC-8810-01FED93CC18C}"/>
              </a:ext>
            </a:extLst>
          </p:cNvPr>
          <p:cNvSpPr/>
          <p:nvPr/>
        </p:nvSpPr>
        <p:spPr>
          <a:xfrm>
            <a:off x="6691166" y="3548543"/>
            <a:ext cx="447230" cy="1894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8DF501A9-B2B1-4EE1-B9AB-C58D6BB05F5D}"/>
              </a:ext>
            </a:extLst>
          </p:cNvPr>
          <p:cNvSpPr/>
          <p:nvPr/>
        </p:nvSpPr>
        <p:spPr>
          <a:xfrm>
            <a:off x="7537124" y="3663952"/>
            <a:ext cx="447230" cy="1779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endParaRPr lang="pt-BR" dirty="0"/>
          </a:p>
        </p:txBody>
      </p: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ED2C552F-8EDF-48E7-8A24-7637EC7C33CE}"/>
              </a:ext>
            </a:extLst>
          </p:cNvPr>
          <p:cNvCxnSpPr>
            <a:cxnSpLocks/>
          </p:cNvCxnSpPr>
          <p:nvPr/>
        </p:nvCxnSpPr>
        <p:spPr>
          <a:xfrm>
            <a:off x="1254854" y="2791395"/>
            <a:ext cx="315734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0941674-119D-4A63-8F51-AAA1CDD54CFB}"/>
              </a:ext>
            </a:extLst>
          </p:cNvPr>
          <p:cNvCxnSpPr>
            <a:cxnSpLocks/>
          </p:cNvCxnSpPr>
          <p:nvPr/>
        </p:nvCxnSpPr>
        <p:spPr>
          <a:xfrm>
            <a:off x="4412202" y="3302044"/>
            <a:ext cx="3635404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989271F9-B1E7-4C2A-AED8-674894259782}"/>
              </a:ext>
            </a:extLst>
          </p:cNvPr>
          <p:cNvCxnSpPr>
            <a:cxnSpLocks/>
          </p:cNvCxnSpPr>
          <p:nvPr/>
        </p:nvCxnSpPr>
        <p:spPr>
          <a:xfrm>
            <a:off x="4412202" y="2791395"/>
            <a:ext cx="0" cy="51064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F3DE643-C649-4891-96B6-7B3AFD7AB7CE}"/>
              </a:ext>
            </a:extLst>
          </p:cNvPr>
          <p:cNvSpPr txBox="1"/>
          <p:nvPr/>
        </p:nvSpPr>
        <p:spPr>
          <a:xfrm>
            <a:off x="4694043" y="2769263"/>
            <a:ext cx="270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3">
                    <a:lumMod val="50000"/>
                  </a:schemeClr>
                </a:solidFill>
              </a:rPr>
              <a:t>Ganho de Eficiência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B91D25A2-F5C3-47F6-B986-E5FC10F3A006}"/>
              </a:ext>
            </a:extLst>
          </p:cNvPr>
          <p:cNvSpPr/>
          <p:nvPr/>
        </p:nvSpPr>
        <p:spPr>
          <a:xfrm>
            <a:off x="3021026" y="5451858"/>
            <a:ext cx="45450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C8B1AF45-79C8-4364-80F3-0093C3776B23}"/>
              </a:ext>
            </a:extLst>
          </p:cNvPr>
          <p:cNvSpPr/>
          <p:nvPr/>
        </p:nvSpPr>
        <p:spPr>
          <a:xfrm>
            <a:off x="3969634" y="5444737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40A06CF-35B0-4868-8BCF-F3622888872C}"/>
              </a:ext>
            </a:extLst>
          </p:cNvPr>
          <p:cNvSpPr/>
          <p:nvPr/>
        </p:nvSpPr>
        <p:spPr>
          <a:xfrm>
            <a:off x="4856096" y="5446461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A4E843FA-8F7C-472C-94BE-F010F659DF1F}"/>
              </a:ext>
            </a:extLst>
          </p:cNvPr>
          <p:cNvSpPr/>
          <p:nvPr/>
        </p:nvSpPr>
        <p:spPr>
          <a:xfrm>
            <a:off x="5751436" y="5442979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B72F3CEA-6186-49D4-9CBC-0F8FE37562A4}"/>
              </a:ext>
            </a:extLst>
          </p:cNvPr>
          <p:cNvSpPr/>
          <p:nvPr/>
        </p:nvSpPr>
        <p:spPr>
          <a:xfrm>
            <a:off x="6691166" y="5442979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63A16373-B693-427E-A76C-AA7B05E24CF4}"/>
              </a:ext>
            </a:extLst>
          </p:cNvPr>
          <p:cNvSpPr/>
          <p:nvPr/>
        </p:nvSpPr>
        <p:spPr>
          <a:xfrm>
            <a:off x="7537124" y="5451858"/>
            <a:ext cx="447230" cy="3194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34113714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Fator X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212437" y="1124744"/>
            <a:ext cx="87362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Fator X é aplicado anualmente, reduzindo o Reajuste Tarifário, por exemplo: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Índice de Reajuste dos custos gerenciáveis (cesta de índices de inflação): </a:t>
            </a:r>
            <a:r>
              <a:rPr lang="pt-B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Fator X: </a:t>
            </a:r>
            <a:r>
              <a:rPr lang="pt-BR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  <a:p>
            <a:pPr marL="2171700" lvl="4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Reajuste Tarifário Anual: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4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lvl="4"/>
            <a:r>
              <a:rPr lang="pt-B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 (%) = 5% - 1% = 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58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Fator X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401043" y="1115866"/>
            <a:ext cx="86379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Dividido em 3 componentes: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Fator de Eficiência Operacional (X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Eficiência Estática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Eficiência Dinâmica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Fator de Qualidade (X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Fator de Eficiência Hídrica (Fator X</a:t>
            </a:r>
            <a:r>
              <a:rPr 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71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D2D054A-6C86-4AFF-B88F-5CBD4D8A089E}"/>
              </a:ext>
            </a:extLst>
          </p:cNvPr>
          <p:cNvSpPr txBox="1"/>
          <p:nvPr/>
        </p:nvSpPr>
        <p:spPr>
          <a:xfrm>
            <a:off x="257452" y="1046644"/>
            <a:ext cx="85758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Compara a produtividade de todas as empresas estaduais entre si.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Por exemplo, consideremos duas empresas fictícias:</a:t>
            </a:r>
          </a:p>
          <a:p>
            <a:pPr lvl="1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DB18116-6214-4BCB-87D7-797A06F554D1}"/>
              </a:ext>
            </a:extLst>
          </p:cNvPr>
          <p:cNvGraphicFramePr>
            <a:graphicFrameLocks noGrp="1"/>
          </p:cNvGraphicFramePr>
          <p:nvPr/>
        </p:nvGraphicFramePr>
        <p:xfrm>
          <a:off x="517125" y="2754297"/>
          <a:ext cx="8109750" cy="199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756">
                  <a:extLst>
                    <a:ext uri="{9D8B030D-6E8A-4147-A177-3AD203B41FA5}">
                      <a16:colId xmlns:a16="http://schemas.microsoft.com/office/drawing/2014/main" val="2727899015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1343324967"/>
                    </a:ext>
                  </a:extLst>
                </a:gridCol>
                <a:gridCol w="2281646">
                  <a:extLst>
                    <a:ext uri="{9D8B030D-6E8A-4147-A177-3AD203B41FA5}">
                      <a16:colId xmlns:a16="http://schemas.microsoft.com/office/drawing/2014/main" val="1944314917"/>
                    </a:ext>
                  </a:extLst>
                </a:gridCol>
                <a:gridCol w="1942702">
                  <a:extLst>
                    <a:ext uri="{9D8B030D-6E8A-4147-A177-3AD203B41FA5}">
                      <a16:colId xmlns:a16="http://schemas.microsoft.com/office/drawing/2014/main" val="777844106"/>
                    </a:ext>
                  </a:extLst>
                </a:gridCol>
              </a:tblGrid>
              <a:tr h="54721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Empresa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Custo Operacional (R$/ano)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Volume faturado (m³/ano)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Custo (R$/m³)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07173"/>
                  </a:ext>
                </a:extLst>
              </a:tr>
              <a:tr h="70310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Empresa mais eficiente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R$ 1 bilhão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milhões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R$ 10,00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260248"/>
                  </a:ext>
                </a:extLst>
              </a:tr>
              <a:tr h="65405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Empresa Regulada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R$ 2 bilhões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milhões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R$ 20,00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728512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EDB4FE1-B169-4609-A22F-09C95B0E52F9}"/>
              </a:ext>
            </a:extLst>
          </p:cNvPr>
          <p:cNvSpPr txBox="1"/>
          <p:nvPr/>
        </p:nvSpPr>
        <p:spPr>
          <a:xfrm>
            <a:off x="781234" y="5258868"/>
            <a:ext cx="7845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No exemplo, o custo da Empresa Regulada deveria ser reduzido para próximo do custo da empresa mais eficiente.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C736FD8-04AC-4EC9-A2F4-9CAC80F196D7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X – Eficiência Estática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70094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310717" y="1124744"/>
            <a:ext cx="86379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120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Parâmetros utilizados para o cálculo da Eficiência Estática:</a:t>
            </a:r>
          </a:p>
          <a:p>
            <a:pPr marL="1371600" lvl="2" indent="-457200">
              <a:buFont typeface="+mj-lt"/>
              <a:buAutoNum type="alphaLcParenR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CA3CFA5-6802-4629-90FB-2582D797C108}"/>
              </a:ext>
            </a:extLst>
          </p:cNvPr>
          <p:cNvGraphicFramePr>
            <a:graphicFrameLocks noGrp="1"/>
          </p:cNvGraphicFramePr>
          <p:nvPr/>
        </p:nvGraphicFramePr>
        <p:xfrm>
          <a:off x="102096" y="2104191"/>
          <a:ext cx="8846594" cy="33410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82821">
                  <a:extLst>
                    <a:ext uri="{9D8B030D-6E8A-4147-A177-3AD203B41FA5}">
                      <a16:colId xmlns:a16="http://schemas.microsoft.com/office/drawing/2014/main" val="3225150781"/>
                    </a:ext>
                  </a:extLst>
                </a:gridCol>
                <a:gridCol w="3306807">
                  <a:extLst>
                    <a:ext uri="{9D8B030D-6E8A-4147-A177-3AD203B41FA5}">
                      <a16:colId xmlns:a16="http://schemas.microsoft.com/office/drawing/2014/main" val="2107919463"/>
                    </a:ext>
                  </a:extLst>
                </a:gridCol>
                <a:gridCol w="4256966">
                  <a:extLst>
                    <a:ext uri="{9D8B030D-6E8A-4147-A177-3AD203B41FA5}">
                      <a16:colId xmlns:a16="http://schemas.microsoft.com/office/drawing/2014/main" val="3967075404"/>
                    </a:ext>
                  </a:extLst>
                </a:gridCol>
              </a:tblGrid>
              <a:tr h="459861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40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</a:rPr>
                        <a:t>Variável </a:t>
                      </a:r>
                      <a:endParaRPr lang="pt-BR" sz="40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1">
                          <a:solidFill>
                            <a:srgbClr val="000000"/>
                          </a:solidFill>
                          <a:effectLst/>
                        </a:rPr>
                        <a:t>SNIS </a:t>
                      </a:r>
                      <a:endParaRPr lang="pt-BR" sz="40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/>
                </a:tc>
                <a:extLst>
                  <a:ext uri="{0D108BD9-81ED-4DB2-BD59-A6C34878D82A}">
                    <a16:rowId xmlns:a16="http://schemas.microsoft.com/office/drawing/2014/main" val="48271852"/>
                  </a:ext>
                </a:extLst>
              </a:tr>
              <a:tr h="807104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pt-BR" sz="1800" b="1" dirty="0">
                          <a:solidFill>
                            <a:srgbClr val="000000"/>
                          </a:solidFill>
                          <a:effectLst/>
                        </a:rPr>
                        <a:t>Insumos </a:t>
                      </a:r>
                      <a:endParaRPr lang="pt-BR" sz="40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Quantidade de Pessoal Próprio </a:t>
                      </a:r>
                      <a:endParaRPr lang="pt-BR" sz="40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Quantidade total de empregados próprios (FN026) </a:t>
                      </a:r>
                      <a:endParaRPr lang="pt-BR" sz="1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969" marR="88969" marT="44484" marB="44484" anchor="ctr"/>
                </a:tc>
                <a:extLst>
                  <a:ext uri="{0D108BD9-81ED-4DB2-BD59-A6C34878D82A}">
                    <a16:rowId xmlns:a16="http://schemas.microsoft.com/office/drawing/2014/main" val="1481614558"/>
                  </a:ext>
                </a:extLst>
              </a:tr>
              <a:tr h="11543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Custos Operacionais, excluídas as despesas com pessoal próprio e com energia elétrica </a:t>
                      </a:r>
                      <a:endParaRPr lang="pt-BR" sz="4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Despesas de Exploração – DEX (FN015); </a:t>
                      </a:r>
                    </a:p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Despesa com Pessoal Próprio (FN010); </a:t>
                      </a:r>
                    </a:p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Despesa com energia elétrica (FN013) </a:t>
                      </a:r>
                      <a:endParaRPr lang="pt-BR" sz="18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969" marR="88969" marT="44484" marB="44484" anchor="ctr"/>
                </a:tc>
                <a:extLst>
                  <a:ext uri="{0D108BD9-81ED-4DB2-BD59-A6C34878D82A}">
                    <a16:rowId xmlns:a16="http://schemas.microsoft.com/office/drawing/2014/main" val="1095797203"/>
                  </a:ext>
                </a:extLst>
              </a:tr>
              <a:tr h="459861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pt-BR" sz="1800" b="1">
                          <a:solidFill>
                            <a:srgbClr val="000000"/>
                          </a:solidFill>
                          <a:effectLst/>
                        </a:rPr>
                        <a:t>Produtos </a:t>
                      </a:r>
                      <a:endParaRPr lang="pt-BR" sz="4000" b="1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Volume consumido de Água </a:t>
                      </a:r>
                      <a:endParaRPr lang="pt-BR" sz="4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Volume de Água Consumida (AG010) </a:t>
                      </a:r>
                      <a:endParaRPr lang="pt-BR" sz="18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969" marR="88969" marT="44484" marB="44484" anchor="ctr"/>
                </a:tc>
                <a:extLst>
                  <a:ext uri="{0D108BD9-81ED-4DB2-BD59-A6C34878D82A}">
                    <a16:rowId xmlns:a16="http://schemas.microsoft.com/office/drawing/2014/main" val="3435920282"/>
                  </a:ext>
                </a:extLst>
              </a:tr>
              <a:tr h="4598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800" b="0">
                          <a:solidFill>
                            <a:srgbClr val="000000"/>
                          </a:solidFill>
                          <a:effectLst/>
                        </a:rPr>
                        <a:t>Volume tratado de Esgoto </a:t>
                      </a:r>
                      <a:endParaRPr lang="pt-BR" sz="40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8969" marR="88969" marT="44484" marB="44484" anchor="ctr"/>
                </a:tc>
                <a:tc>
                  <a:txBody>
                    <a:bodyPr/>
                    <a:lstStyle/>
                    <a:p>
                      <a:pPr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800" b="0" dirty="0">
                          <a:solidFill>
                            <a:srgbClr val="000000"/>
                          </a:solidFill>
                          <a:effectLst/>
                        </a:rPr>
                        <a:t>Volume de Esgoto Tratado (ES006) </a:t>
                      </a:r>
                      <a:endParaRPr lang="pt-BR" sz="18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8969" marR="88969" marT="44484" marB="44484" anchor="ctr"/>
                </a:tc>
                <a:extLst>
                  <a:ext uri="{0D108BD9-81ED-4DB2-BD59-A6C34878D82A}">
                    <a16:rowId xmlns:a16="http://schemas.microsoft.com/office/drawing/2014/main" val="309259190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71502AA0-476E-4FBA-AA15-A59FA6E65F13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X – Eficiência Estática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86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0ED7D55-FC3E-48A5-B583-C19F3030EB4E}"/>
              </a:ext>
            </a:extLst>
          </p:cNvPr>
          <p:cNvGraphicFramePr>
            <a:graphicFrameLocks noGrp="1"/>
          </p:cNvGraphicFramePr>
          <p:nvPr/>
        </p:nvGraphicFramePr>
        <p:xfrm>
          <a:off x="479394" y="2275558"/>
          <a:ext cx="8353888" cy="286104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17149">
                  <a:extLst>
                    <a:ext uri="{9D8B030D-6E8A-4147-A177-3AD203B41FA5}">
                      <a16:colId xmlns:a16="http://schemas.microsoft.com/office/drawing/2014/main" val="2224051191"/>
                    </a:ext>
                  </a:extLst>
                </a:gridCol>
                <a:gridCol w="4236739">
                  <a:extLst>
                    <a:ext uri="{9D8B030D-6E8A-4147-A177-3AD203B41FA5}">
                      <a16:colId xmlns:a16="http://schemas.microsoft.com/office/drawing/2014/main" val="4189752699"/>
                    </a:ext>
                  </a:extLst>
                </a:gridCol>
              </a:tblGrid>
              <a:tr h="1057158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1" cap="all" dirty="0">
                          <a:solidFill>
                            <a:srgbClr val="000000"/>
                          </a:solidFill>
                          <a:effectLst/>
                        </a:rPr>
                        <a:t>QUARTIL</a:t>
                      </a:r>
                      <a:r>
                        <a:rPr lang="pt-BR" sz="2000" b="0" cap="all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4400" b="0" i="0" cap="all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0" u="none" strike="noStrike" cap="all" dirty="0">
                          <a:solidFill>
                            <a:srgbClr val="000000"/>
                          </a:solidFill>
                          <a:effectLst/>
                        </a:rPr>
                        <a:t> ∆EE(</a:t>
                      </a:r>
                      <a:endParaRPr lang="pt-BR" sz="2000" b="0" cap="all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pt-BR" sz="2000" b="1" cap="all" dirty="0">
                          <a:solidFill>
                            <a:srgbClr val="000000"/>
                          </a:solidFill>
                          <a:effectLst/>
                        </a:rPr>
                        <a:t>VARIAÇÃO DA EFICIÊNCIA ESTÁTICA)</a:t>
                      </a:r>
                      <a:r>
                        <a:rPr lang="pt-BR" sz="2000" b="0" cap="all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1800" b="0" i="0" cap="all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73525"/>
                  </a:ext>
                </a:extLst>
              </a:tr>
              <a:tr h="450972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</a:rPr>
                        <a:t>1º Quartil (25% menos eficientes)</a:t>
                      </a:r>
                      <a:endParaRPr lang="pt-BR" sz="44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2% </a:t>
                      </a:r>
                      <a:endParaRPr lang="pt-BR" sz="4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772520"/>
                  </a:ext>
                </a:extLst>
              </a:tr>
              <a:tr h="450972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</a:rPr>
                        <a:t>2º Quartil </a:t>
                      </a:r>
                      <a:endParaRPr lang="pt-BR" sz="44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1,5% </a:t>
                      </a:r>
                      <a:endParaRPr lang="pt-BR" sz="4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44461"/>
                  </a:ext>
                </a:extLst>
              </a:tr>
              <a:tr h="450972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</a:rPr>
                        <a:t>3º Quartil </a:t>
                      </a:r>
                      <a:endParaRPr lang="pt-BR" sz="44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1,0% </a:t>
                      </a:r>
                      <a:endParaRPr lang="pt-BR" sz="4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504548"/>
                  </a:ext>
                </a:extLst>
              </a:tr>
              <a:tr h="450972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</a:rPr>
                        <a:t>4º Quartil (25% mais eficientes)</a:t>
                      </a:r>
                      <a:endParaRPr lang="pt-BR" sz="44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2000" b="0" dirty="0">
                          <a:solidFill>
                            <a:srgbClr val="000000"/>
                          </a:solidFill>
                          <a:effectLst/>
                        </a:rPr>
                        <a:t>0,5% </a:t>
                      </a:r>
                      <a:endParaRPr lang="pt-BR" sz="4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253413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EAA5CB53-C9FB-483E-ABAD-F31A5273F128}"/>
              </a:ext>
            </a:extLst>
          </p:cNvPr>
          <p:cNvSpPr txBox="1"/>
          <p:nvPr/>
        </p:nvSpPr>
        <p:spPr>
          <a:xfrm>
            <a:off x="62143" y="1075068"/>
            <a:ext cx="82029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Na metodologia proposta, as empresas são agrupadas pela eficiência e um valor de Fator X é atribuído para cada grupo: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A042A8B-4317-4302-A39F-15F0D9911DE2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X – Eficiência Estática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6806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173115" y="1090455"/>
            <a:ext cx="8797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Repassa para o consumidor o </a:t>
            </a:r>
            <a:r>
              <a:rPr lang="pt-BR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ganho médio de produtividade do setor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nos últimos 20 anos), considerando os seguintes parâmetros: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DE29B34-BB3E-4BE8-98E0-2D8C4F8B0CA7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X – Eficiência Dinâmica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CBC28E53-3315-4709-BF5D-7362DC21DCA9}"/>
              </a:ext>
            </a:extLst>
          </p:cNvPr>
          <p:cNvGraphicFramePr>
            <a:graphicFrameLocks noGrp="1"/>
          </p:cNvGraphicFramePr>
          <p:nvPr/>
        </p:nvGraphicFramePr>
        <p:xfrm>
          <a:off x="366204" y="1979720"/>
          <a:ext cx="8411592" cy="47097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93920">
                  <a:extLst>
                    <a:ext uri="{9D8B030D-6E8A-4147-A177-3AD203B41FA5}">
                      <a16:colId xmlns:a16="http://schemas.microsoft.com/office/drawing/2014/main" val="486376953"/>
                    </a:ext>
                  </a:extLst>
                </a:gridCol>
                <a:gridCol w="3542191">
                  <a:extLst>
                    <a:ext uri="{9D8B030D-6E8A-4147-A177-3AD203B41FA5}">
                      <a16:colId xmlns:a16="http://schemas.microsoft.com/office/drawing/2014/main" val="656898799"/>
                    </a:ext>
                  </a:extLst>
                </a:gridCol>
                <a:gridCol w="3575481">
                  <a:extLst>
                    <a:ext uri="{9D8B030D-6E8A-4147-A177-3AD203B41FA5}">
                      <a16:colId xmlns:a16="http://schemas.microsoft.com/office/drawing/2014/main" val="1249950773"/>
                    </a:ext>
                  </a:extLst>
                </a:gridCol>
              </a:tblGrid>
              <a:tr h="350475"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Variável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SNIS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602856"/>
                  </a:ext>
                </a:extLst>
              </a:tr>
              <a:tr h="1271578">
                <a:tc rowSpan="3"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Insumos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Despesa com pessoal próprio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Despesa com pessoal próprio (FN010):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Quantidade total de empregados próprios (FN026) </a:t>
                      </a:r>
                    </a:p>
                    <a:p>
                      <a:pPr algn="l" rtl="0" fontAlgn="base"/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pt-BR" sz="3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6754516"/>
                  </a:ext>
                </a:extLst>
              </a:tr>
              <a:tr h="8602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Outros gastos operacionais – excluído os gastos com pessoal próprio, ajustado pelo IPCA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Despesas de Exploração – DEX (FN015), inclusive energia elétrica </a:t>
                      </a:r>
                      <a:endParaRPr lang="pt-BR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8944800"/>
                  </a:ext>
                </a:extLst>
              </a:tr>
              <a:tr h="12715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Ativo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Despesas com depreciação, amortização do ativo diferido e provisão para devedores duvidosos (FN019)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Ativo Total (BL002) </a:t>
                      </a:r>
                      <a:endParaRPr lang="pt-BR" sz="1400" b="0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8260574"/>
                  </a:ext>
                </a:extLst>
              </a:tr>
              <a:tr h="605365">
                <a:tc rowSpan="2"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Produtos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Volume de água faturado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Volume de Água Faturado (AG011)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>
                          <a:solidFill>
                            <a:srgbClr val="000000"/>
                          </a:solidFill>
                          <a:effectLst/>
                        </a:rPr>
                        <a:t>Receita Operacional </a:t>
                      </a:r>
                      <a:endParaRPr lang="pt-BR" sz="1600" b="0" i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489034"/>
                  </a:ext>
                </a:extLst>
              </a:tr>
              <a:tr h="3504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pt-BR" sz="1600" b="1" dirty="0">
                          <a:solidFill>
                            <a:srgbClr val="000000"/>
                          </a:solidFill>
                          <a:effectLst/>
                        </a:rPr>
                        <a:t>Volume de esgoto faturado </a:t>
                      </a:r>
                      <a:endParaRPr lang="pt-BR" sz="3600" b="1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pt-BR" sz="1600" b="0" dirty="0">
                          <a:solidFill>
                            <a:srgbClr val="000000"/>
                          </a:solidFill>
                          <a:effectLst/>
                        </a:rPr>
                        <a:t>Volume de Esgoto Faturado (ES007) </a:t>
                      </a:r>
                      <a:endParaRPr lang="pt-BR" sz="1600" b="0" i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06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17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FBE92E-02BD-4000-88D8-3364F5624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</a:t>
            </a:r>
            <a:r>
              <a:rPr lang="pt-BR" sz="2600" b="1" dirty="0" err="1">
                <a:solidFill>
                  <a:schemeClr val="tx2"/>
                </a:solidFill>
                <a:latin typeface="Arial" charset="0"/>
              </a:rPr>
              <a:t>Xq</a:t>
            </a:r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 - Qualidade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253013" y="1046589"/>
            <a:ext cx="863797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Fator X</a:t>
            </a:r>
            <a:r>
              <a:rPr lang="pt-B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Qualidade dos serviços: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atendimento urbano de água (IAP02)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reclamações do serviço de água (IAP07)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Incidência de análises fora do padrão da água distribuída (IAP05)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hidrometração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(PSI1001)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Capacidade de tratamento do sistema de água (IAI08)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continuidade do serviço de água (IAP04)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Capacidade de reserva do sistema de água (IAI07)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adequação ao destino final do lodo da ETA (IAA14)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atendimento urbano de esgoto (IEP02)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reclamações do serviço de esgoto (IEP04)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Capacidade de tratamento de esgoto (IEI05)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lançamento de efluente outorgado (IEA13) 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Índice de adequação ao destino final do lodo da ETE (IEA16)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70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2">
            <a:extLst>
              <a:ext uri="{FF2B5EF4-FFF2-40B4-BE49-F238E27FC236}">
                <a16:creationId xmlns:a16="http://schemas.microsoft.com/office/drawing/2014/main" id="{A890819B-F850-4319-B185-7624AAFEE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557348"/>
            <a:ext cx="8715375" cy="797078"/>
          </a:xfrm>
          <a:prstGeom prst="rect">
            <a:avLst/>
          </a:prstGeom>
          <a:noFill/>
          <a:ln w="57150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pt-BR" sz="2000" b="1" u="sng">
                <a:latin typeface="Arial" charset="0"/>
                <a:cs typeface="Times New Roman" pitchFamily="18" charset="0"/>
              </a:rPr>
              <a:t>Reajuste Tarifário Anual</a:t>
            </a:r>
            <a:r>
              <a:rPr lang="pt-BR" sz="2000" b="1">
                <a:latin typeface="Arial" charset="0"/>
                <a:cs typeface="Times New Roman" pitchFamily="18" charset="0"/>
              </a:rPr>
              <a:t>: 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corrige a inflação, </a:t>
            </a:r>
            <a:r>
              <a:rPr lang="pt-BR" sz="2000" b="1">
                <a:latin typeface="Arial" charset="0"/>
                <a:cs typeface="Times New Roman" pitchFamily="18" charset="0"/>
              </a:rPr>
              <a:t>com 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base numa cesta </a:t>
            </a:r>
            <a:r>
              <a:rPr lang="pt-BR" sz="2000" b="1">
                <a:latin typeface="Arial" charset="0"/>
                <a:cs typeface="Times New Roman" pitchFamily="18" charset="0"/>
              </a:rPr>
              <a:t>de 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índices que melhor refletem os custos</a:t>
            </a:r>
            <a:r>
              <a:rPr lang="pt-BR" sz="2000" b="1">
                <a:latin typeface="Arial" charset="0"/>
                <a:cs typeface="Times New Roman" pitchFamily="18" charset="0"/>
              </a:rPr>
              <a:t> da concessionária;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12EE6C22-1E86-4BD7-949E-010C3549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2763956"/>
            <a:ext cx="8572500" cy="2651047"/>
          </a:xfrm>
          <a:prstGeom prst="rect">
            <a:avLst/>
          </a:prstGeom>
          <a:noFill/>
          <a:ln w="57150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1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/>
            </a:pPr>
            <a:r>
              <a:rPr lang="pt-BR" sz="2000" b="1" u="sng" dirty="0">
                <a:latin typeface="Arial" charset="0"/>
                <a:cs typeface="Times New Roman" pitchFamily="18" charset="0"/>
              </a:rPr>
              <a:t>Revisão Tarifária Periódica 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: a cada 4 anos;</a:t>
            </a:r>
          </a:p>
          <a:p>
            <a:pPr marL="0" lvl="1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defRPr/>
            </a:pPr>
            <a:endParaRPr lang="pt-BR" sz="2000" b="1" dirty="0">
              <a:latin typeface="Arial" charset="0"/>
              <a:cs typeface="Times New Roman" pitchFamily="18" charset="0"/>
            </a:endParaRPr>
          </a:p>
          <a:p>
            <a:pPr marL="342900" lvl="1" indent="-342900" algn="just">
              <a:lnSpc>
                <a:spcPct val="120000"/>
              </a:lnSpc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Arial" charset="0"/>
                <a:cs typeface="Times New Roman" pitchFamily="18" charset="0"/>
              </a:rPr>
              <a:t> Revisão das tarifas de água e esgoto, considerando:</a:t>
            </a:r>
          </a:p>
          <a:p>
            <a:pPr lvl="2" indent="-457200" algn="just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  <a:defRPr/>
            </a:pPr>
            <a:r>
              <a:rPr lang="pt-BR" sz="2000" dirty="0"/>
              <a:t>- alterações na estrutura de custos e de mercado;</a:t>
            </a:r>
          </a:p>
          <a:p>
            <a:pPr lvl="2" indent="-457200" algn="just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  <a:defRPr/>
            </a:pPr>
            <a:r>
              <a:rPr lang="pt-BR" sz="2000" dirty="0"/>
              <a:t>- os níveis de tarifas de empresas similares no contexto nacional e  internacional;</a:t>
            </a:r>
          </a:p>
          <a:p>
            <a:pPr lvl="2" indent="-457200" algn="just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  <a:defRPr/>
            </a:pPr>
            <a:r>
              <a:rPr lang="pt-BR" sz="2000" dirty="0"/>
              <a:t>- os estímulos à eficiência e à modicidade das tarifas.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A342F4A2-0D36-4718-A551-55EBE7F13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772579"/>
            <a:ext cx="8429625" cy="830997"/>
          </a:xfrm>
          <a:prstGeom prst="rect">
            <a:avLst/>
          </a:prstGeom>
          <a:noFill/>
          <a:ln w="57150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pt-BR" sz="2000" b="1" u="sng" dirty="0">
                <a:latin typeface="Arial" charset="0"/>
                <a:cs typeface="Times New Roman" pitchFamily="18" charset="0"/>
              </a:rPr>
              <a:t>Revisão Tarifária Extraordinária</a:t>
            </a:r>
            <a:r>
              <a:rPr lang="pt-BR" sz="2000" b="1" dirty="0">
                <a:latin typeface="Arial" charset="0"/>
                <a:cs typeface="Times New Roman" pitchFamily="18" charset="0"/>
              </a:rPr>
              <a:t>: em qualquer data, desde que comprovado o desequilíbrio econômico-financeiro do contrato.</a:t>
            </a: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288D1610-4726-42D1-9133-D3292C012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908720"/>
            <a:ext cx="7715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2400" b="1">
                <a:solidFill>
                  <a:schemeClr val="tx2"/>
                </a:solidFill>
                <a:latin typeface="Arial" charset="0"/>
              </a:rPr>
              <a:t>Regras de alteração das tarifas</a:t>
            </a:r>
          </a:p>
        </p:txBody>
      </p:sp>
      <p:sp>
        <p:nvSpPr>
          <p:cNvPr id="16" name="Retângulo de cantos arredondados 13">
            <a:extLst>
              <a:ext uri="{FF2B5EF4-FFF2-40B4-BE49-F238E27FC236}">
                <a16:creationId xmlns:a16="http://schemas.microsoft.com/office/drawing/2014/main" id="{8C1D7000-DE0B-45B5-888C-7D64A51F3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" y="2741973"/>
            <a:ext cx="8929688" cy="2695011"/>
          </a:xfrm>
          <a:prstGeom prst="roundRect">
            <a:avLst>
              <a:gd name="adj" fmla="val 16667"/>
            </a:avLst>
          </a:prstGeom>
          <a:noFill/>
          <a:ln w="635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980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436796D-DD15-433E-8FBF-0668EBDF2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Fator X</a:t>
            </a:r>
            <a:r>
              <a:rPr lang="pt-BR" sz="2400" b="1" baseline="-25000" dirty="0">
                <a:solidFill>
                  <a:schemeClr val="tx2"/>
                </a:solidFill>
                <a:latin typeface="Arial" charset="0"/>
              </a:rPr>
              <a:t>H</a:t>
            </a:r>
            <a:r>
              <a:rPr lang="pt-BR" sz="2600" b="1" dirty="0">
                <a:solidFill>
                  <a:schemeClr val="tx2"/>
                </a:solidFill>
                <a:latin typeface="Arial" charset="0"/>
              </a:rPr>
              <a:t> – Eficiência Hídrica</a:t>
            </a:r>
            <a:endParaRPr lang="en-US" sz="2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9F4E4D2-D1F6-48D5-B3AD-886B90A1D607}"/>
              </a:ext>
            </a:extLst>
          </p:cNvPr>
          <p:cNvSpPr txBox="1"/>
          <p:nvPr/>
        </p:nvSpPr>
        <p:spPr>
          <a:xfrm>
            <a:off x="93709" y="1124744"/>
            <a:ext cx="87987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Fator X</a:t>
            </a:r>
            <a:r>
              <a:rPr lang="pt-B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Eficiência Hídrica (perdas)</a:t>
            </a:r>
          </a:p>
          <a:p>
            <a:pPr lvl="2">
              <a:spcBef>
                <a:spcPts val="1200"/>
              </a:spcBef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base nas metas do PDSB;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Perdas Comerciais;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Perdas Reais.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23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068F9F7-166E-4699-AC45-92E6B16C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Mercado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91952FA-1D64-40F7-9A94-93F29A002440}"/>
                  </a:ext>
                </a:extLst>
              </p:cNvPr>
              <p:cNvSpPr txBox="1"/>
              <p:nvPr/>
            </p:nvSpPr>
            <p:spPr>
              <a:xfrm>
                <a:off x="395536" y="1412776"/>
                <a:ext cx="8482296" cy="49064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Projeção do mercado para o primeiro ano do ciclo tarifário (</a:t>
                </a:r>
                <a:r>
                  <a:rPr lang="pt-BR" sz="20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ano-teste</a:t>
                </a: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);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Baseada nas premissas adotadas no PDSB como regra geral.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Como a 3ª RTP manterá a data-base de 2019, o </a:t>
                </a:r>
                <a:r>
                  <a:rPr lang="pt-BR" sz="20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ano-teste</a:t>
                </a: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será 2020, portanto, serão utilizados os dados reais. 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pt-BR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É utilizado para definir o valor da tarifa, por exemplo:</a:t>
                </a:r>
              </a:p>
              <a:p>
                <a:pPr lvl="2"/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pt-BR" i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Tarifa (</a:t>
                </a:r>
                <a:r>
                  <a:rPr lang="pt-BR" i="1" dirty="0">
                    <a:latin typeface="+mj-lt"/>
                    <a:ea typeface="Calibri" panose="020F0502020204030204" pitchFamily="34" charset="0"/>
                    <a:cs typeface="Arial" panose="020B0604020202020204" pitchFamily="34" charset="0"/>
                  </a:rPr>
                  <a:t>R$/m³)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𝑅𝑒𝑐𝑒𝑖𝑡𝑎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𝑅𝑒𝑞𝑢𝑒𝑟𝑖𝑑𝑎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(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𝑅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$ 2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𝑏𝑖𝑙h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õ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𝑒𝑠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num>
                      <m:den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𝑀𝑒𝑟𝑐𝑎𝑑𝑜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𝑑𝑒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á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𝑔𝑢𝑎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𝑒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𝑒𝑠𝑔𝑜𝑡𝑜</m:t>
                        </m:r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(</m:t>
                        </m:r>
                        <m:sSup>
                          <m:sSupPr>
                            <m:ctrlP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200 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𝑚𝑖𝑙h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õ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𝑒𝑠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 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𝑑𝑒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 </m:t>
                            </m:r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pt-B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</a:rPr>
                              <m:t>3</m:t>
                            </m:r>
                          </m:sup>
                        </m:sSup>
                        <m:r>
                          <a:rPr lang="pt-B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pt-BR" dirty="0">
                  <a:latin typeface="+mj-lt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pt-BR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/>
                <a:endParaRPr lang="pt-BR" i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lvl="2"/>
                <a:r>
                  <a:rPr lang="pt-BR" b="1" i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Tarifa (R$/m³)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pt-BR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R$ 10,00/m³</a:t>
                </a:r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endParaRPr lang="pt-BR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91952FA-1D64-40F7-9A94-93F29A002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12776"/>
                <a:ext cx="8482296" cy="4906471"/>
              </a:xfrm>
              <a:prstGeom prst="rect">
                <a:avLst/>
              </a:prstGeom>
              <a:blipFill>
                <a:blip r:embed="rId4"/>
                <a:stretch>
                  <a:fillRect l="-647" t="-621" r="-1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180200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1550C1C-B959-4F8E-8994-BAA6F460F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670809" y="1381806"/>
            <a:ext cx="833828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Baseada nos indicadores </a:t>
            </a: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monitorados pela SAE, de utilização eficiente de </a:t>
            </a:r>
            <a:r>
              <a:rPr lang="pt-BR"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energia nas estações elevatórias</a:t>
            </a: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 serviço de abastecimento de água;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 serviço de esgotamento sanitário;</a:t>
            </a:r>
            <a:endParaRPr lang="pt-BR" u="none" strike="noStrike"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“Bom” ou “Excelente”: custo de energia reconhecido integralmente;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Desempenho “Mediano” ou “Ruim”: 95% do custo é reconhecido.</a:t>
            </a:r>
            <a:endParaRPr lang="pt-BR" sz="20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2278505" y="30251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Eficiência Energética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95933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202F5FD-E9AE-47B7-9A0E-4C3C4B7AAECB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600" b="1">
                <a:solidFill>
                  <a:schemeClr val="tx2"/>
                </a:solidFill>
                <a:latin typeface="Arial" charset="0"/>
              </a:rPr>
              <a:t>Receitas Irrecuperáveis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0B3C27-2A20-4D4B-8A11-12F6D59ECA3A}"/>
              </a:ext>
            </a:extLst>
          </p:cNvPr>
          <p:cNvSpPr txBox="1"/>
          <p:nvPr/>
        </p:nvSpPr>
        <p:spPr>
          <a:xfrm>
            <a:off x="191588" y="1105965"/>
            <a:ext cx="8760823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marR="226695" lvl="1" indent="-342900" algn="just" fontAlgn="base"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 receitas não recebidas após realizados todos os esforços para o recebimento;</a:t>
            </a:r>
          </a:p>
          <a:p>
            <a:pPr marL="800100" marR="226695" lvl="1" indent="-342900" algn="just" fontAlgn="base"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Método de envelhecimento da fatura (</a:t>
            </a:r>
            <a:r>
              <a:rPr lang="pt-BR" i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Aging</a:t>
            </a:r>
            <a:r>
              <a:rPr lang="pt-BR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800100" marR="226695" lvl="1" indent="-342900" algn="just" fontAlgn="base"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Proposta de avaliar os 96 meses anteriores à RTP.</a:t>
            </a: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A1765A3-ABCC-4FC9-B563-9DB623846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488917"/>
              </p:ext>
            </p:extLst>
          </p:nvPr>
        </p:nvGraphicFramePr>
        <p:xfrm>
          <a:off x="683568" y="3648752"/>
          <a:ext cx="7848872" cy="273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933906"/>
      </p:ext>
    </p:extLst>
  </p:cSld>
  <p:clrMapOvr>
    <a:masterClrMapping/>
  </p:clrMapOvr>
  <p:transition spd="slow">
    <p:wip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A26C82C-FD43-40BA-BDC3-4DFB81B50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35" y="1431510"/>
            <a:ext cx="349567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106982" y="203355"/>
            <a:ext cx="7193979" cy="8771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Outras receitas</a:t>
            </a:r>
          </a:p>
          <a:p>
            <a:pPr marR="76200" algn="just">
              <a:spcAft>
                <a:spcPts val="600"/>
              </a:spcAft>
            </a:pPr>
            <a:endParaRPr lang="pt-BR" sz="200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0657455E-3C91-4C4B-95D9-4EC65313C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33972"/>
              </p:ext>
            </p:extLst>
          </p:nvPr>
        </p:nvGraphicFramePr>
        <p:xfrm>
          <a:off x="364611" y="908720"/>
          <a:ext cx="8678720" cy="57662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5369">
                  <a:extLst>
                    <a:ext uri="{9D8B030D-6E8A-4147-A177-3AD203B41FA5}">
                      <a16:colId xmlns:a16="http://schemas.microsoft.com/office/drawing/2014/main" val="1449870142"/>
                    </a:ext>
                  </a:extLst>
                </a:gridCol>
                <a:gridCol w="2153351">
                  <a:extLst>
                    <a:ext uri="{9D8B030D-6E8A-4147-A177-3AD203B41FA5}">
                      <a16:colId xmlns:a16="http://schemas.microsoft.com/office/drawing/2014/main" val="4149372707"/>
                    </a:ext>
                  </a:extLst>
                </a:gridCol>
              </a:tblGrid>
              <a:tr h="195205">
                <a:tc gridSpan="2"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</a:t>
                      </a:r>
                      <a:endParaRPr lang="pt-BR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201934"/>
                  </a:ext>
                </a:extLst>
              </a:tr>
              <a:tr h="383463">
                <a:tc gridSpan="2"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relacionadas, direta ou indiretamente, aos serviços de abastecimento de água e esgotamento sanitário</a:t>
                      </a:r>
                      <a:endParaRPr lang="pt-BR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599616"/>
                  </a:ext>
                </a:extLst>
              </a:tr>
              <a:tr h="383463"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Abastecimento de Água</a:t>
                      </a:r>
                      <a:endParaRPr lang="pt-BR" sz="1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5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Repasse para modicidade </a:t>
                      </a:r>
                      <a:endParaRPr lang="pt-BR" sz="11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751286"/>
                  </a:ext>
                </a:extLst>
              </a:tr>
              <a:tr h="281016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Ligações de água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977487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Taxa de Religação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60527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Conservação e Reparos Hidrômetros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630649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Remanej.  Hidrom. e Ramais Prediais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829362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Diversas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581803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Consertos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918540"/>
                  </a:ext>
                </a:extLst>
              </a:tr>
              <a:tr h="254605"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Esgotamento Sanitário</a:t>
                      </a:r>
                      <a:endParaRPr lang="pt-BR" sz="12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16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086038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Ligações de Esgotos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372348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Esgotamento de Fossas/Desobstrução de 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844700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Consertos e Reparos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073307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Remanejamento de Ramais Prediais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394181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Diversas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38681"/>
                  </a:ext>
                </a:extLst>
              </a:tr>
              <a:tr h="195205">
                <a:tc gridSpan="2"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Outras receitas não relacionadas aos serviços de abastecimento de água e esgotamento sanitário</a:t>
                      </a:r>
                      <a:endParaRPr lang="pt-BR" sz="14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22634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 de Difícil Recebimento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7103906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Serviços de Consultoria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t-BR" sz="14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429342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Acréscimos por impontualidade no pagamento (multa e juros)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pt-BR" sz="14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11164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 do ativo imobilizado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370724"/>
                  </a:ext>
                </a:extLst>
              </a:tr>
              <a:tr h="270538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bens em geral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pt-BR" sz="14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114803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Alienação de sucata de hidrômetros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695261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Contribuições e doações de empresas privadas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456293"/>
                  </a:ext>
                </a:extLst>
              </a:tr>
              <a:tr h="195205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Aluguel do teatro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pt-BR" sz="1400" b="1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212728"/>
                  </a:ext>
                </a:extLst>
              </a:tr>
              <a:tr h="292557">
                <a:tc>
                  <a:txBody>
                    <a:bodyPr/>
                    <a:lstStyle/>
                    <a:p>
                      <a:pPr marL="6350" marR="227965" indent="11430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10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Indenizações e ressarcimento de despesas</a:t>
                      </a:r>
                      <a:endParaRPr lang="pt-BR" sz="120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227965" indent="-6350" algn="ctr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t-BR" sz="14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20074"/>
                  </a:ext>
                </a:extLst>
              </a:tr>
              <a:tr h="191732">
                <a:tc>
                  <a:txBody>
                    <a:bodyPr/>
                    <a:lstStyle/>
                    <a:p>
                      <a:pPr marL="6350" marR="227965" indent="-635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227965" indent="-6350">
                        <a:lnSpc>
                          <a:spcPct val="100000"/>
                        </a:lnSpc>
                        <a:spcAft>
                          <a:spcPts val="925"/>
                        </a:spcAft>
                      </a:pPr>
                      <a:r>
                        <a:rPr lang="pt-BR" sz="10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033" marR="3703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54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0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909BDC6-B07C-49BB-B7F3-E93A3E586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Riscos da Prestação dos Serviços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1DCBA2B-96D6-4675-987F-085AC10C3B02}"/>
              </a:ext>
            </a:extLst>
          </p:cNvPr>
          <p:cNvSpPr txBox="1"/>
          <p:nvPr/>
        </p:nvSpPr>
        <p:spPr>
          <a:xfrm>
            <a:off x="395536" y="1257484"/>
            <a:ext cx="8553479" cy="5024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Riscos da Concessionária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não passíveis de Revisão Tarifária Extraordinária: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variação da demanda 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dos serviços;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variação dos custos de operação e manutenção do sistema;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custos excedentes </a:t>
            </a: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decorrentes da gestão ineficiente 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dos serviços;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indisponibilidade de financiamento e/ou aumento do custo de capital;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variação das taxas de câmbio;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prejuízos </a:t>
            </a: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decorrentes de riscos inerentes à atividade 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empresarial;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Outros listados no módulo.</a:t>
            </a:r>
            <a:endParaRPr lang="pt-BR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12255"/>
      </p:ext>
    </p:extLst>
  </p:cSld>
  <p:clrMapOvr>
    <a:masterClrMapping/>
  </p:clrMapOvr>
  <p:transition spd="slow">
    <p:wip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75E0712-5BF0-448B-A43F-5C78EADAE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Riscos da Prestação dos Serviços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1D92CCF-04B8-4370-AD78-D75AD8DE3DE6}"/>
              </a:ext>
            </a:extLst>
          </p:cNvPr>
          <p:cNvSpPr txBox="1"/>
          <p:nvPr/>
        </p:nvSpPr>
        <p:spPr>
          <a:xfrm>
            <a:off x="190500" y="988090"/>
            <a:ext cx="8953500" cy="6394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6695" algn="just" fontAlgn="base">
              <a:spcAft>
                <a:spcPts val="925"/>
              </a:spcAft>
              <a:buClr>
                <a:srgbClr val="000000"/>
              </a:buClr>
              <a:buSzPts val="1200"/>
            </a:pP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Riscos do Concedente, passíveis de Revisão Tarifária Extraordinária: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fato do príncipe ou ato da administração;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criação, alteração ou extinção de </a:t>
            </a: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tributos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afetem os custos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  <a:tabLst>
                <a:tab pos="5919788" algn="l"/>
              </a:tabLst>
            </a:pP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alteração legislativa que produza impacto direto 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sobre as receitas da concessionária;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aumento extraordinário e imprevisível dos custos; 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riscos relacionados à disponibilidade hídrica do sistema</a:t>
            </a:r>
            <a:r>
              <a:rPr lang="pt-BR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desde que comprovado que a Concessionária não dispunha de medidas alternativas para mitigar esse risco;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Outros listados no módulo;</a:t>
            </a: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226695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Soma dos impactos dos fatos ocorridos deve ter provocado uma alteração superior a 2% (dois por cento).</a:t>
            </a:r>
            <a:endParaRPr lang="pt-BR" sz="12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Bef>
                <a:spcPts val="1200"/>
              </a:spcBef>
              <a:spcAft>
                <a:spcPts val="925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723303"/>
      </p:ext>
    </p:extLst>
  </p:cSld>
  <p:clrMapOvr>
    <a:masterClrMapping/>
  </p:clrMapOvr>
  <p:transition spd="slow">
    <p:wip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23BF886-10BB-45AD-BCC8-07819A4D5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685799" y="2296206"/>
            <a:ext cx="833828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 de 0,2% da Receita Operacional Direta do ano anterior;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Regras estabelecidas em resolução específica.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1835696" y="302514"/>
            <a:ext cx="718838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algn="ctr">
              <a:spcAft>
                <a:spcPts val="600"/>
              </a:spcAft>
            </a:pPr>
            <a:r>
              <a:rPr lang="pt-BR" sz="2600" b="1">
                <a:solidFill>
                  <a:schemeClr val="tx2"/>
                </a:solidFill>
                <a:latin typeface="Arial" charset="0"/>
              </a:rPr>
              <a:t>Pagamentos por Serviços Ambientais (PSA) </a:t>
            </a:r>
            <a:endParaRPr lang="en-US" sz="26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75385"/>
      </p:ext>
    </p:extLst>
  </p:cSld>
  <p:clrMapOvr>
    <a:masterClrMapping/>
  </p:clrMapOvr>
  <p:transition spd="slow">
    <p:wip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89AF490-77F4-4BAB-BD6B-ED8B577C2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0FE77F0-46E5-427B-A331-E002AF5DAF35}"/>
              </a:ext>
            </a:extLst>
          </p:cNvPr>
          <p:cNvSpPr txBox="1"/>
          <p:nvPr/>
        </p:nvSpPr>
        <p:spPr>
          <a:xfrm>
            <a:off x="685799" y="2296206"/>
            <a:ext cx="833828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 de 1% da Receita Operacional Direta do ano anterior;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Regras estabelecidas em resolução específica.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2123728" y="188640"/>
            <a:ext cx="656173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marR="76200" algn="ctr">
              <a:spcAft>
                <a:spcPts val="600"/>
              </a:spcAft>
              <a:defRPr sz="26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Pesquisa, Desenvolvimento e Inovação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21219"/>
      </p:ext>
    </p:extLst>
  </p:cSld>
  <p:clrMapOvr>
    <a:masterClrMapping/>
  </p:clrMapOvr>
  <p:transition spd="slow">
    <p:wip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444012C6-31BC-4D45-A0AF-89646AE21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C643295-68C6-4623-9094-CA01E0919C2F}"/>
              </a:ext>
            </a:extLst>
          </p:cNvPr>
          <p:cNvSpPr txBox="1"/>
          <p:nvPr/>
        </p:nvSpPr>
        <p:spPr>
          <a:xfrm>
            <a:off x="2123728" y="260648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marR="76200" algn="ctr">
              <a:spcAft>
                <a:spcPts val="600"/>
              </a:spcAft>
              <a:defRPr sz="26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Outros serviços cobráveis</a:t>
            </a:r>
            <a:endParaRPr lang="en-US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47CBF2A-DA48-41C8-8B6B-A108AC727294}"/>
              </a:ext>
            </a:extLst>
          </p:cNvPr>
          <p:cNvSpPr txBox="1"/>
          <p:nvPr/>
        </p:nvSpPr>
        <p:spPr>
          <a:xfrm>
            <a:off x="566913" y="1384066"/>
            <a:ext cx="8315830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Preço definido com base no custo do serviço para a Caesb;</a:t>
            </a:r>
          </a:p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Concessionária deverá solicitar à Adasa a homologação de todos os serviços cobrados, até dia 15 de fevereiro do ano de início da vigência da RTP em processamento.</a:t>
            </a:r>
          </a:p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pt-BR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solicitação deverá conter:</a:t>
            </a:r>
          </a:p>
          <a:p>
            <a:pPr marL="285750" marR="227965" lvl="0" indent="-285750" algn="just" fontAlgn="base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endParaRPr lang="pt-BR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22796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Nome do serviço;</a:t>
            </a:r>
          </a:p>
          <a:p>
            <a:pPr marL="742950" marR="22796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Descrição detalhada;</a:t>
            </a:r>
          </a:p>
          <a:p>
            <a:pPr marL="742950" marR="22796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Composição de custos; </a:t>
            </a:r>
          </a:p>
          <a:p>
            <a:pPr marL="742950" marR="227965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Comparativo com os preços de outras concessionárias:</a:t>
            </a:r>
          </a:p>
        </p:txBody>
      </p:sp>
    </p:spTree>
    <p:extLst>
      <p:ext uri="{BB962C8B-B14F-4D97-AF65-F5344CB8AC3E}">
        <p14:creationId xmlns:p14="http://schemas.microsoft.com/office/powerpoint/2010/main" val="174274902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78594" y="1249596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Federal nº 11.445, de 05 de janeiro de 2007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5679" y="1935996"/>
            <a:ext cx="799288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Art. 23. </a:t>
            </a:r>
            <a:r>
              <a:rPr lang="pt-BR" sz="1600" b="1">
                <a:latin typeface="Arial" charset="0"/>
                <a:cs typeface="Times New Roman" pitchFamily="18" charset="0"/>
              </a:rPr>
              <a:t>A entidade reguladora</a:t>
            </a:r>
            <a:r>
              <a:rPr lang="pt-BR" sz="1600">
                <a:latin typeface="Arial" charset="0"/>
                <a:cs typeface="Times New Roman" pitchFamily="18" charset="0"/>
              </a:rPr>
              <a:t>, observadas as diretrizes determinadas pela ANA, </a:t>
            </a:r>
            <a:r>
              <a:rPr lang="pt-BR" sz="1600" b="1">
                <a:latin typeface="Arial" charset="0"/>
                <a:cs typeface="Times New Roman" pitchFamily="18" charset="0"/>
              </a:rPr>
              <a:t>editará normas relativas às dimensões </a:t>
            </a:r>
            <a:r>
              <a:rPr lang="pt-BR" sz="1600">
                <a:latin typeface="Arial" charset="0"/>
                <a:cs typeface="Times New Roman" pitchFamily="18" charset="0"/>
              </a:rPr>
              <a:t>técnica, </a:t>
            </a:r>
            <a:r>
              <a:rPr lang="pt-BR" sz="1600" b="1">
                <a:latin typeface="Arial" charset="0"/>
                <a:cs typeface="Times New Roman" pitchFamily="18" charset="0"/>
              </a:rPr>
              <a:t>econômica e social de prestação dos serviços públicos de saneamento básico</a:t>
            </a:r>
            <a:r>
              <a:rPr lang="pt-BR" sz="1600">
                <a:latin typeface="Arial" charset="0"/>
                <a:cs typeface="Times New Roman" pitchFamily="18" charset="0"/>
              </a:rPr>
              <a:t>, que abrangerão, pelo menos, os seguintes aspectos: (Redação pela Lei nº 14.026, de 2020)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(...)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IV - </a:t>
            </a:r>
            <a:r>
              <a:rPr lang="pt-BR" sz="1600" b="1">
                <a:latin typeface="Arial" charset="0"/>
                <a:cs typeface="Times New Roman" pitchFamily="18" charset="0"/>
              </a:rPr>
              <a:t>regime, estrutura e níveis tarifários, </a:t>
            </a:r>
            <a:r>
              <a:rPr lang="pt-BR" sz="1600" b="1" u="sng">
                <a:latin typeface="Arial" charset="0"/>
                <a:cs typeface="Times New Roman" pitchFamily="18" charset="0"/>
              </a:rPr>
              <a:t>bem como os procedimentos e prazos de sua fixação, reajuste e revisão</a:t>
            </a:r>
            <a:r>
              <a:rPr lang="pt-BR" sz="1600">
                <a:latin typeface="Arial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(...)</a:t>
            </a:r>
            <a:endParaRPr lang="pt-BR" sz="1600" dirty="0">
              <a:latin typeface="Arial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endParaRPr lang="pt-BR" sz="1600">
              <a:latin typeface="Arial" charset="0"/>
              <a:cs typeface="Times New Roman" pitchFamily="18" charset="0"/>
            </a:endParaRP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267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CA964DD-E41B-4E61-B6D5-6C04558EF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202F5FD-E9AE-47B7-9A0E-4C3C4B7AAECB}"/>
              </a:ext>
            </a:extLst>
          </p:cNvPr>
          <p:cNvSpPr txBox="1"/>
          <p:nvPr/>
        </p:nvSpPr>
        <p:spPr>
          <a:xfrm>
            <a:off x="1858780" y="317504"/>
            <a:ext cx="619093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t-BR"/>
            </a:defPPr>
            <a:lvl1pPr marR="76200" algn="ctr">
              <a:spcAft>
                <a:spcPts val="600"/>
              </a:spcAft>
              <a:defRPr sz="26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Reposicionamento Tarifário</a:t>
            </a:r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20B3C27-2A20-4D4B-8A11-12F6D59ECA3A}"/>
              </a:ext>
            </a:extLst>
          </p:cNvPr>
          <p:cNvSpPr txBox="1"/>
          <p:nvPr/>
        </p:nvSpPr>
        <p:spPr>
          <a:xfrm>
            <a:off x="505095" y="1018879"/>
            <a:ext cx="7955337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Parcela A (custos não gerenciáveis):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TFS/TFU;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Bônus-desconto;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Pagamento por Serviços Ambientais;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Pesquisa, Desenvolvimento e Inovação;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Pagamento pelo uso de recursos hídricos;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Parcela B (custos gerenciáveis):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Custos Operacionais eficientes;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Remuneração </a:t>
            </a:r>
            <a:r>
              <a:rPr lang="pt-BR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adequada dos investimentos;</a:t>
            </a:r>
          </a:p>
          <a:p>
            <a:pPr marL="1257300" marR="226695" lvl="2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Receitas Irrecuperáveis;</a:t>
            </a: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Parcela CF (Componentes Financeiros)</a:t>
            </a: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somatório destas parcelas será a nova Receita Requerida da Caesb;</a:t>
            </a: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endParaRPr lang="pt-BR" sz="1600" b="1" u="none" strike="noStrike" dirty="0">
              <a:solidFill>
                <a:srgbClr val="C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marR="226695" lvl="1" indent="-342900" algn="just" fontAlgn="base">
              <a:spcAft>
                <a:spcPts val="60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§"/>
            </a:pPr>
            <a:r>
              <a:rPr lang="pt-BR" sz="1600" b="1" u="none" strike="noStrike" dirty="0"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Reposicionamento tarifário será o </a:t>
            </a:r>
            <a:r>
              <a:rPr lang="pt-BR" sz="16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percentual </a:t>
            </a:r>
            <a:r>
              <a:rPr lang="pt-BR" sz="1600" b="1" u="none" strike="noStrike" dirty="0">
                <a:solidFill>
                  <a:srgbClr val="C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necessário para que a nova receita seja obtida, com base no mercado projetado.</a:t>
            </a:r>
          </a:p>
        </p:txBody>
      </p:sp>
    </p:spTree>
    <p:extLst>
      <p:ext uri="{BB962C8B-B14F-4D97-AF65-F5344CB8AC3E}">
        <p14:creationId xmlns:p14="http://schemas.microsoft.com/office/powerpoint/2010/main" val="1768721767"/>
      </p:ext>
    </p:extLst>
  </p:cSld>
  <p:clrMapOvr>
    <a:masterClrMapping/>
  </p:clrMapOvr>
  <p:transition spd="slow">
    <p:wip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20888"/>
            <a:ext cx="914400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3600" b="1">
                <a:solidFill>
                  <a:schemeClr val="tx2"/>
                </a:solidFill>
                <a:latin typeface="Arial" charset="0"/>
              </a:rPr>
              <a:t>Obrigado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t-BR" sz="3600" b="1">
              <a:solidFill>
                <a:schemeClr val="tx2"/>
              </a:solidFill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pt-BR" b="1">
                <a:solidFill>
                  <a:schemeClr val="tx2"/>
                </a:solidFill>
                <a:latin typeface="Arial" charset="0"/>
              </a:rPr>
              <a:t>Superintendência de Estudos Econômicos e Fiscalização Financeira - SEF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pt-BR" sz="36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050" name="Imagem 1">
            <a:extLst>
              <a:ext uri="{FF2B5EF4-FFF2-40B4-BE49-F238E27FC236}">
                <a16:creationId xmlns:a16="http://schemas.microsoft.com/office/drawing/2014/main" id="{762BE871-B502-4ABB-AE0E-33F86C6DA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21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78594" y="1249596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Federal nº 11.445, de 05 de janeiro de 2007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5679" y="1935996"/>
            <a:ext cx="799288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endParaRPr lang="pt-BR" sz="1600" dirty="0">
              <a:latin typeface="Arial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Art. 38.  </a:t>
            </a:r>
            <a:r>
              <a:rPr lang="pt-BR" sz="1600" b="1">
                <a:latin typeface="Arial" charset="0"/>
                <a:cs typeface="Times New Roman" pitchFamily="18" charset="0"/>
              </a:rPr>
              <a:t>As revisões tarifárias compreenderão a reavaliação das condições da prestação dos serviços e das tarifas praticadas e poderão ser</a:t>
            </a:r>
            <a:r>
              <a:rPr lang="pt-BR" sz="1600">
                <a:latin typeface="Arial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I - </a:t>
            </a:r>
            <a:r>
              <a:rPr lang="pt-BR" sz="1600" b="1">
                <a:latin typeface="Arial" charset="0"/>
                <a:cs typeface="Times New Roman" pitchFamily="18" charset="0"/>
              </a:rPr>
              <a:t>periódicas, objetivando a distribuição dos ganhos de produtividade com os usuários e a reavaliação das condições de mercado</a:t>
            </a:r>
            <a:r>
              <a:rPr lang="pt-BR" sz="1600">
                <a:latin typeface="Arial" charset="0"/>
                <a:cs typeface="Times New Roman" pitchFamily="18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(...)</a:t>
            </a:r>
            <a:endParaRPr lang="pt-BR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endParaRPr lang="pt-BR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>
                <a:latin typeface="Arial" charset="0"/>
                <a:cs typeface="Times New Roman" pitchFamily="18" charset="0"/>
              </a:rPr>
              <a:t>§ 2º  </a:t>
            </a:r>
            <a:r>
              <a:rPr lang="pt-BR" sz="1600" b="1">
                <a:latin typeface="Arial" charset="0"/>
                <a:cs typeface="Times New Roman" pitchFamily="18" charset="0"/>
              </a:rPr>
              <a:t>Poderão ser estabelecidos mecanismos tarifários de indução à eficiência, inclusive fatores de produtividade</a:t>
            </a:r>
            <a:r>
              <a:rPr lang="pt-BR" sz="1600">
                <a:latin typeface="Arial" charset="0"/>
                <a:cs typeface="Times New Roman" pitchFamily="18" charset="0"/>
              </a:rPr>
              <a:t>, assim como de antecipação de metas de expansão e qualidade dos serviços.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73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78594" y="1249596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Distrital nº 4.285, de 26 de dezembro de 2008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5679" y="1935996"/>
            <a:ext cx="7992888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Art. 6º A ADASA terá como objetivos fundamentais: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II – estimular a </a:t>
            </a:r>
            <a:r>
              <a:rPr lang="pt-BR" b="1" u="sng">
                <a:latin typeface="Arial" charset="0"/>
                <a:cs typeface="Times New Roman" pitchFamily="18" charset="0"/>
              </a:rPr>
              <a:t>eficiência econômica </a:t>
            </a:r>
            <a:r>
              <a:rPr lang="pt-BR">
                <a:latin typeface="Arial" charset="0"/>
                <a:cs typeface="Times New Roman" pitchFamily="18" charset="0"/>
              </a:rPr>
              <a:t>dos serviços e assegurar a </a:t>
            </a:r>
            <a:r>
              <a:rPr lang="pt-BR" b="1" u="sng">
                <a:latin typeface="Arial" charset="0"/>
                <a:cs typeface="Times New Roman" pitchFamily="18" charset="0"/>
              </a:rPr>
              <a:t>modicidade tarifária </a:t>
            </a:r>
            <a:r>
              <a:rPr lang="pt-BR">
                <a:latin typeface="Arial" charset="0"/>
                <a:cs typeface="Times New Roman" pitchFamily="18" charset="0"/>
              </a:rPr>
              <a:t>para os usuários ou consumidores, com equidade social;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III – buscar a universalização, a </a:t>
            </a:r>
            <a:r>
              <a:rPr lang="pt-BR" b="1" u="sng">
                <a:latin typeface="Arial" charset="0"/>
                <a:cs typeface="Times New Roman" pitchFamily="18" charset="0"/>
              </a:rPr>
              <a:t>sustentabilidade técnico-econômica dos serviços</a:t>
            </a:r>
            <a:r>
              <a:rPr lang="pt-BR">
                <a:latin typeface="Arial" charset="0"/>
                <a:cs typeface="Times New Roman" pitchFamily="18" charset="0"/>
              </a:rPr>
              <a:t> e sua continuidade;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C925AF2D-2DA4-44A1-A5BB-110A4B837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56" y="4610271"/>
            <a:ext cx="799288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Art. 7º Compete à ADASA: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XI – regulamentar, </a:t>
            </a:r>
            <a:r>
              <a:rPr lang="pt-BR" b="1" u="sng">
                <a:latin typeface="Arial" charset="0"/>
                <a:cs typeface="Times New Roman" pitchFamily="18" charset="0"/>
              </a:rPr>
              <a:t>fixar e fiscalizar as tarifas dos serviços públicos regulados</a:t>
            </a:r>
            <a:r>
              <a:rPr lang="pt-BR">
                <a:latin typeface="Arial" charset="0"/>
                <a:cs typeface="Times New Roman" pitchFamily="18" charset="0"/>
              </a:rPr>
              <a:t>, bem como oferecer propostas e contribuições sobre pedidos de fixação, revisão ou reajuste de tarifas dos serviços públicos de competência que lhe tenham sido delegados;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00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78594" y="1249596"/>
            <a:ext cx="8786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Distrital nº 4.285, de 26 de dezembro de 2008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75556" y="2226882"/>
            <a:ext cx="7992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pt-BR">
                <a:latin typeface="Arial" charset="0"/>
                <a:cs typeface="Times New Roman" pitchFamily="18" charset="0"/>
              </a:rPr>
              <a:t>Art. 58. </a:t>
            </a:r>
            <a:r>
              <a:rPr lang="pt-BR" b="1">
                <a:latin typeface="Arial" charset="0"/>
                <a:cs typeface="Times New Roman" pitchFamily="18" charset="0"/>
              </a:rPr>
              <a:t>Os reajustes e revisões das tarifas serão autorizados mediante resolução da ADASA, precedida por audiência pública, em conformidade com o estabelecido no contrato de concessão</a:t>
            </a:r>
            <a:r>
              <a:rPr lang="pt-BR">
                <a:latin typeface="Arial" charset="0"/>
                <a:cs typeface="Times New Roman" pitchFamily="18" charset="0"/>
              </a:rPr>
              <a:t>, observando-se, em todos os casos, a publicidade dos novos valores. 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498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9"/>
          <p:cNvSpPr txBox="1">
            <a:spLocks noChangeArrowheads="1"/>
          </p:cNvSpPr>
          <p:nvPr/>
        </p:nvSpPr>
        <p:spPr bwMode="auto">
          <a:xfrm>
            <a:off x="1148412" y="213661"/>
            <a:ext cx="8786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Lei Distrital nº 4.285, de 26 de dezembro de 2008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01024" y="1093124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Art. 59.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Os critérios de fixação, reajuste e revisão das tarifas dos serviços de abastecimento de água e esgotamento sanitário serão definidos com fundamento nos seguintes princípios específicos</a:t>
            </a:r>
            <a:r>
              <a:rPr lang="pt-BR" sz="1600" dirty="0">
                <a:latin typeface="Arial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I –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cobertura dos custos eficientes</a:t>
            </a:r>
            <a:r>
              <a:rPr lang="pt-BR" sz="1600" dirty="0">
                <a:latin typeface="Arial" charset="0"/>
                <a:cs typeface="Times New Roman" pitchFamily="18" charset="0"/>
              </a:rPr>
              <a:t> dos serviços, assegurados os padrões de qualidade, a manutenção, a reposição, a expansão dos sistemas e sua sustentação financeira;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II –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equilíbrio econômico-financeiro do contrato </a:t>
            </a:r>
            <a:r>
              <a:rPr lang="pt-BR" sz="1600" dirty="0">
                <a:latin typeface="Arial" charset="0"/>
                <a:cs typeface="Times New Roman" pitchFamily="18" charset="0"/>
              </a:rPr>
              <a:t>e a justa remuneração do capital empregado na prestação do serviço;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III – pagamento dos custos de adequada remuneração dos recursos humanos eficientemente empregados na prestação do serviço;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IV –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pagamento de valor mensal dos encargos à entidade reguladora competente</a:t>
            </a:r>
            <a:r>
              <a:rPr lang="pt-BR" sz="1600" dirty="0">
                <a:latin typeface="Arial" charset="0"/>
                <a:cs typeface="Times New Roman" pitchFamily="18" charset="0"/>
              </a:rPr>
              <a:t>, nos termos das normas legais e regulamentares;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V –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melhoria contínua das condições de prestação dos serviços</a:t>
            </a:r>
            <a:r>
              <a:rPr lang="pt-BR" sz="1600" dirty="0">
                <a:latin typeface="Arial" charset="0"/>
                <a:cs typeface="Times New Roman" pitchFamily="18" charset="0"/>
              </a:rPr>
              <a:t>, incluindo a utilização de tecnologias modernas e produtivas;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pt-BR" sz="1600" dirty="0">
                <a:latin typeface="Arial" charset="0"/>
                <a:cs typeface="Times New Roman" pitchFamily="18" charset="0"/>
              </a:rPr>
              <a:t>VI –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eficiência econômica e financeira, </a:t>
            </a:r>
            <a:r>
              <a:rPr lang="pt-BR" sz="1600" b="1" u="sng" dirty="0">
                <a:latin typeface="Arial" charset="0"/>
                <a:cs typeface="Times New Roman" pitchFamily="18" charset="0"/>
              </a:rPr>
              <a:t>modicidade e isonomia </a:t>
            </a:r>
            <a:r>
              <a:rPr lang="pt-BR" sz="1600" b="1" dirty="0">
                <a:latin typeface="Arial" charset="0"/>
                <a:cs typeface="Times New Roman" pitchFamily="18" charset="0"/>
              </a:rPr>
              <a:t>das tarifas</a:t>
            </a:r>
            <a:r>
              <a:rPr lang="pt-BR" sz="1600" dirty="0">
                <a:latin typeface="Arial" charset="0"/>
                <a:cs typeface="Times New Roman" pitchFamily="18" charset="0"/>
              </a:rPr>
              <a:t>. 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A36766BC-9B44-41DF-A181-3CE569E88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75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82" y="1809761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19872" y="194446"/>
            <a:ext cx="4752020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 sz="2600"/>
              <a:t>Principais alterações</a:t>
            </a:r>
          </a:p>
        </p:txBody>
      </p:sp>
      <p:pic>
        <p:nvPicPr>
          <p:cNvPr id="11" name="Imagem 1">
            <a:extLst>
              <a:ext uri="{FF2B5EF4-FFF2-40B4-BE49-F238E27FC236}">
                <a16:creationId xmlns:a16="http://schemas.microsoft.com/office/drawing/2014/main" id="{6ABAE966-8142-441E-936F-89B2CC22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" name="Tabela 28">
            <a:extLst>
              <a:ext uri="{FF2B5EF4-FFF2-40B4-BE49-F238E27FC236}">
                <a16:creationId xmlns:a16="http://schemas.microsoft.com/office/drawing/2014/main" id="{83D12659-985E-4068-B117-ADBE1EAAB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99617"/>
              </p:ext>
            </p:extLst>
          </p:nvPr>
        </p:nvGraphicFramePr>
        <p:xfrm>
          <a:off x="319596" y="933215"/>
          <a:ext cx="8655729" cy="580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5243">
                  <a:extLst>
                    <a:ext uri="{9D8B030D-6E8A-4147-A177-3AD203B41FA5}">
                      <a16:colId xmlns:a16="http://schemas.microsoft.com/office/drawing/2014/main" val="3996411577"/>
                    </a:ext>
                  </a:extLst>
                </a:gridCol>
                <a:gridCol w="2885243">
                  <a:extLst>
                    <a:ext uri="{9D8B030D-6E8A-4147-A177-3AD203B41FA5}">
                      <a16:colId xmlns:a16="http://schemas.microsoft.com/office/drawing/2014/main" val="3953513778"/>
                    </a:ext>
                  </a:extLst>
                </a:gridCol>
                <a:gridCol w="2885243">
                  <a:extLst>
                    <a:ext uri="{9D8B030D-6E8A-4147-A177-3AD203B41FA5}">
                      <a16:colId xmlns:a16="http://schemas.microsoft.com/office/drawing/2014/main" val="1593422496"/>
                    </a:ext>
                  </a:extLst>
                </a:gridCol>
              </a:tblGrid>
              <a:tr h="62508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Tópico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Como foi na 1ª RTP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Proposta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412546"/>
                  </a:ext>
                </a:extLst>
              </a:tr>
              <a:tr h="647775">
                <a:tc>
                  <a:txBody>
                    <a:bodyPr/>
                    <a:lstStyle/>
                    <a:p>
                      <a:r>
                        <a:rPr lang="pt-BR" dirty="0"/>
                        <a:t>Metodologia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/>
                        <a:t>Notas Técnicas e Anexos</a:t>
                      </a:r>
                      <a:endParaRPr lang="pt-BR" sz="1800" b="1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u="none" kern="1200" dirty="0"/>
                        <a:t>Manual e Módulos</a:t>
                      </a:r>
                      <a:endParaRPr lang="pt-BR" sz="1800" b="0" u="none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05104"/>
                  </a:ext>
                </a:extLst>
              </a:tr>
              <a:tr h="1480628">
                <a:tc>
                  <a:txBody>
                    <a:bodyPr/>
                    <a:lstStyle/>
                    <a:p>
                      <a:r>
                        <a:rPr lang="pt-BR" sz="1800" dirty="0"/>
                        <a:t>Custos operacionais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/>
                        <a:t>Empresa de referência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800" b="0" u="none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Considera os custos reais;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pt-BR" sz="1800" b="0" u="none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Aplica redução com base em empresas mais eficientes (</a:t>
                      </a:r>
                      <a:r>
                        <a:rPr lang="pt-BR" sz="1800" b="0" i="1" u="none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benchmarking</a:t>
                      </a:r>
                      <a:r>
                        <a:rPr lang="pt-BR" sz="1800" b="0" u="none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pt-BR" b="0" u="none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950007"/>
                  </a:ext>
                </a:extLst>
              </a:tr>
              <a:tr h="925393">
                <a:tc>
                  <a:txBody>
                    <a:bodyPr/>
                    <a:lstStyle/>
                    <a:p>
                      <a:r>
                        <a:rPr lang="pt-BR" dirty="0"/>
                        <a:t>Base de Ativos Regulatória (BAR)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kern="1200" dirty="0">
                          <a:latin typeface="+mj-lt"/>
                        </a:rPr>
                        <a:t>1ª RTP descontou somente ativos 100% depreciados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u="none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Toda a base reavaliada, depreciando os ativos individualmente </a:t>
                      </a:r>
                      <a:endParaRPr lang="pt-BR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42292"/>
                  </a:ext>
                </a:extLst>
              </a:tr>
              <a:tr h="925393">
                <a:tc>
                  <a:txBody>
                    <a:bodyPr/>
                    <a:lstStyle/>
                    <a:p>
                      <a:r>
                        <a:rPr lang="pt-BR" sz="1800" dirty="0"/>
                        <a:t>Perdas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u="none" dirty="0"/>
                        <a:t>sem impacto tarifário</a:t>
                      </a:r>
                      <a:endParaRPr lang="pt-BR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Metas do PDSB para </a:t>
                      </a:r>
                      <a:r>
                        <a:rPr lang="pt-BR" sz="1800" b="1" i="0" u="none" kern="120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perdas comerciais e reais</a:t>
                      </a:r>
                      <a:endParaRPr lang="pt-BR" b="1" i="0" u="none" dirty="0"/>
                    </a:p>
                    <a:p>
                      <a:endParaRPr lang="pt-BR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524053"/>
                  </a:ext>
                </a:extLst>
              </a:tr>
              <a:tr h="1203010">
                <a:tc>
                  <a:txBody>
                    <a:bodyPr/>
                    <a:lstStyle/>
                    <a:p>
                      <a:r>
                        <a:rPr lang="pt-BR" dirty="0"/>
                        <a:t>Outras Receitas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i="0" u="none" dirty="0"/>
                        <a:t>Repassava 10% para redução da tarifa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i="0" u="none" dirty="0"/>
                        <a:t>Repasse de 100% para redução da tarifa nos itens de custo já cobertos</a:t>
                      </a:r>
                    </a:p>
                    <a:p>
                      <a:endParaRPr lang="pt-BR" b="0" i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74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4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ACC5849173DA4AA41A9792359503BF" ma:contentTypeVersion="9" ma:contentTypeDescription="Crie um novo documento." ma:contentTypeScope="" ma:versionID="ea475c366f90d56d46012d0ee936a2a4">
  <xsd:schema xmlns:xsd="http://www.w3.org/2001/XMLSchema" xmlns:xs="http://www.w3.org/2001/XMLSchema" xmlns:p="http://schemas.microsoft.com/office/2006/metadata/properties" xmlns:ns2="4b520b24-8996-453a-8c5e-60294695dd12" xmlns:ns3="35902834-6a56-4be4-9b89-b053ee69e5a5" targetNamespace="http://schemas.microsoft.com/office/2006/metadata/properties" ma:root="true" ma:fieldsID="91f9f468be8ca245c8e4bf690e5a2e48" ns2:_="" ns3:_="">
    <xsd:import namespace="4b520b24-8996-453a-8c5e-60294695dd12"/>
    <xsd:import namespace="35902834-6a56-4be4-9b89-b053ee69e5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20b24-8996-453a-8c5e-60294695dd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02834-6a56-4be4-9b89-b053ee69e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57F41-4DB8-414A-ABAB-C6B9A1BD9D45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35902834-6a56-4be4-9b89-b053ee69e5a5"/>
    <ds:schemaRef ds:uri="4b520b24-8996-453a-8c5e-60294695dd1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F81124C-B2AC-4645-A0C3-C47AC4D2D921}">
  <ds:schemaRefs>
    <ds:schemaRef ds:uri="35902834-6a56-4be4-9b89-b053ee69e5a5"/>
    <ds:schemaRef ds:uri="4b520b24-8996-453a-8c5e-60294695dd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55B2C6F-2F3B-4576-B0B7-C92B8E3B75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2747</Words>
  <Application>Microsoft Office PowerPoint</Application>
  <PresentationFormat>Apresentação na tela (4:3)</PresentationFormat>
  <Paragraphs>472</Paragraphs>
  <Slides>41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Cambria Math</vt:lpstr>
      <vt:lpstr>Tahoma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cassio.leandro</dc:creator>
  <cp:lastModifiedBy>Hannah Márcia Neiva Nunes</cp:lastModifiedBy>
  <cp:revision>2</cp:revision>
  <dcterms:created xsi:type="dcterms:W3CDTF">2012-12-05T11:52:10Z</dcterms:created>
  <dcterms:modified xsi:type="dcterms:W3CDTF">2021-01-13T17:32:57Z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0x0101009CACC5849173DA4AA41A9792359503BF</vt:lpwstr>
  </property>
</Properties>
</file>