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78" r:id="rId2"/>
  </p:sldMasterIdLst>
  <p:notesMasterIdLst>
    <p:notesMasterId r:id="rId27"/>
  </p:notesMasterIdLst>
  <p:sldIdLst>
    <p:sldId id="525" r:id="rId3"/>
    <p:sldId id="643" r:id="rId4"/>
    <p:sldId id="659" r:id="rId5"/>
    <p:sldId id="660" r:id="rId6"/>
    <p:sldId id="661" r:id="rId7"/>
    <p:sldId id="662" r:id="rId8"/>
    <p:sldId id="663" r:id="rId9"/>
    <p:sldId id="664" r:id="rId10"/>
    <p:sldId id="665" r:id="rId11"/>
    <p:sldId id="666" r:id="rId12"/>
    <p:sldId id="667" r:id="rId13"/>
    <p:sldId id="670" r:id="rId14"/>
    <p:sldId id="671" r:id="rId15"/>
    <p:sldId id="672" r:id="rId16"/>
    <p:sldId id="673" r:id="rId17"/>
    <p:sldId id="674" r:id="rId18"/>
    <p:sldId id="675" r:id="rId19"/>
    <p:sldId id="676" r:id="rId20"/>
    <p:sldId id="677" r:id="rId21"/>
    <p:sldId id="678" r:id="rId22"/>
    <p:sldId id="681" r:id="rId23"/>
    <p:sldId id="682" r:id="rId24"/>
    <p:sldId id="683" r:id="rId25"/>
    <p:sldId id="526" r:id="rId26"/>
  </p:sldIdLst>
  <p:sldSz cx="9144000" cy="6858000" type="screen4x3"/>
  <p:notesSz cx="6805613" cy="99393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33CCFF"/>
    <a:srgbClr val="99CCFF"/>
    <a:srgbClr val="FFCC66"/>
    <a:srgbClr val="FF9933"/>
    <a:srgbClr val="0000FF"/>
    <a:srgbClr val="99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93278" autoAdjust="0"/>
  </p:normalViewPr>
  <p:slideViewPr>
    <p:cSldViewPr>
      <p:cViewPr varScale="1">
        <p:scale>
          <a:sx n="80" d="100"/>
          <a:sy n="80" d="100"/>
        </p:scale>
        <p:origin x="183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2B8A6C6-CF30-49FE-A6CA-8052AA591A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036" tIns="45517" rIns="91036" bIns="455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CD71BB-80FB-4E20-B2B4-4FEAEC6FC2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5300"/>
          </a:xfrm>
          <a:prstGeom prst="rect">
            <a:avLst/>
          </a:prstGeom>
        </p:spPr>
        <p:txBody>
          <a:bodyPr vert="horz" lIns="91036" tIns="45517" rIns="91036" bIns="4551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A6D953-C856-4CD8-8C7C-7D206E4F5703}" type="datetimeFigureOut">
              <a:rPr lang="pt-BR"/>
              <a:pPr>
                <a:defRPr/>
              </a:pPr>
              <a:t>13/01/2021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73ED1B0-78A8-4414-8930-C12B686055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6" tIns="45517" rIns="91036" bIns="45517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7744895F-5518-4443-948D-31A484EEB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19638"/>
            <a:ext cx="5443537" cy="4473575"/>
          </a:xfrm>
          <a:prstGeom prst="rect">
            <a:avLst/>
          </a:prstGeom>
        </p:spPr>
        <p:txBody>
          <a:bodyPr vert="horz" lIns="91036" tIns="45517" rIns="91036" bIns="45517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B83410-FFFA-42DB-B97F-D2354D9282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49575" cy="495300"/>
          </a:xfrm>
          <a:prstGeom prst="rect">
            <a:avLst/>
          </a:prstGeom>
        </p:spPr>
        <p:txBody>
          <a:bodyPr vert="horz" lIns="91036" tIns="45517" rIns="91036" bIns="455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D59FCD-91D8-4CE5-A65B-27850E281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2450"/>
            <a:ext cx="2949575" cy="495300"/>
          </a:xfrm>
          <a:prstGeom prst="rect">
            <a:avLst/>
          </a:prstGeom>
        </p:spPr>
        <p:txBody>
          <a:bodyPr vert="horz" wrap="square" lIns="91036" tIns="45517" rIns="91036" bIns="455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297FD2-134F-40D5-8394-71F983390E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>
            <a:extLst>
              <a:ext uri="{FF2B5EF4-FFF2-40B4-BE49-F238E27FC236}">
                <a16:creationId xmlns:a16="http://schemas.microsoft.com/office/drawing/2014/main" id="{96E645D7-569A-4126-8C0E-8C4A923084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>
            <a:extLst>
              <a:ext uri="{FF2B5EF4-FFF2-40B4-BE49-F238E27FC236}">
                <a16:creationId xmlns:a16="http://schemas.microsoft.com/office/drawing/2014/main" id="{FA7A92F0-329B-495F-8299-A3B0D79D4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9220" name="Espaço Reservado para Número de Slide 3">
            <a:extLst>
              <a:ext uri="{FF2B5EF4-FFF2-40B4-BE49-F238E27FC236}">
                <a16:creationId xmlns:a16="http://schemas.microsoft.com/office/drawing/2014/main" id="{D0A8ECE1-550D-4A71-88DC-875AA4622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F36305-EF79-466B-82AA-AC6A17666E50}" type="slidenum">
              <a:rPr lang="pt-BR" altLang="pt-BR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3</a:t>
            </a:fld>
            <a:endParaRPr lang="pt-BR" altLang="pt-BR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id="{7E3836C8-C020-49DB-8F4A-734809EF0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id="{E5AB8179-05A6-4EB4-86E7-752D84C3E4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35844" name="Espaço Reservado para Número de Slide 3">
            <a:extLst>
              <a:ext uri="{FF2B5EF4-FFF2-40B4-BE49-F238E27FC236}">
                <a16:creationId xmlns:a16="http://schemas.microsoft.com/office/drawing/2014/main" id="{394312C3-C0AA-4D11-9CBA-B13889BF7A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55B7A-74F7-4AA5-AAB4-C8B1F8F1E62B}" type="slidenum">
              <a:rPr lang="pt-BR" altLang="pt-BR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20</a:t>
            </a:fld>
            <a:endParaRPr lang="pt-BR" altLang="pt-BR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>
            <a:extLst>
              <a:ext uri="{FF2B5EF4-FFF2-40B4-BE49-F238E27FC236}">
                <a16:creationId xmlns:a16="http://schemas.microsoft.com/office/drawing/2014/main" id="{20FDD0CE-D691-421B-BAED-6A13FB0642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>
            <a:extLst>
              <a:ext uri="{FF2B5EF4-FFF2-40B4-BE49-F238E27FC236}">
                <a16:creationId xmlns:a16="http://schemas.microsoft.com/office/drawing/2014/main" id="{33008401-624B-4140-8AA2-5A0CEA89A6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38916" name="Espaço Reservado para Número de Slide 3">
            <a:extLst>
              <a:ext uri="{FF2B5EF4-FFF2-40B4-BE49-F238E27FC236}">
                <a16:creationId xmlns:a16="http://schemas.microsoft.com/office/drawing/2014/main" id="{71BFB10D-E84A-4BA5-83E1-C463E8FBE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1BD01F-AE79-4682-BE18-A02147EF530A}" type="slidenum">
              <a:rPr lang="pt-BR" altLang="pt-BR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22</a:t>
            </a:fld>
            <a:endParaRPr lang="pt-BR" altLang="pt-BR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82E60626-F9EE-4C6A-A20C-58E96FB1B2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2078F087-8AB7-4D00-B742-1E42355AAE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2A70469A-1584-4F6C-BFC1-984E8F4B0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840479-1C6C-480E-A301-25CA41DFB19D}" type="slidenum">
              <a:rPr lang="pt-BR" altLang="pt-BR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23</a:t>
            </a:fld>
            <a:endParaRPr lang="pt-BR" altLang="pt-BR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>
            <a:extLst>
              <a:ext uri="{FF2B5EF4-FFF2-40B4-BE49-F238E27FC236}">
                <a16:creationId xmlns:a16="http://schemas.microsoft.com/office/drawing/2014/main" id="{200DA8B3-9ADA-4EF7-BE1A-255ACC8468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>
            <a:extLst>
              <a:ext uri="{FF2B5EF4-FFF2-40B4-BE49-F238E27FC236}">
                <a16:creationId xmlns:a16="http://schemas.microsoft.com/office/drawing/2014/main" id="{541396E1-0D3F-4D2A-80B0-85AC761569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12292" name="Espaço Reservado para Número de Slide 3">
            <a:extLst>
              <a:ext uri="{FF2B5EF4-FFF2-40B4-BE49-F238E27FC236}">
                <a16:creationId xmlns:a16="http://schemas.microsoft.com/office/drawing/2014/main" id="{B55D1CDC-0E50-47F9-A942-52E786EA5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0BEA80-C3AC-41CE-921E-520535790BF2}" type="slidenum">
              <a:rPr lang="pt-BR" altLang="pt-BR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5</a:t>
            </a:fld>
            <a:endParaRPr lang="pt-BR" altLang="pt-BR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id="{69FCE02B-BF9D-4127-9C83-F64DBE9957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id="{8A64448D-2043-4469-B1FD-36F2B67554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id="{9F579563-9B2F-4E6C-BA66-C46679773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D9A68F-EF06-40AD-8ABA-D5A148F9EE71}" type="slidenum">
              <a:rPr lang="pt-BR" altLang="pt-BR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6</a:t>
            </a:fld>
            <a:endParaRPr lang="pt-BR" altLang="pt-BR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>
            <a:extLst>
              <a:ext uri="{FF2B5EF4-FFF2-40B4-BE49-F238E27FC236}">
                <a16:creationId xmlns:a16="http://schemas.microsoft.com/office/drawing/2014/main" id="{E9833AEE-F2E0-474C-855A-953A5B5EE9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>
            <a:extLst>
              <a:ext uri="{FF2B5EF4-FFF2-40B4-BE49-F238E27FC236}">
                <a16:creationId xmlns:a16="http://schemas.microsoft.com/office/drawing/2014/main" id="{15479AAA-54ED-4E7D-A668-C22375A3DD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17412" name="Espaço Reservado para Número de Slide 3">
            <a:extLst>
              <a:ext uri="{FF2B5EF4-FFF2-40B4-BE49-F238E27FC236}">
                <a16:creationId xmlns:a16="http://schemas.microsoft.com/office/drawing/2014/main" id="{BFC2BF3E-9637-449A-810A-B48289508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A17662-02A0-492D-A4DF-414C466F7F29}" type="slidenum">
              <a:rPr lang="pt-BR" altLang="pt-BR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8</a:t>
            </a:fld>
            <a:endParaRPr lang="pt-BR" altLang="pt-BR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>
            <a:extLst>
              <a:ext uri="{FF2B5EF4-FFF2-40B4-BE49-F238E27FC236}">
                <a16:creationId xmlns:a16="http://schemas.microsoft.com/office/drawing/2014/main" id="{34D71D15-4073-4F79-A7A1-55C2FCE0F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>
            <a:extLst>
              <a:ext uri="{FF2B5EF4-FFF2-40B4-BE49-F238E27FC236}">
                <a16:creationId xmlns:a16="http://schemas.microsoft.com/office/drawing/2014/main" id="{4DF20587-E53D-45E3-87C7-FB4F4A2D54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:a16="http://schemas.microsoft.com/office/drawing/2014/main" id="{07354769-0268-44DF-873D-31DD20B4B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F09DB0-A579-4750-8679-E25EFF5D5B12}" type="slidenum">
              <a:rPr lang="pt-BR" altLang="pt-BR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10</a:t>
            </a:fld>
            <a:endParaRPr lang="pt-BR" altLang="pt-BR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0C54D351-E298-45CA-8899-A18104031E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57F9C2EC-FB64-4C56-8B74-64A71BFF09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23556" name="Espaço Reservado para Número de Slide 3">
            <a:extLst>
              <a:ext uri="{FF2B5EF4-FFF2-40B4-BE49-F238E27FC236}">
                <a16:creationId xmlns:a16="http://schemas.microsoft.com/office/drawing/2014/main" id="{B3D789BA-D3EC-4C5B-960B-3C9DCD460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40631A-19B0-4EBD-B5EA-0FF57584F92D}" type="slidenum">
              <a:rPr lang="pt-BR" altLang="pt-BR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12</a:t>
            </a:fld>
            <a:endParaRPr lang="pt-BR" altLang="pt-BR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>
            <a:extLst>
              <a:ext uri="{FF2B5EF4-FFF2-40B4-BE49-F238E27FC236}">
                <a16:creationId xmlns:a16="http://schemas.microsoft.com/office/drawing/2014/main" id="{3696B9AA-B822-4D12-B93B-68941994B1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>
            <a:extLst>
              <a:ext uri="{FF2B5EF4-FFF2-40B4-BE49-F238E27FC236}">
                <a16:creationId xmlns:a16="http://schemas.microsoft.com/office/drawing/2014/main" id="{7A56DB85-256B-40FB-9870-724CC9FF35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83115A39-0F52-474E-B2A9-2D2B592ED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362CCE-76C5-4784-9187-6CEC7270BD4A}" type="slidenum">
              <a:rPr lang="pt-BR" altLang="pt-BR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14</a:t>
            </a:fld>
            <a:endParaRPr lang="pt-BR" altLang="pt-BR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id="{D9DFB9CE-915E-4545-BBDF-4692F4EAAD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>
            <a:extLst>
              <a:ext uri="{FF2B5EF4-FFF2-40B4-BE49-F238E27FC236}">
                <a16:creationId xmlns:a16="http://schemas.microsoft.com/office/drawing/2014/main" id="{F1EA77D7-3FAC-4AA3-BCE0-83C3B9F817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29700" name="Espaço Reservado para Número de Slide 3">
            <a:extLst>
              <a:ext uri="{FF2B5EF4-FFF2-40B4-BE49-F238E27FC236}">
                <a16:creationId xmlns:a16="http://schemas.microsoft.com/office/drawing/2014/main" id="{39B32E08-40D6-46BB-87E4-093A9A954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7BD502-25BA-4D5C-AAE0-BC6C6B1E9DB0}" type="slidenum">
              <a:rPr lang="pt-BR" altLang="pt-BR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16</a:t>
            </a:fld>
            <a:endParaRPr lang="pt-BR" altLang="pt-BR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>
            <a:extLst>
              <a:ext uri="{FF2B5EF4-FFF2-40B4-BE49-F238E27FC236}">
                <a16:creationId xmlns:a16="http://schemas.microsoft.com/office/drawing/2014/main" id="{ACFFB3FB-4714-425C-8ADE-79C981B009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>
            <a:extLst>
              <a:ext uri="{FF2B5EF4-FFF2-40B4-BE49-F238E27FC236}">
                <a16:creationId xmlns:a16="http://schemas.microsoft.com/office/drawing/2014/main" id="{217586C0-A130-40F2-A046-EB348C541A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32772" name="Espaço Reservado para Número de Slide 3">
            <a:extLst>
              <a:ext uri="{FF2B5EF4-FFF2-40B4-BE49-F238E27FC236}">
                <a16:creationId xmlns:a16="http://schemas.microsoft.com/office/drawing/2014/main" id="{D65C83E9-FCC7-4AF2-A82A-9139CA8BFB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4C1434-4A7E-4A9B-81EE-CF0F41A434DE}" type="slidenum">
              <a:rPr lang="pt-BR" altLang="pt-BR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18</a:t>
            </a:fld>
            <a:endParaRPr lang="pt-BR" altLang="pt-BR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DCB3FF70-4F3C-45B1-8E4B-3FD97570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C70834C-DCF5-4966-B763-D671B6768426}" type="datetime1">
              <a:rPr lang="pt-BR"/>
              <a:pPr>
                <a:defRPr/>
              </a:pPr>
              <a:t>13/01/2021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EB24B929-B863-4295-8E63-35497ACA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13103749-6121-417A-9637-25940F42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656F-EDC0-4D43-81A6-4067BB1A14A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6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6F0B80-FF11-4128-9B18-59394053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E5C6-9770-4B74-B494-59F24594D78E}" type="datetime1">
              <a:rPr lang="pt-BR"/>
              <a:pPr>
                <a:defRPr/>
              </a:pPr>
              <a:t>13/01/2021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E380CF-88A9-43D1-BCC2-FDE474F9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481498-CA3E-4FE7-A4F1-447343DF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33018-8AB9-49AF-8C80-86DE7DD2C5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585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09CE00-1B32-4086-898E-48F7F332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E8E5F79-EF87-476A-95CD-B126A255CF23}" type="datetime1">
              <a:rPr lang="pt-BR"/>
              <a:pPr>
                <a:defRPr/>
              </a:pPr>
              <a:t>13/01/2021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C5058-5836-4B4C-B3E6-D43E0092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FA9332-537A-43F5-9CB6-322CE970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6DD6C-8468-4835-AC52-66BF61E1B9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733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904A60CF-FC45-48A2-BE1A-7FE5C20E0A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618A570-731E-4A80-A7F3-B7AC2F0727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957825-8D31-4667-B35A-FADB7DF13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42AD6EE-1FF8-4BF1-BB8F-F609C460AB03}" type="datetime1">
              <a:rPr lang="pt-BR"/>
              <a:pPr>
                <a:defRPr/>
              </a:pPr>
              <a:t>13/01/2021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D08A17-5DBE-4940-B285-FBF231903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5F7E47-DBE7-4D1A-BD14-376BBDE0E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47E717C-4F96-4B74-B32A-80FD59C743A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3" r:id="rId1"/>
    <p:sldLayoutId id="2147485272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>
            <a:extLst>
              <a:ext uri="{FF2B5EF4-FFF2-40B4-BE49-F238E27FC236}">
                <a16:creationId xmlns:a16="http://schemas.microsoft.com/office/drawing/2014/main" id="{BA23318B-445C-4681-9F69-F25CA852C2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Espaço Reservado para Texto 2">
            <a:extLst>
              <a:ext uri="{FF2B5EF4-FFF2-40B4-BE49-F238E27FC236}">
                <a16:creationId xmlns:a16="http://schemas.microsoft.com/office/drawing/2014/main" id="{214FA3DB-ADDC-46F2-B5E8-9D676EC295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604BE7-A5E2-4653-A804-76C98FDD1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C0517AF-BC7A-430E-9989-5B20FBDFBB93}" type="datetime1">
              <a:rPr lang="pt-BR"/>
              <a:pPr>
                <a:defRPr/>
              </a:pPr>
              <a:t>13/01/2021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0D25A4-31B6-47DF-88FE-C9267D7F1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4F5198-86E2-40E7-B289-B7004E1F8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A2DD464-B279-4003-A132-342558158C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3" descr="image001">
            <a:extLst>
              <a:ext uri="{FF2B5EF4-FFF2-40B4-BE49-F238E27FC236}">
                <a16:creationId xmlns:a16="http://schemas.microsoft.com/office/drawing/2014/main" id="{69BA8713-3407-46B3-9F04-A0401D84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3">
            <a:extLst>
              <a:ext uri="{FF2B5EF4-FFF2-40B4-BE49-F238E27FC236}">
                <a16:creationId xmlns:a16="http://schemas.microsoft.com/office/drawing/2014/main" id="{CD4F606B-E9F6-43D7-84F7-50C26D398F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1680" y="516888"/>
            <a:ext cx="5400600" cy="2048016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chilly" dir="t"/>
          </a:scene3d>
          <a:sp3d>
            <a:bevelT w="165100" prst="coolSlan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p3d extrusionH="76200" prstMaterial="softEdge">
              <a:bevelT w="38100" h="38100"/>
            </a:sp3d>
          </a:bodyPr>
          <a:lstStyle/>
          <a:p>
            <a:pPr algn="ctr" eaLnBrk="1" hangingPunct="1">
              <a:defRPr/>
            </a:pP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r>
              <a:rPr lang="pt-BR" sz="4800" b="1" kern="10" dirty="0">
                <a:ln w="19050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Contribuições CAESB</a:t>
            </a:r>
          </a:p>
          <a:p>
            <a:pPr algn="ctr" eaLnBrk="1" hangingPunct="1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AUDIÊNCIA PÚBLICA Nº 004/2020/ADASA</a:t>
            </a:r>
            <a:endParaRPr lang="pt-BR" sz="4800" b="1" kern="10" dirty="0">
              <a:ln w="19050">
                <a:noFill/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defRPr/>
            </a:pPr>
            <a:endParaRPr lang="pt-B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Manual  de  Revisão  Tarifária  –  MRT</a:t>
            </a:r>
            <a:endParaRPr lang="pt-BR" sz="4800" b="1" kern="10" dirty="0">
              <a:ln w="19050">
                <a:noFill/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8" name="Retângulo 7">
            <a:extLst>
              <a:ext uri="{FF2B5EF4-FFF2-40B4-BE49-F238E27FC236}">
                <a16:creationId xmlns:a16="http://schemas.microsoft.com/office/drawing/2014/main" id="{553FA846-64A0-4516-AC53-BA511A34D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286375"/>
            <a:ext cx="6553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100" b="1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Verdana" panose="020B0604030504040204" pitchFamily="34" charset="0"/>
              </a:rPr>
              <a:t>Brasília, 12 de janeiro de 2021</a:t>
            </a:r>
          </a:p>
        </p:txBody>
      </p:sp>
      <p:sp>
        <p:nvSpPr>
          <p:cNvPr id="6149" name="AutoShape 6" descr="https://webmail.caesb.df.gov.br/owa/service.svc/s/GetFileAttachment?id=AAMkAGRjYmIxZmNlLTFkYTUtNGJkZS1iNmFlLWQ0M2JkZTE2NmEyZQBGAAAAAACbHIKAPMjRSIOWCQDH8YCFBwCDQwFVWowJQqwTEjtLGw1CAAAAf7OvAAAj4jiV3Oy5S7g8QbOSuFIsAAE5QeCJAAABEgAQAJLT0u63ysxJtb0yIopkj9k%3D&amp;isImagePreview=True&amp;X-OWA-CANARY=TvVt8ZsBHEee3lMRetBShGjvJEbO6tMIfX3XOy1YTKBRpDmGiQMGjWlLE_1M2m1g3Dmk1YFLfw8.">
            <a:extLst>
              <a:ext uri="{FF2B5EF4-FFF2-40B4-BE49-F238E27FC236}">
                <a16:creationId xmlns:a16="http://schemas.microsoft.com/office/drawing/2014/main" id="{34C6CCB6-86A2-4F1E-B058-F389703F93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6150" name="AutoShape 8" descr="https://webmail.caesb.df.gov.br/owa/service.svc/s/GetFileAttachment?id=AAMkAGRjYmIxZmNlLTFkYTUtNGJkZS1iNmFlLWQ0M2JkZTE2NmEyZQBGAAAAAACbHIKAPMjRSIOWCQDH8YCFBwCDQwFVWowJQqwTEjtLGw1CAAAAf7OvAAAj4jiV3Oy5S7g8QbOSuFIsAAE5QeCJAAABEgAQAJLT0u63ysxJtb0yIopkj9k%3D&amp;isImagePreview=True&amp;X-OWA-CANARY=TvVt8ZsBHEee3lMRetBShGjvJEbO6tMIfX3XOy1YTKBRpDmGiQMGjWlLE_1M2m1g3Dmk1YFLfw8.">
            <a:extLst>
              <a:ext uri="{FF2B5EF4-FFF2-40B4-BE49-F238E27FC236}">
                <a16:creationId xmlns:a16="http://schemas.microsoft.com/office/drawing/2014/main" id="{9B7C10FE-9B94-44DF-858C-6692708D95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6151" name="AutoShape 10" descr="https://webmail.caesb.df.gov.br/owa/service.svc/s/GetFileAttachment?id=AAMkAGRjYmIxZmNlLTFkYTUtNGJkZS1iNmFlLWQ0M2JkZTE2NmEyZQBGAAAAAACbHIKAPMjRSIOWCQDH8YCFBwCDQwFVWowJQqwTEjtLGw1CAAAAf7OvAAAj4jiV3Oy5S7g8QbOSuFIsAAE5QeCJAAABEgAQAJLT0u63ysxJtb0yIopkj9k%3D&amp;isImagePreview=True&amp;X-OWA-CANARY=TvVt8ZsBHEee3lMRetBShGjvJEbO6tMIfX3XOy1YTKBRpDmGiQMGjWlLE_1M2m1g3Dmk1YFLfw8.">
            <a:extLst>
              <a:ext uri="{FF2B5EF4-FFF2-40B4-BE49-F238E27FC236}">
                <a16:creationId xmlns:a16="http://schemas.microsoft.com/office/drawing/2014/main" id="{E56BBD90-B4B2-4A75-BD76-E95FEC4377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229E394A-9CD5-4155-89B0-6EB42B6C60D0}"/>
              </a:ext>
            </a:extLst>
          </p:cNvPr>
          <p:cNvSpPr/>
          <p:nvPr/>
        </p:nvSpPr>
        <p:spPr>
          <a:xfrm>
            <a:off x="0" y="5229225"/>
            <a:ext cx="9144000" cy="162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7" name="Conector angulado 9">
            <a:extLst>
              <a:ext uri="{FF2B5EF4-FFF2-40B4-BE49-F238E27FC236}">
                <a16:creationId xmlns:a16="http://schemas.microsoft.com/office/drawing/2014/main" id="{D6F52742-B03A-4302-9830-8A4BC110BE19}"/>
              </a:ext>
            </a:extLst>
          </p:cNvPr>
          <p:cNvCxnSpPr/>
          <p:nvPr/>
        </p:nvCxnSpPr>
        <p:spPr>
          <a:xfrm>
            <a:off x="0" y="392113"/>
            <a:ext cx="4572000" cy="357187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7">
            <a:extLst>
              <a:ext uri="{FF2B5EF4-FFF2-40B4-BE49-F238E27FC236}">
                <a16:creationId xmlns:a16="http://schemas.microsoft.com/office/drawing/2014/main" id="{335F87DA-E62C-4060-9E88-372871C4D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48" y="836712"/>
            <a:ext cx="8640960" cy="17136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importante salientar que o nível de compartilhamento de Outras Receitas deve ser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equilibrado entre concessionária e os consumidores;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o nível de compartilhamento se encontra muito elevado, a concessionaria não terá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incentivo na continuidade da execução das atividades complementares/adicionais causado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uma redução na atratividade econômica e/ou pela falta de cobertura dos custos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operacionais relacionados. </a:t>
            </a:r>
          </a:p>
        </p:txBody>
      </p:sp>
      <p:sp>
        <p:nvSpPr>
          <p:cNvPr id="19463" name="CaixaDeTexto 7">
            <a:extLst>
              <a:ext uri="{FF2B5EF4-FFF2-40B4-BE49-F238E27FC236}">
                <a16:creationId xmlns:a16="http://schemas.microsoft.com/office/drawing/2014/main" id="{402C7AAC-660F-4DBE-8F93-C050ED9A3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31800"/>
            <a:ext cx="2135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Outras Receitas</a:t>
            </a:r>
          </a:p>
        </p:txBody>
      </p:sp>
      <p:pic>
        <p:nvPicPr>
          <p:cNvPr id="19464" name="Imagem 5">
            <a:extLst>
              <a:ext uri="{FF2B5EF4-FFF2-40B4-BE49-F238E27FC236}">
                <a16:creationId xmlns:a16="http://schemas.microsoft.com/office/drawing/2014/main" id="{B1EC8829-38AD-4243-B8A9-7494EFEA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06688"/>
            <a:ext cx="5275263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7">
            <a:extLst>
              <a:ext uri="{FF2B5EF4-FFF2-40B4-BE49-F238E27FC236}">
                <a16:creationId xmlns:a16="http://schemas.microsoft.com/office/drawing/2014/main" id="{003FC651-1969-47C4-BD25-91262CBD3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6563"/>
            <a:ext cx="8075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Módulo VI – Custos operacionais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</p:txBody>
      </p:sp>
      <p:cxnSp>
        <p:nvCxnSpPr>
          <p:cNvPr id="4" name="Conector angulado 9">
            <a:extLst>
              <a:ext uri="{FF2B5EF4-FFF2-40B4-BE49-F238E27FC236}">
                <a16:creationId xmlns:a16="http://schemas.microsoft.com/office/drawing/2014/main" id="{268C1620-907C-4647-A7B6-2BD3647F76F8}"/>
              </a:ext>
            </a:extLst>
          </p:cNvPr>
          <p:cNvCxnSpPr/>
          <p:nvPr/>
        </p:nvCxnSpPr>
        <p:spPr>
          <a:xfrm>
            <a:off x="0" y="428625"/>
            <a:ext cx="4572000" cy="357188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075F643-04A6-4F6F-8293-6B34CE193F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angulado 9">
            <a:extLst>
              <a:ext uri="{FF2B5EF4-FFF2-40B4-BE49-F238E27FC236}">
                <a16:creationId xmlns:a16="http://schemas.microsoft.com/office/drawing/2014/main" id="{F10E90C1-F1E5-4985-9158-62CEBD802AFD}"/>
              </a:ext>
            </a:extLst>
          </p:cNvPr>
          <p:cNvCxnSpPr/>
          <p:nvPr/>
        </p:nvCxnSpPr>
        <p:spPr>
          <a:xfrm>
            <a:off x="0" y="392113"/>
            <a:ext cx="4572000" cy="357187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7">
            <a:extLst>
              <a:ext uri="{FF2B5EF4-FFF2-40B4-BE49-F238E27FC236}">
                <a16:creationId xmlns:a16="http://schemas.microsoft.com/office/drawing/2014/main" id="{4F802CCE-6464-456B-90C0-1DD403A27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48" y="1708244"/>
            <a:ext cx="8640960" cy="2551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metodologia não descreve quais critérios/parâmetros serão </a:t>
            </a:r>
          </a:p>
          <a:p>
            <a:pPr>
              <a:defRPr/>
            </a:pPr>
            <a:r>
              <a:rPr lang="pt-BR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utilizados para balizar o que representa uma “despesa excessiva” e nem</a:t>
            </a:r>
          </a:p>
          <a:p>
            <a:pPr>
              <a:defRPr/>
            </a:pPr>
            <a:r>
              <a:rPr lang="pt-BR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metodologia de cálculo do “percentual de redução do montante para</a:t>
            </a:r>
          </a:p>
          <a:p>
            <a:pPr>
              <a:defRPr/>
            </a:pPr>
            <a:r>
              <a:rPr lang="pt-BR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despesa com pessoal, serviços de terceiros, material, despesas gerais, </a:t>
            </a:r>
          </a:p>
          <a:p>
            <a:pPr>
              <a:defRPr/>
            </a:pPr>
            <a:r>
              <a:rPr lang="pt-BR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Despesas com depreciação e com impostos e taxas.</a:t>
            </a:r>
          </a:p>
          <a:p>
            <a:pPr>
              <a:defRPr/>
            </a:pPr>
            <a:r>
              <a:rPr lang="pt-BR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</p:txBody>
      </p:sp>
      <p:sp>
        <p:nvSpPr>
          <p:cNvPr id="22534" name="CaixaDeTexto 7">
            <a:extLst>
              <a:ext uri="{FF2B5EF4-FFF2-40B4-BE49-F238E27FC236}">
                <a16:creationId xmlns:a16="http://schemas.microsoft.com/office/drawing/2014/main" id="{B3A31E5B-A857-4B27-BD61-B2502FDBD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31800"/>
            <a:ext cx="274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Custos Operacionais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7">
            <a:extLst>
              <a:ext uri="{FF2B5EF4-FFF2-40B4-BE49-F238E27FC236}">
                <a16:creationId xmlns:a16="http://schemas.microsoft.com/office/drawing/2014/main" id="{E5E024CD-B81C-4011-BBAA-CA0EE7B20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6563"/>
            <a:ext cx="8075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Módulo VII – Fator X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</p:txBody>
      </p:sp>
      <p:cxnSp>
        <p:nvCxnSpPr>
          <p:cNvPr id="4" name="Conector angulado 9">
            <a:extLst>
              <a:ext uri="{FF2B5EF4-FFF2-40B4-BE49-F238E27FC236}">
                <a16:creationId xmlns:a16="http://schemas.microsoft.com/office/drawing/2014/main" id="{228CB6B5-AF23-47F3-A5C4-BE2C661F54E6}"/>
              </a:ext>
            </a:extLst>
          </p:cNvPr>
          <p:cNvCxnSpPr/>
          <p:nvPr/>
        </p:nvCxnSpPr>
        <p:spPr>
          <a:xfrm>
            <a:off x="0" y="428625"/>
            <a:ext cx="4572000" cy="357188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9583718-0E7F-4D84-A098-A837ACB9EE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angulado 9">
            <a:extLst>
              <a:ext uri="{FF2B5EF4-FFF2-40B4-BE49-F238E27FC236}">
                <a16:creationId xmlns:a16="http://schemas.microsoft.com/office/drawing/2014/main" id="{F1831C13-D6F9-43B6-BF1C-C0C0D3A68F29}"/>
              </a:ext>
            </a:extLst>
          </p:cNvPr>
          <p:cNvCxnSpPr/>
          <p:nvPr/>
        </p:nvCxnSpPr>
        <p:spPr>
          <a:xfrm>
            <a:off x="0" y="392113"/>
            <a:ext cx="4572000" cy="357187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7">
            <a:extLst>
              <a:ext uri="{FF2B5EF4-FFF2-40B4-BE49-F238E27FC236}">
                <a16:creationId xmlns:a16="http://schemas.microsoft.com/office/drawing/2014/main" id="{44389D26-5F02-4973-ACD1-D5A2DB72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48" y="1484784"/>
            <a:ext cx="8640960" cy="33843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400" b="1">
                <a:latin typeface="Tahoma" panose="020B0604030504040204" pitchFamily="34" charset="0"/>
                <a:cs typeface="Tahoma" panose="020B0604030504040204" pitchFamily="34" charset="0"/>
              </a:rPr>
              <a:t>A metodologias para definição da variação de eficiência estática e dinâmica consideram </a:t>
            </a:r>
          </a:p>
          <a:p>
            <a:pPr>
              <a:defRPr/>
            </a:pPr>
            <a:r>
              <a:rPr lang="pt-BR" altLang="pt-BR" sz="1400" b="1">
                <a:latin typeface="Tahoma" panose="020B0604030504040204" pitchFamily="34" charset="0"/>
                <a:cs typeface="Tahoma" panose="020B0604030504040204" pitchFamily="34" charset="0"/>
              </a:rPr>
              <a:t>uma relação de 26 empresas concessionárias de serviços de abastecimento de água e </a:t>
            </a:r>
          </a:p>
          <a:p>
            <a:pPr>
              <a:defRPr/>
            </a:pPr>
            <a:r>
              <a:rPr lang="pt-BR" altLang="pt-BR" sz="1400" b="1">
                <a:latin typeface="Tahoma" panose="020B0604030504040204" pitchFamily="34" charset="0"/>
                <a:cs typeface="Tahoma" panose="020B0604030504040204" pitchFamily="34" charset="0"/>
              </a:rPr>
              <a:t>esgotamento sanitário para compor o </a:t>
            </a:r>
            <a:r>
              <a:rPr lang="pt-BR" altLang="pt-BR" sz="1400" b="1" i="1">
                <a:latin typeface="Tahoma" panose="020B0604030504040204" pitchFamily="34" charset="0"/>
                <a:cs typeface="Tahoma" panose="020B0604030504040204" pitchFamily="34" charset="0"/>
              </a:rPr>
              <a:t>benchmarking</a:t>
            </a:r>
            <a:r>
              <a:rPr lang="pt-BR" altLang="pt-BR" sz="1400" b="1">
                <a:latin typeface="Tahoma" panose="020B0604030504040204" pitchFamily="34" charset="0"/>
                <a:cs typeface="Tahoma" panose="020B0604030504040204" pitchFamily="34" charset="0"/>
              </a:rPr>
              <a:t> da Caesb;</a:t>
            </a:r>
          </a:p>
          <a:p>
            <a:pPr>
              <a:defRPr/>
            </a:pPr>
            <a:endParaRPr lang="pt-BR" altLang="pt-BR" sz="14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400" b="1">
                <a:latin typeface="Tahoma" panose="020B0604030504040204" pitchFamily="34" charset="0"/>
                <a:cs typeface="Tahoma" panose="020B0604030504040204" pitchFamily="34" charset="0"/>
              </a:rPr>
              <a:t> O DF encontra-se situado em uma região caracterizada por pequenos cursos hídricos </a:t>
            </a:r>
          </a:p>
          <a:p>
            <a:pPr>
              <a:defRPr/>
            </a:pPr>
            <a:r>
              <a:rPr lang="pt-BR" altLang="pt-BR" sz="1400" b="1">
                <a:latin typeface="Tahoma" panose="020B0604030504040204" pitchFamily="34" charset="0"/>
                <a:cs typeface="Tahoma" panose="020B0604030504040204" pitchFamily="34" charset="0"/>
              </a:rPr>
              <a:t>(córregos e riachos), o que exige tratamento de esgotos a nível terciário em praticamente </a:t>
            </a:r>
          </a:p>
          <a:p>
            <a:pPr>
              <a:defRPr/>
            </a:pPr>
            <a:r>
              <a:rPr lang="pt-BR" altLang="pt-BR" sz="1400" b="1">
                <a:latin typeface="Tahoma" panose="020B0604030504040204" pitchFamily="34" charset="0"/>
                <a:cs typeface="Tahoma" panose="020B0604030504040204" pitchFamily="34" charset="0"/>
              </a:rPr>
              <a:t>todas suas unidades operacionais;</a:t>
            </a:r>
          </a:p>
          <a:p>
            <a:pPr>
              <a:defRPr/>
            </a:pPr>
            <a:endParaRPr lang="pt-BR" altLang="pt-BR" sz="14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400" b="1">
                <a:latin typeface="Tahoma" panose="020B0604030504040204" pitchFamily="34" charset="0"/>
                <a:cs typeface="Tahoma" panose="020B0604030504040204" pitchFamily="34" charset="0"/>
              </a:rPr>
              <a:t> Dessa forma, é necessário que a metodologia considere a ponderação das variáveis </a:t>
            </a:r>
          </a:p>
          <a:p>
            <a:pPr>
              <a:defRPr/>
            </a:pPr>
            <a:r>
              <a:rPr lang="pt-BR" altLang="pt-BR" sz="1400" b="1">
                <a:latin typeface="Tahoma" panose="020B0604030504040204" pitchFamily="34" charset="0"/>
                <a:cs typeface="Tahoma" panose="020B0604030504040204" pitchFamily="34" charset="0"/>
              </a:rPr>
              <a:t>qualitativas afetas ao contexto da prestação dos serviços, no qual se encontra à Caesb, e</a:t>
            </a:r>
          </a:p>
          <a:p>
            <a:pPr>
              <a:defRPr/>
            </a:pPr>
            <a:r>
              <a:rPr lang="pt-BR" altLang="pt-BR" sz="1400" b="1">
                <a:latin typeface="Tahoma" panose="020B0604030504040204" pitchFamily="34" charset="0"/>
                <a:cs typeface="Tahoma" panose="020B0604030504040204" pitchFamily="34" charset="0"/>
              </a:rPr>
              <a:t>que influenciam os custos operacionais e, consequentemente, o cálculo do 𝐹𝑎𝑡𝑜𝑟 𝑋o.</a:t>
            </a:r>
          </a:p>
        </p:txBody>
      </p:sp>
      <p:sp>
        <p:nvSpPr>
          <p:cNvPr id="25606" name="CaixaDeTexto 7">
            <a:extLst>
              <a:ext uri="{FF2B5EF4-FFF2-40B4-BE49-F238E27FC236}">
                <a16:creationId xmlns:a16="http://schemas.microsoft.com/office/drawing/2014/main" id="{CF194E90-16CE-45D9-92A0-57B8AED7D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31800"/>
            <a:ext cx="1068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Fator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7">
            <a:extLst>
              <a:ext uri="{FF2B5EF4-FFF2-40B4-BE49-F238E27FC236}">
                <a16:creationId xmlns:a16="http://schemas.microsoft.com/office/drawing/2014/main" id="{96A82A99-2753-4934-8AFE-358260A69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6563"/>
            <a:ext cx="8075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Módulo VIII – Receitas Irrecuperáveis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</p:txBody>
      </p:sp>
      <p:cxnSp>
        <p:nvCxnSpPr>
          <p:cNvPr id="4" name="Conector angulado 9">
            <a:extLst>
              <a:ext uri="{FF2B5EF4-FFF2-40B4-BE49-F238E27FC236}">
                <a16:creationId xmlns:a16="http://schemas.microsoft.com/office/drawing/2014/main" id="{9E252FBB-592A-46F5-9F49-25B61D76AF77}"/>
              </a:ext>
            </a:extLst>
          </p:cNvPr>
          <p:cNvCxnSpPr/>
          <p:nvPr/>
        </p:nvCxnSpPr>
        <p:spPr>
          <a:xfrm>
            <a:off x="0" y="428625"/>
            <a:ext cx="4572000" cy="357188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B0DB7E3-8841-4C90-9D76-0FD9AE3773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angulado 9">
            <a:extLst>
              <a:ext uri="{FF2B5EF4-FFF2-40B4-BE49-F238E27FC236}">
                <a16:creationId xmlns:a16="http://schemas.microsoft.com/office/drawing/2014/main" id="{85F97922-9A58-4132-ACCE-C4750FF4CE2F}"/>
              </a:ext>
            </a:extLst>
          </p:cNvPr>
          <p:cNvCxnSpPr/>
          <p:nvPr/>
        </p:nvCxnSpPr>
        <p:spPr>
          <a:xfrm>
            <a:off x="0" y="392113"/>
            <a:ext cx="4572000" cy="357187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7">
            <a:extLst>
              <a:ext uri="{FF2B5EF4-FFF2-40B4-BE49-F238E27FC236}">
                <a16:creationId xmlns:a16="http://schemas.microsoft.com/office/drawing/2014/main" id="{7B83AB72-4FDA-4AD7-91ED-4970C9671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48" y="1484784"/>
            <a:ext cx="8640960" cy="3672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BR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Aging</a:t>
            </a: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Regulatório seria calculado com base nos dados dos 96 meses anteriores ao mês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referência;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considerar uma série histórica muito longa, não capturará o cenário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macroeconômico recente, isto é, a situação de renda e desemprego da economia que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compõe o cenário organizacional real da Companhia;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Esse período proposto extrapola o prazo de prescrição judicial para cobrança do débito,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qual ocorre após 60 meses (5 anos) do vencimento da fatura;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Dessa forma, solicita-se a manutenção do período de 24 meses anteriores ao mês de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referência para cálculo do </a:t>
            </a:r>
            <a:r>
              <a:rPr lang="pt-BR" sz="1400" b="1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Aging</a:t>
            </a: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Regulatório,  período médio de definição das sentenças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judiciais relacionadas aos processos de cobrança - com pontos de estabilização fixos. </a:t>
            </a:r>
          </a:p>
        </p:txBody>
      </p:sp>
      <p:sp>
        <p:nvSpPr>
          <p:cNvPr id="28678" name="CaixaDeTexto 7">
            <a:extLst>
              <a:ext uri="{FF2B5EF4-FFF2-40B4-BE49-F238E27FC236}">
                <a16:creationId xmlns:a16="http://schemas.microsoft.com/office/drawing/2014/main" id="{C3A9EA5A-39A0-4DD8-8657-EB127C796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92113"/>
            <a:ext cx="306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Receitas Irrecuperáveis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7">
            <a:extLst>
              <a:ext uri="{FF2B5EF4-FFF2-40B4-BE49-F238E27FC236}">
                <a16:creationId xmlns:a16="http://schemas.microsoft.com/office/drawing/2014/main" id="{1D56BA22-9732-492A-A304-7919650F1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6563"/>
            <a:ext cx="8075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Módulo IX – Mercado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</p:txBody>
      </p:sp>
      <p:cxnSp>
        <p:nvCxnSpPr>
          <p:cNvPr id="4" name="Conector angulado 9">
            <a:extLst>
              <a:ext uri="{FF2B5EF4-FFF2-40B4-BE49-F238E27FC236}">
                <a16:creationId xmlns:a16="http://schemas.microsoft.com/office/drawing/2014/main" id="{C3640FF6-DDA2-423B-B154-D6890F002946}"/>
              </a:ext>
            </a:extLst>
          </p:cNvPr>
          <p:cNvCxnSpPr/>
          <p:nvPr/>
        </p:nvCxnSpPr>
        <p:spPr>
          <a:xfrm>
            <a:off x="0" y="428625"/>
            <a:ext cx="4572000" cy="357188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83E8E08-CA99-4897-AD6B-8F291C9F71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angulado 9">
            <a:extLst>
              <a:ext uri="{FF2B5EF4-FFF2-40B4-BE49-F238E27FC236}">
                <a16:creationId xmlns:a16="http://schemas.microsoft.com/office/drawing/2014/main" id="{94901D48-AA7D-4004-A147-2110D3BD0FAE}"/>
              </a:ext>
            </a:extLst>
          </p:cNvPr>
          <p:cNvCxnSpPr/>
          <p:nvPr/>
        </p:nvCxnSpPr>
        <p:spPr>
          <a:xfrm>
            <a:off x="0" y="392113"/>
            <a:ext cx="4572000" cy="357187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7">
            <a:extLst>
              <a:ext uri="{FF2B5EF4-FFF2-40B4-BE49-F238E27FC236}">
                <a16:creationId xmlns:a16="http://schemas.microsoft.com/office/drawing/2014/main" id="{7723FD8D-CAE2-471D-9417-F6441937E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48" y="1484784"/>
            <a:ext cx="8640960" cy="3672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projeção do mercado da categoria não-residencial prevê que esta será projetada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base na sua relação com o mercado Residencial;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O comportamento de consumo das unidades comerciais, industriais e públicas da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categoria não-residencial não guardam qualquer relação com o comportamento de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consumo da categoria residencial;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Assim, solicita-se que a projeção do mercado não-residencial seja calculada com base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série histórica dessa categoria, utilizando-se </a:t>
            </a:r>
            <a:r>
              <a:rPr lang="pt-BR" sz="14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estatístico específico para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 funcionalidade.</a:t>
            </a:r>
          </a:p>
        </p:txBody>
      </p:sp>
      <p:sp>
        <p:nvSpPr>
          <p:cNvPr id="31750" name="CaixaDeTexto 7">
            <a:extLst>
              <a:ext uri="{FF2B5EF4-FFF2-40B4-BE49-F238E27FC236}">
                <a16:creationId xmlns:a16="http://schemas.microsoft.com/office/drawing/2014/main" id="{C4CB884E-24AE-429A-9E72-FBDF09743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403225"/>
            <a:ext cx="471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Mercado - C</a:t>
            </a:r>
            <a:r>
              <a:rPr lang="pt-BR" altLang="pt-BR" sz="2000" b="1">
                <a:latin typeface="Arial" panose="020B0604020202020204" pitchFamily="34" charset="0"/>
                <a:ea typeface="Calibri" panose="020F0502020204030204" pitchFamily="34" charset="0"/>
              </a:rPr>
              <a:t>ategoria Não-Residencial</a:t>
            </a:r>
            <a:endParaRPr lang="pt-BR" altLang="pt-BR" sz="200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7">
            <a:extLst>
              <a:ext uri="{FF2B5EF4-FFF2-40B4-BE49-F238E27FC236}">
                <a16:creationId xmlns:a16="http://schemas.microsoft.com/office/drawing/2014/main" id="{12699283-AFFB-4B58-AF7C-0E0B7DDFF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6563"/>
            <a:ext cx="8075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Módulo XII – Eficiência Energética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</p:txBody>
      </p:sp>
      <p:cxnSp>
        <p:nvCxnSpPr>
          <p:cNvPr id="4" name="Conector angulado 9">
            <a:extLst>
              <a:ext uri="{FF2B5EF4-FFF2-40B4-BE49-F238E27FC236}">
                <a16:creationId xmlns:a16="http://schemas.microsoft.com/office/drawing/2014/main" id="{BA168776-A510-4B02-9F28-1156698B1528}"/>
              </a:ext>
            </a:extLst>
          </p:cNvPr>
          <p:cNvCxnSpPr/>
          <p:nvPr/>
        </p:nvCxnSpPr>
        <p:spPr>
          <a:xfrm>
            <a:off x="0" y="428625"/>
            <a:ext cx="4572000" cy="357188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B34E114-9D1D-45CD-A424-F8A9084154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7">
            <a:extLst>
              <a:ext uri="{FF2B5EF4-FFF2-40B4-BE49-F238E27FC236}">
                <a16:creationId xmlns:a16="http://schemas.microsoft.com/office/drawing/2014/main" id="{6272E607-0D13-4F0F-9E88-A6FE27DD4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6563"/>
            <a:ext cx="8075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Módulo II – Estrutura de Capital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</p:txBody>
      </p:sp>
      <p:cxnSp>
        <p:nvCxnSpPr>
          <p:cNvPr id="4" name="Conector angulado 9">
            <a:extLst>
              <a:ext uri="{FF2B5EF4-FFF2-40B4-BE49-F238E27FC236}">
                <a16:creationId xmlns:a16="http://schemas.microsoft.com/office/drawing/2014/main" id="{F1F3AE27-B0C2-4C60-B285-ED298D12A4C5}"/>
              </a:ext>
            </a:extLst>
          </p:cNvPr>
          <p:cNvCxnSpPr/>
          <p:nvPr/>
        </p:nvCxnSpPr>
        <p:spPr>
          <a:xfrm>
            <a:off x="0" y="428625"/>
            <a:ext cx="4572000" cy="357188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281671F-3E77-4B16-9718-30138FE90D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angulado 9">
            <a:extLst>
              <a:ext uri="{FF2B5EF4-FFF2-40B4-BE49-F238E27FC236}">
                <a16:creationId xmlns:a16="http://schemas.microsoft.com/office/drawing/2014/main" id="{D1B68AB5-61BA-4C68-8165-D56D6DD5802E}"/>
              </a:ext>
            </a:extLst>
          </p:cNvPr>
          <p:cNvCxnSpPr/>
          <p:nvPr/>
        </p:nvCxnSpPr>
        <p:spPr>
          <a:xfrm>
            <a:off x="0" y="392113"/>
            <a:ext cx="4572000" cy="357187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7">
            <a:extLst>
              <a:ext uri="{FF2B5EF4-FFF2-40B4-BE49-F238E27FC236}">
                <a16:creationId xmlns:a16="http://schemas.microsoft.com/office/drawing/2014/main" id="{8F30B307-2A55-49AB-9BAF-1C3573B7F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484784"/>
            <a:ext cx="8640960" cy="30963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metodologia descreve que os investimentos na utilização de energia gerada por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fontes renováveis e que resultem na redução das despesas administrativas e comerciais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energia elétrica serão incorporados à Base de Ativos Regulatória;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Solicita-se que a incorporação dos ativos, os quais compõem o Programa de Eficiência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Energética, à Base de Ativos Regulatória seja realizada a partir do valor original contábil sem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depreciação, de forma que tais investimentos possam ser remunerados em sua integralidade.</a:t>
            </a:r>
          </a:p>
        </p:txBody>
      </p:sp>
      <p:sp>
        <p:nvSpPr>
          <p:cNvPr id="34822" name="CaixaDeTexto 7">
            <a:extLst>
              <a:ext uri="{FF2B5EF4-FFF2-40B4-BE49-F238E27FC236}">
                <a16:creationId xmlns:a16="http://schemas.microsoft.com/office/drawing/2014/main" id="{2EAD6784-B70D-4E3E-9AFE-FAB0C5639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403225"/>
            <a:ext cx="276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  <a:ea typeface="Calibri" panose="020F0502020204030204" pitchFamily="34" charset="0"/>
              </a:rPr>
              <a:t>Eficiência Energética</a:t>
            </a:r>
            <a:endParaRPr lang="pt-BR" altLang="pt-BR" sz="200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7">
            <a:extLst>
              <a:ext uri="{FF2B5EF4-FFF2-40B4-BE49-F238E27FC236}">
                <a16:creationId xmlns:a16="http://schemas.microsoft.com/office/drawing/2014/main" id="{FEAF357E-AB47-4FF4-B6D2-C2D117B56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6563"/>
            <a:ext cx="8075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Módulo XV – Reposicionamento Tarifário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</p:txBody>
      </p:sp>
      <p:cxnSp>
        <p:nvCxnSpPr>
          <p:cNvPr id="4" name="Conector angulado 9">
            <a:extLst>
              <a:ext uri="{FF2B5EF4-FFF2-40B4-BE49-F238E27FC236}">
                <a16:creationId xmlns:a16="http://schemas.microsoft.com/office/drawing/2014/main" id="{8468B8A4-E154-472D-989F-28C67280AAF4}"/>
              </a:ext>
            </a:extLst>
          </p:cNvPr>
          <p:cNvCxnSpPr/>
          <p:nvPr/>
        </p:nvCxnSpPr>
        <p:spPr>
          <a:xfrm>
            <a:off x="0" y="428625"/>
            <a:ext cx="4572000" cy="357188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6932DA1-015B-4653-8551-3674C8B915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angulado 9">
            <a:extLst>
              <a:ext uri="{FF2B5EF4-FFF2-40B4-BE49-F238E27FC236}">
                <a16:creationId xmlns:a16="http://schemas.microsoft.com/office/drawing/2014/main" id="{3CB9EE86-FF2C-4890-B9E5-5FDB95C0D7DA}"/>
              </a:ext>
            </a:extLst>
          </p:cNvPr>
          <p:cNvCxnSpPr/>
          <p:nvPr/>
        </p:nvCxnSpPr>
        <p:spPr>
          <a:xfrm>
            <a:off x="0" y="392113"/>
            <a:ext cx="4572000" cy="357187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7">
            <a:extLst>
              <a:ext uri="{FF2B5EF4-FFF2-40B4-BE49-F238E27FC236}">
                <a16:creationId xmlns:a16="http://schemas.microsoft.com/office/drawing/2014/main" id="{76496036-6397-48E4-82D1-58B129F41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32" y="1484784"/>
            <a:ext cx="8424936" cy="35283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cálculo da Parcela A, a metodologia desconsiderou a cobrança pelo uso dos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recursos hídricos instituída pela Lei Federal nº 9.433, de 08 de janeiro de 1997, para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recursos hídricos de domínio da União, e pela Lei Distrital nº 2.725, de 13 de junho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2001, para os recursos hídricos de domínio do DF, destacando que se tratam de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duas cobranças distintas;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Solicita-se a inclusão do custo não gerenciável com a cobrança pelo uso dos recursos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hídricos, tanto do âmbito federal quanto distrital, na Parcela A, que financia o pagamento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serviços ambientais, considerando-se os valores previstos para o ano de 2021, isto é,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adotando-se as metodologias mais recentes de cálculo das referidas cobranças. </a:t>
            </a:r>
          </a:p>
        </p:txBody>
      </p:sp>
      <p:sp>
        <p:nvSpPr>
          <p:cNvPr id="37894" name="CaixaDeTexto 7">
            <a:extLst>
              <a:ext uri="{FF2B5EF4-FFF2-40B4-BE49-F238E27FC236}">
                <a16:creationId xmlns:a16="http://schemas.microsoft.com/office/drawing/2014/main" id="{8F806456-F0F0-476B-A900-E90049D19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403225"/>
            <a:ext cx="4999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  <a:ea typeface="Calibri" panose="020F0502020204030204" pitchFamily="34" charset="0"/>
              </a:rPr>
              <a:t>Reposicionamento Tarifário – Parcela A</a:t>
            </a:r>
            <a:endParaRPr lang="pt-BR" altLang="pt-BR" sz="200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angulado 9">
            <a:extLst>
              <a:ext uri="{FF2B5EF4-FFF2-40B4-BE49-F238E27FC236}">
                <a16:creationId xmlns:a16="http://schemas.microsoft.com/office/drawing/2014/main" id="{1B29FBC0-453D-418E-8B20-800BB33E32C6}"/>
              </a:ext>
            </a:extLst>
          </p:cNvPr>
          <p:cNvCxnSpPr/>
          <p:nvPr/>
        </p:nvCxnSpPr>
        <p:spPr>
          <a:xfrm>
            <a:off x="0" y="392113"/>
            <a:ext cx="4572000" cy="357187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7">
            <a:extLst>
              <a:ext uri="{FF2B5EF4-FFF2-40B4-BE49-F238E27FC236}">
                <a16:creationId xmlns:a16="http://schemas.microsoft.com/office/drawing/2014/main" id="{BAACBDC3-1149-4BB4-B881-104949C14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32" y="1484784"/>
            <a:ext cx="8424936" cy="35283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Considerando que a 3ª RTP será processada em 2021, mas contemplando o período de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1º de janeiro de 2016 a 31 de dezembro de 2019 e mantendo-se a ano-base de 2020,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termos da Oitava </a:t>
            </a:r>
            <a:r>
              <a:rPr lang="pt-BR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Subcláusula</a:t>
            </a: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Cláusula Sétima do 4º Aditivo ao Contrato de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Concessão, solicita-se a inclusão da metodologia de processamento do Reajuste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Tarifário Anual definitivo relativo ao ano de 2021, ou metodologia análoga, necessária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atualizar os custos operacionais, remuneração adequada e demais componentes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3ª RTP a valores de 2020.</a:t>
            </a:r>
          </a:p>
        </p:txBody>
      </p:sp>
      <p:sp>
        <p:nvSpPr>
          <p:cNvPr id="39942" name="CaixaDeTexto 7">
            <a:extLst>
              <a:ext uri="{FF2B5EF4-FFF2-40B4-BE49-F238E27FC236}">
                <a16:creationId xmlns:a16="http://schemas.microsoft.com/office/drawing/2014/main" id="{258D0A5F-CA0D-40A8-B8EE-1248ADBC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403225"/>
            <a:ext cx="6775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  <a:ea typeface="Calibri" panose="020F0502020204030204" pitchFamily="34" charset="0"/>
              </a:rPr>
              <a:t>Reposicionamento Tarifário – Componente Financeiro</a:t>
            </a:r>
            <a:endParaRPr lang="pt-BR" altLang="pt-BR" sz="200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2">
            <a:extLst>
              <a:ext uri="{FF2B5EF4-FFF2-40B4-BE49-F238E27FC236}">
                <a16:creationId xmlns:a16="http://schemas.microsoft.com/office/drawing/2014/main" id="{1377D43F-E634-4199-8D32-E2B7824A4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2665413"/>
            <a:ext cx="65008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rgbClr val="102C34"/>
                </a:solidFill>
                <a:latin typeface="Verdana" charset="0"/>
                <a:ea typeface="ＭＳ Ｐゴシック" charset="-128"/>
                <a:cs typeface="+mn-cs"/>
              </a:rPr>
              <a:t>Muito obrigada!</a:t>
            </a:r>
          </a:p>
          <a:p>
            <a:pPr algn="ctr" eaLnBrk="1" hangingPunct="1">
              <a:defRPr/>
            </a:pPr>
            <a:endParaRPr lang="pt-BR" sz="2400" b="1" dirty="0">
              <a:solidFill>
                <a:srgbClr val="102C34"/>
              </a:solidFill>
              <a:latin typeface="Verdana" charset="0"/>
              <a:ea typeface="ＭＳ Ｐゴシック" charset="-128"/>
              <a:cs typeface="+mn-cs"/>
            </a:endParaRPr>
          </a:p>
          <a:p>
            <a:pPr algn="ctr" eaLnBrk="1" hangingPunct="1">
              <a:defRPr/>
            </a:pPr>
            <a:endParaRPr lang="pt-BR" sz="2400" b="1" dirty="0">
              <a:solidFill>
                <a:srgbClr val="102C34"/>
              </a:solidFill>
              <a:latin typeface="Verdana" charset="0"/>
              <a:ea typeface="ＭＳ Ｐゴシック" charset="-128"/>
              <a:cs typeface="+mn-cs"/>
            </a:endParaRPr>
          </a:p>
          <a:p>
            <a:pPr algn="ctr" eaLnBrk="1" hangingPunct="1">
              <a:defRPr/>
            </a:pPr>
            <a:endParaRPr lang="pt-BR" sz="2400" b="1" dirty="0">
              <a:solidFill>
                <a:srgbClr val="102C34"/>
              </a:solidFill>
              <a:latin typeface="Verdana" charset="0"/>
              <a:ea typeface="ＭＳ Ｐゴシック" charset="-128"/>
              <a:cs typeface="+mn-cs"/>
            </a:endParaRPr>
          </a:p>
        </p:txBody>
      </p:sp>
      <p:sp>
        <p:nvSpPr>
          <p:cNvPr id="41987" name="CaixaDeTexto 2">
            <a:extLst>
              <a:ext uri="{FF2B5EF4-FFF2-40B4-BE49-F238E27FC236}">
                <a16:creationId xmlns:a16="http://schemas.microsoft.com/office/drawing/2014/main" id="{CBC53465-24F8-4C92-8BB3-797863CBE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86313"/>
            <a:ext cx="5256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Superintendência de Regulação - RRE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angulado 9">
            <a:extLst>
              <a:ext uri="{FF2B5EF4-FFF2-40B4-BE49-F238E27FC236}">
                <a16:creationId xmlns:a16="http://schemas.microsoft.com/office/drawing/2014/main" id="{DB43531C-DF81-41D0-9915-D08FEF06C593}"/>
              </a:ext>
            </a:extLst>
          </p:cNvPr>
          <p:cNvCxnSpPr/>
          <p:nvPr/>
        </p:nvCxnSpPr>
        <p:spPr>
          <a:xfrm>
            <a:off x="0" y="392113"/>
            <a:ext cx="4572000" cy="357187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7">
            <a:extLst>
              <a:ext uri="{FF2B5EF4-FFF2-40B4-BE49-F238E27FC236}">
                <a16:creationId xmlns:a16="http://schemas.microsoft.com/office/drawing/2014/main" id="{41F667F3-E248-4EC5-BB39-DD8C5E45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835876"/>
            <a:ext cx="8640960" cy="50405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metodologia para definição da estrutura de capital prevê como etapa inicial a seleção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empresas comparáveis à Caesb;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ponto principal dessa metodologia consiste, portanto, na escolha dos parâmetros a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serem utilizados para a seleção das “empresas comparáveis”; 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Adotar parâmetros quantitativos (quantidade de ligações, quantidade de usuários,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quilômetros de rede etc.), conforme foi realizado na 2ª RTP, não se mostra adequado;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“estrutura de capital” está correlacionado a parâmetros qualitativos, tais como capital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fechado ou aberto, nível de investimento por ano, metas de investimentos projetados no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 municipal de saneamento básico, metas de universalização e qualidade da prestação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serviços;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que possuem capital fechado, metas altas para a universalização, demandarão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 recursos de terceiros para financiar tais investimentos. Ao passo que, empresas que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possuem baixo índice de investimento anual e metas baixas de investimento tendem a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recorrer menos a capitais de terceiros;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Solicita-se o detalhamento dos parâmetros que serão adotados para a seleção de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comparáveis à Caesb e que tais parâmetros considerem as características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qualitativas da Companhia.</a:t>
            </a:r>
          </a:p>
        </p:txBody>
      </p:sp>
      <p:sp>
        <p:nvSpPr>
          <p:cNvPr id="8198" name="CaixaDeTexto 7">
            <a:extLst>
              <a:ext uri="{FF2B5EF4-FFF2-40B4-BE49-F238E27FC236}">
                <a16:creationId xmlns:a16="http://schemas.microsoft.com/office/drawing/2014/main" id="{6D49F4EE-F7DC-4BF9-8171-7690DB3C8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425450"/>
            <a:ext cx="4027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Módulo II – Estrutura de Capital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7">
            <a:extLst>
              <a:ext uri="{FF2B5EF4-FFF2-40B4-BE49-F238E27FC236}">
                <a16:creationId xmlns:a16="http://schemas.microsoft.com/office/drawing/2014/main" id="{816FA2CE-6C95-4D4C-B78C-FC83AAA9D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6563"/>
            <a:ext cx="8075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Módulo III – Custo de Capital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</p:txBody>
      </p:sp>
      <p:cxnSp>
        <p:nvCxnSpPr>
          <p:cNvPr id="4" name="Conector angulado 9">
            <a:extLst>
              <a:ext uri="{FF2B5EF4-FFF2-40B4-BE49-F238E27FC236}">
                <a16:creationId xmlns:a16="http://schemas.microsoft.com/office/drawing/2014/main" id="{FF3F8AA6-0793-4D1F-8643-10BC54E6EC00}"/>
              </a:ext>
            </a:extLst>
          </p:cNvPr>
          <p:cNvCxnSpPr/>
          <p:nvPr/>
        </p:nvCxnSpPr>
        <p:spPr>
          <a:xfrm>
            <a:off x="0" y="428625"/>
            <a:ext cx="4572000" cy="357188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310AA99-1B06-4449-8820-B2673C5D7B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angulado 9">
            <a:extLst>
              <a:ext uri="{FF2B5EF4-FFF2-40B4-BE49-F238E27FC236}">
                <a16:creationId xmlns:a16="http://schemas.microsoft.com/office/drawing/2014/main" id="{639E4D7C-7B70-4031-AAAC-8CA559C0B852}"/>
              </a:ext>
            </a:extLst>
          </p:cNvPr>
          <p:cNvCxnSpPr/>
          <p:nvPr/>
        </p:nvCxnSpPr>
        <p:spPr>
          <a:xfrm>
            <a:off x="0" y="392113"/>
            <a:ext cx="4572000" cy="357187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7">
            <a:extLst>
              <a:ext uri="{FF2B5EF4-FFF2-40B4-BE49-F238E27FC236}">
                <a16:creationId xmlns:a16="http://schemas.microsoft.com/office/drawing/2014/main" id="{B01A5568-D446-458C-AFCE-B830388C0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56" y="1556792"/>
            <a:ext cx="8640960" cy="36012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coeficiente beta é uma medida de risco sistemático, o qual considera a relação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a variação do valor de um ativo em relação à variação do mercado, sendo que o risco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sistemático é proveniente de mudanças no cenário macroeconômico; 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risco sistemático da Caesb difere dos risco sistemático das empresas que atuam no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mesmo setor nos EUA; 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 forma de calcular o Beta de uma empresa de capital fechado e inserir o contexto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macroeconômico ao qual ela está exposta é realizar a </a:t>
            </a:r>
            <a:r>
              <a:rPr lang="pt-BR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desalavancagem</a:t>
            </a: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betas de cada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 e após o cálculo dos betas </a:t>
            </a:r>
            <a:r>
              <a:rPr lang="pt-BR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desalavancados</a:t>
            </a: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realizar a </a:t>
            </a:r>
            <a:r>
              <a:rPr lang="pt-BR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realavancagem</a:t>
            </a: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desse beta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negócio, utilizando a estrutura de capital regulatória e a alíquota de impostos praticadas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 empresa em análise, no caso a Caesb.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0" name="CaixaDeTexto 7">
            <a:extLst>
              <a:ext uri="{FF2B5EF4-FFF2-40B4-BE49-F238E27FC236}">
                <a16:creationId xmlns:a16="http://schemas.microsoft.com/office/drawing/2014/main" id="{D99A4C0B-33D5-4F84-AB50-609660E09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98463"/>
            <a:ext cx="3205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Custo do Capital Próprio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696CA51-B535-426D-9075-6D34363911DD}"/>
              </a:ext>
            </a:extLst>
          </p:cNvPr>
          <p:cNvSpPr/>
          <p:nvPr/>
        </p:nvSpPr>
        <p:spPr>
          <a:xfrm>
            <a:off x="0" y="5229225"/>
            <a:ext cx="9144000" cy="162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7" name="Conector angulado 9">
            <a:extLst>
              <a:ext uri="{FF2B5EF4-FFF2-40B4-BE49-F238E27FC236}">
                <a16:creationId xmlns:a16="http://schemas.microsoft.com/office/drawing/2014/main" id="{E7D5E878-CDFE-430B-B6A1-B4AE1DCE0E99}"/>
              </a:ext>
            </a:extLst>
          </p:cNvPr>
          <p:cNvCxnSpPr/>
          <p:nvPr/>
        </p:nvCxnSpPr>
        <p:spPr>
          <a:xfrm>
            <a:off x="0" y="392113"/>
            <a:ext cx="4572000" cy="357187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7">
            <a:extLst>
              <a:ext uri="{FF2B5EF4-FFF2-40B4-BE49-F238E27FC236}">
                <a16:creationId xmlns:a16="http://schemas.microsoft.com/office/drawing/2014/main" id="{47E9417F-2A14-4498-8097-E26658A21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790408"/>
            <a:ext cx="8856984" cy="40067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metodologia estabelece que o Custo de Capital de Terceiros (</a:t>
            </a:r>
            <a:r>
              <a:rPr lang="pt-BR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</a:t>
            </a: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será determinado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 média da Taxa de Juros de Longo Prazo (TJLP), enquanto ainda for calculada e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Divulgada pelo Conselho Monetário Nacional (CMN), a qual será substituída pela Taxa de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Longo Prazo (TLP) quando esta apresentar histórico suficiente para ser incluída no cálculo; 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TJLP e a TLP foram criadas pelo Governo Federal para corrigir os empréstimos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realizados pelo Banco Nacional de Desenvolvimento (BNDES);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razão dos limites estabelecidos pela Resolução 2.827/2001 do Banco Central do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para operações de crédito junto aos órgãos e entidades do setor público, em especial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sociedades de economia mista, a Caesb não tem acesso a esta fonte de financiamento;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financiamentos da Caesb foram realizados principalmente com recursos onerosos da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Caixa e BB, sendo que todos os contratos firmados, apresentam indexador (CDI, TR etc.) e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 taxa de juros nominal da correspondente instituição financeira;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Solicita-se que o custo de capital de terceiros seja calculado com base na média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ponderada dos financiamentos em moeda local vigentes no último ciclo tarifário.</a:t>
            </a:r>
          </a:p>
        </p:txBody>
      </p:sp>
      <p:sp>
        <p:nvSpPr>
          <p:cNvPr id="13319" name="CaixaDeTexto 7">
            <a:extLst>
              <a:ext uri="{FF2B5EF4-FFF2-40B4-BE49-F238E27FC236}">
                <a16:creationId xmlns:a16="http://schemas.microsoft.com/office/drawing/2014/main" id="{47B52858-69B2-443E-80DA-880DB6EBA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838"/>
            <a:ext cx="37830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Custo de Capital de Terceiros</a:t>
            </a:r>
          </a:p>
          <a:p>
            <a:pPr>
              <a:buFont typeface="Arial" panose="020B0604020202020204" pitchFamily="34" charset="0"/>
              <a:buNone/>
            </a:pPr>
            <a:endParaRPr lang="pt-BR" altLang="pt-BR" sz="2000" b="1">
              <a:latin typeface="Arial" panose="020B0604020202020204" pitchFamily="34" charset="0"/>
            </a:endParaRPr>
          </a:p>
        </p:txBody>
      </p:sp>
      <p:pic>
        <p:nvPicPr>
          <p:cNvPr id="13320" name="Imagem 5">
            <a:extLst>
              <a:ext uri="{FF2B5EF4-FFF2-40B4-BE49-F238E27FC236}">
                <a16:creationId xmlns:a16="http://schemas.microsoft.com/office/drawing/2014/main" id="{DD46FAEF-2268-4EF5-8BB3-BFD5D92B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084763"/>
            <a:ext cx="59055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7">
            <a:extLst>
              <a:ext uri="{FF2B5EF4-FFF2-40B4-BE49-F238E27FC236}">
                <a16:creationId xmlns:a16="http://schemas.microsoft.com/office/drawing/2014/main" id="{B7E9B75B-2663-428D-B64F-5D521CF5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6563"/>
            <a:ext cx="8075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Módulo IV – Remuneração Adequada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</p:txBody>
      </p:sp>
      <p:cxnSp>
        <p:nvCxnSpPr>
          <p:cNvPr id="4" name="Conector angulado 9">
            <a:extLst>
              <a:ext uri="{FF2B5EF4-FFF2-40B4-BE49-F238E27FC236}">
                <a16:creationId xmlns:a16="http://schemas.microsoft.com/office/drawing/2014/main" id="{F69FF4C2-0AD3-4D11-AD97-9ECE9A03383E}"/>
              </a:ext>
            </a:extLst>
          </p:cNvPr>
          <p:cNvCxnSpPr/>
          <p:nvPr/>
        </p:nvCxnSpPr>
        <p:spPr>
          <a:xfrm>
            <a:off x="0" y="428625"/>
            <a:ext cx="4572000" cy="357188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9BC0453-BB37-4AEE-9185-D86C2D89B8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angulado 9">
            <a:extLst>
              <a:ext uri="{FF2B5EF4-FFF2-40B4-BE49-F238E27FC236}">
                <a16:creationId xmlns:a16="http://schemas.microsoft.com/office/drawing/2014/main" id="{18DBE925-BDF8-4AFC-8865-7B6569845D88}"/>
              </a:ext>
            </a:extLst>
          </p:cNvPr>
          <p:cNvCxnSpPr/>
          <p:nvPr/>
        </p:nvCxnSpPr>
        <p:spPr>
          <a:xfrm>
            <a:off x="0" y="392113"/>
            <a:ext cx="4572000" cy="357187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7">
            <a:extLst>
              <a:ext uri="{FF2B5EF4-FFF2-40B4-BE49-F238E27FC236}">
                <a16:creationId xmlns:a16="http://schemas.microsoft.com/office/drawing/2014/main" id="{8C4704B5-B08D-4F73-BC05-682F8D2D1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48" y="1067267"/>
            <a:ext cx="8640960" cy="40324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metodologia para a Remuneração Adequada dos investimentos prevê que para o cálculo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remuneração do investimento realizado (CAPEX) será utilizado o total do Valor Base de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Remuneração do Ativo – VBRA, por representar o valor final da BAR, sendo deduzido as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eventuais glosas identificadas no momento da validação do Laudo, e aplicado o WACC;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Também será considerada a quota de reintegração regulatória, a qual deverá ser idêntica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depreciação anual de cada ativo avaliado na BAR;  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novos investimentos a serem realizados no período do próximo ciclo tarifário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(2020 a 2023) somente serão remunerados ao final de 4 anos, quando o valor dos mesmos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já tiver reduzido em razão da depreciação acumulada desse período;</a:t>
            </a:r>
          </a:p>
          <a:p>
            <a:pPr>
              <a:defRPr/>
            </a:pPr>
            <a:endParaRPr lang="pt-B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Considerando os cenários propostos no PDSB, solicita-se que a presente metodologia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inclua previsão para que a remuneração dos novos investimentos possa ser realizada 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anualmente, nos processos tarifários de Reajuste Tarifário Anual (a título de componente</a:t>
            </a:r>
          </a:p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financeiro), com posterior compensação nos processos de RTP subsequentes.</a:t>
            </a:r>
          </a:p>
        </p:txBody>
      </p:sp>
      <p:sp>
        <p:nvSpPr>
          <p:cNvPr id="16390" name="CaixaDeTexto 7">
            <a:extLst>
              <a:ext uri="{FF2B5EF4-FFF2-40B4-BE49-F238E27FC236}">
                <a16:creationId xmlns:a16="http://schemas.microsoft.com/office/drawing/2014/main" id="{B0E05788-9458-47E3-8642-25C58EECB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31800"/>
            <a:ext cx="3017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Remuneração </a:t>
            </a:r>
            <a:r>
              <a:rPr lang="pt-BR" altLang="pt-BR" sz="2000" b="1">
                <a:latin typeface="Arial" panose="020B0604020202020204" pitchFamily="34" charset="0"/>
              </a:rPr>
              <a:t>Adequada</a:t>
            </a:r>
            <a:endParaRPr lang="pt-BR" altLang="pt-BR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7">
            <a:extLst>
              <a:ext uri="{FF2B5EF4-FFF2-40B4-BE49-F238E27FC236}">
                <a16:creationId xmlns:a16="http://schemas.microsoft.com/office/drawing/2014/main" id="{DC105C2C-8E8A-4AC2-A674-EFC3F6CEE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6563"/>
            <a:ext cx="8075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Módulo V – Outras Receitas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Arial" panose="020B0604020202020204" pitchFamily="34" charset="0"/>
            </a:endParaRPr>
          </a:p>
        </p:txBody>
      </p:sp>
      <p:cxnSp>
        <p:nvCxnSpPr>
          <p:cNvPr id="4" name="Conector angulado 9">
            <a:extLst>
              <a:ext uri="{FF2B5EF4-FFF2-40B4-BE49-F238E27FC236}">
                <a16:creationId xmlns:a16="http://schemas.microsoft.com/office/drawing/2014/main" id="{57444E5A-D2A0-4F97-A5A9-E92529D99E40}"/>
              </a:ext>
            </a:extLst>
          </p:cNvPr>
          <p:cNvCxnSpPr/>
          <p:nvPr/>
        </p:nvCxnSpPr>
        <p:spPr>
          <a:xfrm>
            <a:off x="0" y="428625"/>
            <a:ext cx="4572000" cy="357188"/>
          </a:xfrm>
          <a:prstGeom prst="bentConnector3">
            <a:avLst>
              <a:gd name="adj1" fmla="val 10377"/>
            </a:avLst>
          </a:prstGeom>
          <a:ln w="381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1885AD7-FD4E-402A-B58C-EE5ECFEB0E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lterações - audiência públic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lterações - audiência públic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DC5768-CB55-4D60-97C2-1D2334950EF4}"/>
</file>

<file path=customXml/itemProps2.xml><?xml version="1.0" encoding="utf-8"?>
<ds:datastoreItem xmlns:ds="http://schemas.openxmlformats.org/officeDocument/2006/customXml" ds:itemID="{A4EB75B5-845C-4909-9C41-7B5B7C07BC9C}"/>
</file>

<file path=customXml/itemProps3.xml><?xml version="1.0" encoding="utf-8"?>
<ds:datastoreItem xmlns:ds="http://schemas.openxmlformats.org/officeDocument/2006/customXml" ds:itemID="{344656B1-152E-4ADD-BF12-27402341C804}"/>
</file>

<file path=docProps/app.xml><?xml version="1.0" encoding="utf-8"?>
<Properties xmlns="http://schemas.openxmlformats.org/officeDocument/2006/extended-properties" xmlns:vt="http://schemas.openxmlformats.org/officeDocument/2006/docPropsVTypes">
  <Template>PO 2011-APRESENTAÇÃO PARA A 2ª REFORMULAÇÃO</Template>
  <TotalTime>23069</TotalTime>
  <Words>1575</Words>
  <Application>Microsoft Office PowerPoint</Application>
  <PresentationFormat>Apresentação na tela (4:3)</PresentationFormat>
  <Paragraphs>193</Paragraphs>
  <Slides>24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ＭＳ Ｐゴシック</vt:lpstr>
      <vt:lpstr>Verdana</vt:lpstr>
      <vt:lpstr>Tahoma</vt:lpstr>
      <vt:lpstr>1_alterações - audiência pública</vt:lpstr>
      <vt:lpstr>2_alterações - audiência pública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Edicley Leal</dc:creator>
  <cp:lastModifiedBy>Hannah</cp:lastModifiedBy>
  <cp:revision>2141</cp:revision>
  <dcterms:created xsi:type="dcterms:W3CDTF">2011-08-04T02:51:51Z</dcterms:created>
  <dcterms:modified xsi:type="dcterms:W3CDTF">2021-01-13T17:39:22Z</dcterms:modified>
</cp:coreProperties>
</file>